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78" r:id="rId6"/>
    <p:sldId id="277" r:id="rId7"/>
    <p:sldId id="276" r:id="rId8"/>
    <p:sldId id="279" r:id="rId9"/>
    <p:sldId id="259" r:id="rId10"/>
    <p:sldId id="260" r:id="rId11"/>
    <p:sldId id="280" r:id="rId12"/>
    <p:sldId id="267" r:id="rId13"/>
    <p:sldId id="268" r:id="rId14"/>
    <p:sldId id="262" r:id="rId15"/>
    <p:sldId id="261" r:id="rId16"/>
    <p:sldId id="263" r:id="rId17"/>
    <p:sldId id="264" r:id="rId18"/>
    <p:sldId id="281" r:id="rId19"/>
    <p:sldId id="282" r:id="rId20"/>
    <p:sldId id="265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37D01-CFA0-43EF-A273-00FF0F0B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DB5307-E6FA-4FFB-BF1E-8B02B3D2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2908F-8E18-483F-BE50-65E50C37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5A583-3050-4F98-AA59-8C8379F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874C6-48CB-4D43-BE24-3F1CDDD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BF2F7-8874-474A-854F-34770DD7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DD11C-48C6-449F-A214-FA5ACF6ED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9AC2A-552B-4414-B944-D0273F5E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B2A56-0584-4E7B-A4C8-CC3A7990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48CD5-85F2-452C-8FB8-97698FE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1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895EC-E724-4AF3-80ED-2F37D5561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48498-C79C-435D-8251-56C117C58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41888-413F-4EC2-9A36-F30C1FDD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BEE0F-5DF6-428B-BF1A-A10C3B8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D4E26-C63D-4DC0-9CA8-794BBF6D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8E7B-ADA6-4574-BEDF-FB1800BF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F2C5-E5C8-48E7-B5B2-F554FF86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A048C-19C1-4C8C-8A7B-CA8C0450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09B0-BEB8-4066-8273-A9CB2B20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14487-3154-486D-B70D-E70EC77B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A73B-5769-4A03-BA7D-936B490A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8B9FE-DD48-45C1-9557-318871A8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AF010-625A-4B42-8E4E-DF8A01C7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AFF2-9B88-4BFB-9BD2-1822452B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B4EB7-9BA9-4241-A693-07411BB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3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284CE-22BB-4368-A225-693F5C6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8A989-982E-41F6-B8DD-5F7FC6F3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9E9CB-E134-4856-B611-CF18501D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6D988-2604-435A-8A4E-73442D3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01F81-E550-4D7A-A57E-1FDD059A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1AC82-81EB-453E-B929-44851059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8DE54-8A53-42B2-B47C-65E54391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47781-5592-42F7-97B2-5110DFAB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86D37-57A1-400F-9C05-453DCAF07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948125-5254-4BC5-99B2-56D7858A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0318A2-ECCD-4650-ABBF-31DAD68AC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C9EF6-BE72-498F-9626-ACC56EC0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00A5D-B79B-42C6-BCF1-23F11E36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845D0-C1B8-47D7-ABF2-8BE0067F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2E6D-B82D-44DB-B341-998B537D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A3D5D-6510-4516-9C6D-A692E573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AB3C06-F72E-4907-950B-C5F1C856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4CE0E-A0C1-4BF6-88A6-FE30B18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6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5F141-E9F2-495C-A3C2-6D9EEC1C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88A44-C73C-445B-AAF7-7B7A9B6C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BB0C9-BA49-4512-8BE1-63E76593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28DA-26E4-40A7-9B20-B1368D0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5CA57-A785-4956-A322-B4BC284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FEEAA-3932-4B7C-91BD-C09F3FEB7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D62E2-3AE2-455B-B3D6-39EADDB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1289D-4A64-443A-B3A3-DEF36925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CAC98-45CF-4D47-A3DB-D71B385B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21005-F296-4D5A-ADCC-87B9C4F1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5B4619-EC53-4506-91D1-CFA92F98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E9571-61EA-4D43-9872-6B0FFCC1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EB84E-7667-4629-A949-24790619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146CF-F541-4B00-932C-F38EAA6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E2364-EF06-4636-A24C-C67C532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4B3F05-98AB-484C-A909-B4F6D1E3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5E505-9F61-48D9-A7C4-35B8D62F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D8A1D-48BA-4E2C-BB44-F815CDB23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5A2-198A-433D-95D8-72F8D7A8D864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515A9-10E1-4F16-B8DB-0E1B266DD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1E538-3750-465E-871F-EF15674F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7DDC-6A55-4C22-92B1-767AB80CE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2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1FF5A-BAAE-4FD9-BBC7-C3F7AE4A1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/>
              <a:t>Enum </a:t>
            </a:r>
            <a:r>
              <a:rPr lang="zh-CN" altLang="en-US" sz="6000" dirty="0"/>
              <a:t>枚举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32B85-C14B-425D-AF00-C3FAF40C0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776013B-BD44-4383-8ECB-25822C8EE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EC0AB3-FB67-4B63-A96E-F37F5CF8C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枚举构造方法只能定义为</a:t>
            </a:r>
            <a:r>
              <a:rPr lang="en-US" altLang="zh-CN" dirty="0"/>
              <a:t>private: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保证外部代码无法构造枚举类的新实例。</a:t>
            </a:r>
          </a:p>
          <a:p>
            <a:pPr lvl="1" eaLnBrk="1" hangingPunct="1"/>
            <a:r>
              <a:rPr lang="zh-CN" altLang="en-US" dirty="0"/>
              <a:t>枚举值是</a:t>
            </a:r>
            <a:r>
              <a:rPr lang="en-US" altLang="zh-CN" dirty="0"/>
              <a:t>public static final</a:t>
            </a:r>
            <a:r>
              <a:rPr lang="zh-CN" altLang="en-US" dirty="0"/>
              <a:t>的常量。 </a:t>
            </a:r>
            <a:endParaRPr lang="en-US" altLang="zh-CN" dirty="0"/>
          </a:p>
          <a:p>
            <a:pPr lvl="1" eaLnBrk="1" hangingPunct="1"/>
            <a:r>
              <a:rPr lang="zh-CN" altLang="en-US" sz="2400" b="1" dirty="0"/>
              <a:t>不允许使用赋值符号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为枚举常量赋值</a:t>
            </a:r>
            <a:endParaRPr lang="en-US" altLang="zh-CN" sz="2400" b="1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枚举类的一般方法和数据属性可以允许外部访问。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F1269-B966-8B86-59DB-7CC5E628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枚举方法集合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925E1-EF34-FC18-A2FD-D3CB628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public int </a:t>
            </a:r>
            <a:r>
              <a:rPr lang="en-US" altLang="zh-CN" dirty="0" err="1"/>
              <a:t>compareTo</a:t>
            </a:r>
            <a:r>
              <a:rPr lang="en-US" altLang="zh-CN" dirty="0"/>
              <a:t>(E e)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o)</a:t>
            </a:r>
          </a:p>
          <a:p>
            <a:r>
              <a:rPr lang="en-US" altLang="zh-CN" dirty="0"/>
              <a:t>public final Class&lt;E&gt; </a:t>
            </a:r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int 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String name()</a:t>
            </a:r>
          </a:p>
          <a:p>
            <a:r>
              <a:rPr lang="en-US" altLang="zh-CN" dirty="0"/>
              <a:t>public int ordinal()</a:t>
            </a:r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public static &lt;T extends Enum&lt;T&gt;&gt; T </a:t>
            </a:r>
            <a:r>
              <a:rPr lang="en-US" altLang="zh-CN" dirty="0" err="1"/>
              <a:t>valueOf</a:t>
            </a:r>
            <a:r>
              <a:rPr lang="en-US" altLang="zh-CN" dirty="0"/>
              <a:t>(Class&lt;T&gt; </a:t>
            </a:r>
            <a:r>
              <a:rPr lang="en-US" altLang="zh-CN" dirty="0" err="1"/>
              <a:t>enumType</a:t>
            </a:r>
            <a:r>
              <a:rPr lang="en-US" altLang="zh-CN" dirty="0"/>
              <a:t>, String name)</a:t>
            </a:r>
          </a:p>
          <a:p>
            <a:r>
              <a:rPr lang="en-US" altLang="zh-CN" dirty="0"/>
              <a:t>public static Class&lt;T&gt; </a:t>
            </a:r>
            <a:r>
              <a:rPr lang="en-US" altLang="zh-CN" dirty="0" err="1"/>
              <a:t>enumType</a:t>
            </a:r>
            <a:r>
              <a:rPr lang="en-US" altLang="zh-CN" dirty="0"/>
              <a:t> </a:t>
            </a:r>
            <a:r>
              <a:rPr lang="en-US" altLang="zh-CN" dirty="0" err="1"/>
              <a:t>valueOf</a:t>
            </a:r>
            <a:r>
              <a:rPr lang="en-US" altLang="zh-CN" dirty="0"/>
              <a:t>(String name)</a:t>
            </a:r>
          </a:p>
          <a:p>
            <a:r>
              <a:rPr lang="en-US" altLang="zh-CN" dirty="0"/>
              <a:t>public static Class&lt;T&gt; </a:t>
            </a:r>
            <a:r>
              <a:rPr lang="en-US" altLang="zh-CN" dirty="0" err="1"/>
              <a:t>enumType</a:t>
            </a:r>
            <a:r>
              <a:rPr lang="en-US" altLang="zh-CN" dirty="0"/>
              <a:t>[ ] values()</a:t>
            </a:r>
          </a:p>
        </p:txBody>
      </p:sp>
    </p:spTree>
    <p:extLst>
      <p:ext uri="{BB962C8B-B14F-4D97-AF65-F5344CB8AC3E}">
        <p14:creationId xmlns:p14="http://schemas.microsoft.com/office/powerpoint/2010/main" val="210646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7522FC1-E004-42A5-96C5-7F58CE5EA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</a:t>
            </a:r>
            <a:r>
              <a:rPr lang="zh-CN" altLang="en-US" dirty="0"/>
              <a:t>的方法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87B7DA12-C0F2-4B35-813E-CBB146095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name() </a:t>
            </a:r>
            <a:r>
              <a:rPr lang="zh-CN" altLang="en-US" dirty="0"/>
              <a:t>返回枚举常量名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r>
              <a:rPr lang="en-US" altLang="zh-CN" dirty="0"/>
              <a:t>ordinal()</a:t>
            </a:r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zh-CN" altLang="en-US" dirty="0"/>
              <a:t>返回枚举值在枚举类中的顺序（枚举值声明的顺序）。</a:t>
            </a:r>
            <a:br>
              <a:rPr lang="zh-CN" altLang="en-US" dirty="0"/>
            </a:br>
            <a:r>
              <a:rPr lang="zh-CN" altLang="en-US" dirty="0"/>
              <a:t>         </a:t>
            </a:r>
            <a:r>
              <a:rPr lang="en-US" altLang="zh-CN" dirty="0" err="1"/>
              <a:t>Color.RED.ordinal</a:t>
            </a:r>
            <a:r>
              <a:rPr lang="en-US" altLang="zh-CN" dirty="0"/>
              <a:t>();  //</a:t>
            </a:r>
            <a:r>
              <a:rPr lang="zh-CN" altLang="en-US" dirty="0"/>
              <a:t>返回结果：</a:t>
            </a:r>
            <a:r>
              <a:rPr lang="en-US" altLang="zh-CN" dirty="0"/>
              <a:t>0</a:t>
            </a:r>
            <a:br>
              <a:rPr lang="en-US" altLang="zh-CN" dirty="0"/>
            </a:br>
            <a:r>
              <a:rPr lang="en-US" altLang="zh-CN" dirty="0"/>
              <a:t>         </a:t>
            </a:r>
            <a:r>
              <a:rPr lang="en-US" altLang="zh-CN" dirty="0" err="1"/>
              <a:t>Color.BLUE.ordinal</a:t>
            </a:r>
            <a:r>
              <a:rPr lang="en-US" altLang="zh-CN" dirty="0"/>
              <a:t>();  //</a:t>
            </a:r>
            <a:r>
              <a:rPr lang="zh-CN" altLang="en-US" dirty="0"/>
              <a:t>返回结果：</a:t>
            </a:r>
            <a:r>
              <a:rPr lang="en-US" altLang="zh-CN" dirty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5EE8E8-1D0A-4FFA-A043-193A87CD7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Enum</a:t>
            </a:r>
            <a:r>
              <a:rPr lang="zh-CN" altLang="en-US" dirty="0"/>
              <a:t>的方法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4F379D-BFEF-40AF-A6E1-1AFF85C53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99002"/>
            <a:ext cx="10977438" cy="43910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/>
              <a:t>compareTo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zh-CN" altLang="en-US" dirty="0"/>
              <a:t>返回两个枚举值</a:t>
            </a:r>
            <a:r>
              <a:rPr lang="en-US" altLang="zh-CN" dirty="0"/>
              <a:t>(</a:t>
            </a:r>
            <a:r>
              <a:rPr lang="zh-CN" altLang="en-US" dirty="0"/>
              <a:t>同一个枚举类</a:t>
            </a:r>
            <a:r>
              <a:rPr lang="en-US" altLang="zh-CN" dirty="0"/>
              <a:t>)</a:t>
            </a:r>
            <a:r>
              <a:rPr lang="zh-CN" altLang="en-US" dirty="0"/>
              <a:t>的顺序差。如果不是同一个枚举类的枚举值就抛</a:t>
            </a:r>
            <a:r>
              <a:rPr lang="en-US" altLang="zh-CN" dirty="0" err="1"/>
              <a:t>ClassCastException</a:t>
            </a:r>
            <a:r>
              <a:rPr lang="en-US" altLang="zh-CN" dirty="0"/>
              <a:t>()</a:t>
            </a:r>
            <a:r>
              <a:rPr lang="zh-CN" altLang="en-US" dirty="0"/>
              <a:t>异常。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             </a:t>
            </a:r>
            <a:r>
              <a:rPr lang="en-US" altLang="zh-CN" dirty="0" err="1"/>
              <a:t>Color.RED.compareTo</a:t>
            </a:r>
            <a:r>
              <a:rPr lang="en-US" altLang="zh-CN" dirty="0"/>
              <a:t>(</a:t>
            </a:r>
            <a:r>
              <a:rPr lang="en-US" altLang="zh-CN" dirty="0" err="1"/>
              <a:t>Color.BLUE</a:t>
            </a:r>
            <a:r>
              <a:rPr lang="en-US" altLang="zh-CN" dirty="0"/>
              <a:t>);  //</a:t>
            </a:r>
            <a:r>
              <a:rPr lang="zh-CN" altLang="en-US" dirty="0"/>
              <a:t>返回结果 </a:t>
            </a:r>
            <a:r>
              <a:rPr lang="en-US" altLang="zh-CN" dirty="0"/>
              <a:t>-1</a:t>
            </a:r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/>
            <a:r>
              <a:rPr lang="en-US" altLang="zh-CN" dirty="0"/>
              <a:t>equals()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/>
              <a:t>public final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equals(Object other) {</a:t>
            </a:r>
          </a:p>
          <a:p>
            <a:pPr marL="457200" lvl="1" indent="0">
              <a:buNone/>
            </a:pPr>
            <a:r>
              <a:rPr lang="en-US" altLang="zh-CN" sz="2800" dirty="0"/>
              <a:t>         ………</a:t>
            </a:r>
          </a:p>
          <a:p>
            <a:pPr marL="457200" lvl="1" indent="0">
              <a:buNone/>
            </a:pPr>
            <a:r>
              <a:rPr lang="en-US" altLang="zh-CN" sz="2800" dirty="0"/>
              <a:t>            return this==other;</a:t>
            </a:r>
          </a:p>
          <a:p>
            <a:pPr marL="457200" lvl="1" indent="0">
              <a:buNone/>
            </a:pPr>
            <a:r>
              <a:rPr lang="en-US" altLang="zh-CN" sz="2800" dirty="0"/>
              <a:t>        }</a:t>
            </a:r>
            <a:endParaRPr lang="zh-CN" altLang="en-US" sz="2800" dirty="0"/>
          </a:p>
          <a:p>
            <a:pPr lvl="1"/>
            <a:r>
              <a:rPr lang="zh-CN" altLang="en-US" dirty="0"/>
              <a:t>直接使用 </a:t>
            </a:r>
            <a:r>
              <a:rPr lang="en-US" altLang="zh-CN" dirty="0"/>
              <a:t>==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99B0EC-9FAA-4D3F-A83C-6DB575131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Enum</a:t>
            </a:r>
            <a:r>
              <a:rPr lang="zh-CN" altLang="en-US" sz="3600" dirty="0"/>
              <a:t>的方法</a:t>
            </a:r>
            <a:endParaRPr lang="zh-CN" altLang="zh-CN" sz="3600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6C376F2-D14F-4471-90C9-B71A40AD3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4794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values()</a:t>
            </a:r>
            <a:r>
              <a:rPr lang="zh-CN" altLang="en-US" dirty="0"/>
              <a:t>方法： 静态方法，返回一个包含全部枚举值的数组。</a:t>
            </a:r>
            <a:endParaRPr lang="en-US" altLang="zh-CN" dirty="0"/>
          </a:p>
          <a:p>
            <a:pPr eaLnBrk="1" hangingPunct="1"/>
            <a:r>
              <a:rPr lang="zh-CN" altLang="en-US" dirty="0"/>
              <a:t>              </a:t>
            </a:r>
            <a:r>
              <a:rPr lang="en-US" altLang="zh-CN" dirty="0"/>
              <a:t>Color[] colors=</a:t>
            </a:r>
            <a:r>
              <a:rPr lang="en-US" altLang="zh-CN" dirty="0" err="1"/>
              <a:t>Color.values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                 for(Color c:colors){</a:t>
            </a:r>
            <a:br>
              <a:rPr lang="en-US" altLang="zh-CN" dirty="0"/>
            </a:br>
            <a:r>
              <a:rPr lang="en-US" altLang="zh-CN" dirty="0"/>
              <a:t>                        </a:t>
            </a:r>
            <a:r>
              <a:rPr lang="en-US" altLang="zh-CN" dirty="0" err="1"/>
              <a:t>System.out.print</a:t>
            </a:r>
            <a:r>
              <a:rPr lang="en-US" altLang="zh-CN" dirty="0"/>
              <a:t>(c+","); </a:t>
            </a:r>
            <a:br>
              <a:rPr lang="en-US" altLang="zh-CN" dirty="0"/>
            </a:br>
            <a:r>
              <a:rPr lang="en-US" altLang="zh-CN" dirty="0"/>
              <a:t>                 }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              //</a:t>
            </a:r>
            <a:r>
              <a:rPr lang="zh-CN" altLang="en-US" dirty="0"/>
              <a:t>返回结果：</a:t>
            </a:r>
            <a:r>
              <a:rPr lang="en-US" altLang="zh-CN" dirty="0"/>
              <a:t>RED,BLUE,BLACK YELLOW,GREEN,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7ED9AB9-9029-432B-93FF-35ADB3A6D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A89CF3-148D-4F62-8424-A439FF38F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591144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方法： 返回枚举常量的名称。</a:t>
            </a:r>
            <a:br>
              <a:rPr lang="zh-CN" altLang="en-US" dirty="0"/>
            </a:br>
            <a:r>
              <a:rPr lang="zh-CN" altLang="en-US" dirty="0"/>
              <a:t>              </a:t>
            </a:r>
            <a:r>
              <a:rPr lang="en-US" altLang="zh-CN" dirty="0"/>
              <a:t>Color c=</a:t>
            </a:r>
            <a:r>
              <a:rPr lang="en-US" altLang="zh-CN" dirty="0" err="1"/>
              <a:t>Color.RED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           </a:t>
            </a:r>
            <a:r>
              <a:rPr lang="en-US" altLang="zh-CN" dirty="0" err="1"/>
              <a:t>System.out.println</a:t>
            </a:r>
            <a:r>
              <a:rPr lang="en-US" altLang="zh-CN" dirty="0"/>
              <a:t>(c);//</a:t>
            </a:r>
            <a:r>
              <a:rPr lang="zh-CN" altLang="en-US" dirty="0"/>
              <a:t>返回结果</a:t>
            </a:r>
            <a:r>
              <a:rPr lang="en-US" altLang="zh-CN" dirty="0"/>
              <a:t>: RED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r>
              <a:rPr lang="zh-CN" altLang="en-US" dirty="0"/>
              <a:t>方法： 和</a:t>
            </a:r>
            <a:r>
              <a:rPr lang="en-US" altLang="zh-CN" dirty="0" err="1"/>
              <a:t>toString</a:t>
            </a:r>
            <a:r>
              <a:rPr lang="zh-CN" altLang="en-US" dirty="0"/>
              <a:t>方法相对应，返回指定枚举名称的枚举常量。</a:t>
            </a:r>
            <a:br>
              <a:rPr lang="zh-CN" altLang="en-US" dirty="0"/>
            </a:br>
            <a:r>
              <a:rPr lang="zh-CN" altLang="en-US" dirty="0"/>
              <a:t>                 </a:t>
            </a:r>
            <a:r>
              <a:rPr lang="en-US" altLang="zh-CN" dirty="0" err="1"/>
              <a:t>Color.valueOf</a:t>
            </a:r>
            <a:r>
              <a:rPr lang="en-US" altLang="zh-CN" dirty="0"/>
              <a:t>("BLUE");   //</a:t>
            </a:r>
            <a:r>
              <a:rPr lang="zh-CN" altLang="en-US" dirty="0"/>
              <a:t>返回结果</a:t>
            </a:r>
            <a:r>
              <a:rPr lang="en-US" altLang="zh-CN" dirty="0"/>
              <a:t>: BLUE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0537FC-CDAF-F4CC-5F87-0801BA4E8EC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Enum</a:t>
            </a:r>
            <a:r>
              <a:rPr lang="zh-CN" altLang="en-US" sz="3600"/>
              <a:t>的方法</a:t>
            </a:r>
            <a:endParaRPr lang="zh-CN" altLang="zh-CN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文本框 4">
            <a:extLst>
              <a:ext uri="{FF2B5EF4-FFF2-40B4-BE49-F238E27FC236}">
                <a16:creationId xmlns:a16="http://schemas.microsoft.com/office/drawing/2014/main" id="{E59B95FE-3077-4490-B454-F6FEF1C6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77" y="116632"/>
            <a:ext cx="11147729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public class EnumMethodDemo {</a:t>
            </a:r>
          </a:p>
          <a:p>
            <a:pPr eaLnBrk="1" hangingPunct="1"/>
            <a:r>
              <a:rPr lang="zh-CN" altLang="en-US" dirty="0"/>
              <a:t>    enum Color {RED, GREEN, BLUE;}</a:t>
            </a:r>
          </a:p>
          <a:p>
            <a:pPr eaLnBrk="1" hangingPunct="1"/>
            <a:r>
              <a:rPr lang="zh-CN" altLang="en-US" dirty="0"/>
              <a:t>    enum Size {BIG, MIDDLE, SMALL;}</a:t>
            </a:r>
          </a:p>
          <a:p>
            <a:pPr eaLnBrk="1" hangingPunct="1"/>
            <a:r>
              <a:rPr lang="zh-CN" altLang="en-US" dirty="0"/>
              <a:t>    public static void main(String args[]) {</a:t>
            </a:r>
          </a:p>
          <a:p>
            <a:pPr eaLnBrk="1" hangingPunct="1"/>
            <a:r>
              <a:rPr lang="zh-CN" altLang="en-US" dirty="0"/>
              <a:t>        System.out.println("=========== Print all Color ===========");</a:t>
            </a:r>
          </a:p>
          <a:p>
            <a:pPr eaLnBrk="1" hangingPunct="1"/>
            <a:r>
              <a:rPr lang="zh-CN" altLang="en-US" dirty="0"/>
              <a:t>        for (Color c : Color.values()) {</a:t>
            </a:r>
          </a:p>
          <a:p>
            <a:pPr eaLnBrk="1" hangingPunct="1"/>
            <a:r>
              <a:rPr lang="zh-CN" altLang="en-US" dirty="0"/>
              <a:t>            System.out.println(c + " ordinal: " + c.ordinal());</a:t>
            </a:r>
          </a:p>
          <a:p>
            <a:pPr eaLnBrk="1" hangingPunct="1"/>
            <a:r>
              <a:rPr lang="zh-CN" altLang="en-US" dirty="0"/>
              <a:t>        }</a:t>
            </a:r>
          </a:p>
          <a:p>
            <a:pPr eaLnBrk="1" hangingPunct="1"/>
            <a:r>
              <a:rPr lang="zh-CN" altLang="en-US" dirty="0"/>
              <a:t>        System.out.println("=========== Print all Size ===========");</a:t>
            </a:r>
          </a:p>
          <a:p>
            <a:pPr eaLnBrk="1" hangingPunct="1"/>
            <a:r>
              <a:rPr lang="zh-CN" altLang="en-US" dirty="0"/>
              <a:t>        for (Size s : Size.values()) {</a:t>
            </a:r>
          </a:p>
          <a:p>
            <a:pPr eaLnBrk="1" hangingPunct="1"/>
            <a:r>
              <a:rPr lang="zh-CN" altLang="en-US" dirty="0"/>
              <a:t>            System.out.println(s + " ordinal: " + s.ordinal());</a:t>
            </a:r>
          </a:p>
          <a:p>
            <a:pPr eaLnBrk="1" hangingPunct="1"/>
            <a:r>
              <a:rPr lang="zh-CN" altLang="en-US" dirty="0"/>
              <a:t>        }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       Color green = Color.GREEN;</a:t>
            </a:r>
          </a:p>
          <a:p>
            <a:pPr eaLnBrk="1" hangingPunct="1"/>
            <a:r>
              <a:rPr lang="zh-CN" altLang="en-US" dirty="0"/>
              <a:t>        System.out.println("green name(): " + green.name());</a:t>
            </a:r>
          </a:p>
          <a:p>
            <a:pPr eaLnBrk="1" hangingPunct="1"/>
            <a:r>
              <a:rPr lang="zh-CN" altLang="en-US" dirty="0"/>
              <a:t>        System.out.println("green getDeclaringClass(): " + green.getDeclaringClass());</a:t>
            </a:r>
          </a:p>
          <a:p>
            <a:pPr eaLnBrk="1" hangingPunct="1"/>
            <a:r>
              <a:rPr lang="zh-CN" altLang="en-US" dirty="0"/>
              <a:t>        System.out.println("green hashCode(): " + green.hashCode());</a:t>
            </a:r>
          </a:p>
          <a:p>
            <a:pPr eaLnBrk="1" hangingPunct="1"/>
            <a:r>
              <a:rPr lang="zh-CN" altLang="en-US" dirty="0"/>
              <a:t>        System.out.println("green compareTo Color.GREEN: " + green.compareTo(Color.GREEN));</a:t>
            </a:r>
          </a:p>
          <a:p>
            <a:pPr eaLnBrk="1" hangingPunct="1"/>
            <a:r>
              <a:rPr lang="zh-CN" altLang="en-US" dirty="0"/>
              <a:t>        System.out.println("green equals Color.GREEN: " + green.equals(Color.GREEN));</a:t>
            </a:r>
          </a:p>
          <a:p>
            <a:pPr eaLnBrk="1" hangingPunct="1"/>
            <a:r>
              <a:rPr lang="zh-CN" altLang="en-US" dirty="0"/>
              <a:t>        System.out.println("green equals Size.MIDDLE: " + green.equals(Size.MIDDLE));</a:t>
            </a:r>
          </a:p>
          <a:p>
            <a:pPr eaLnBrk="1" hangingPunct="1"/>
            <a:r>
              <a:rPr lang="zh-CN" altLang="en-US" dirty="0"/>
              <a:t>        System.out.println("green equals 1: " + green.equals(1));</a:t>
            </a:r>
          </a:p>
          <a:p>
            <a:pPr eaLnBrk="1" hangingPunct="1"/>
            <a:r>
              <a:rPr lang="zh-CN" altLang="en-US" dirty="0"/>
              <a:t>        System.out.format("green == Color.BLUE: %b\n", green == Color.BLUE);</a:t>
            </a:r>
          </a:p>
          <a:p>
            <a:pPr eaLnBrk="1" hangingPunct="1"/>
            <a:r>
              <a:rPr lang="zh-CN" altLang="en-US" dirty="0"/>
              <a:t>    }</a:t>
            </a:r>
          </a:p>
          <a:p>
            <a:pPr eaLnBrk="1" hangingPunct="1"/>
            <a:r>
              <a:rPr lang="zh-CN" alt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EF0F026-D784-4AA7-B11D-0F9967EC5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094F940-D9BF-4F1B-833C-3191AA50A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枚举可以添加普通方法、静态方法、抽象方法、构造方法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如果要为</a:t>
            </a:r>
            <a:r>
              <a:rPr lang="en-US" altLang="zh-CN" dirty="0" err="1"/>
              <a:t>enum</a:t>
            </a:r>
            <a:r>
              <a:rPr lang="zh-CN" altLang="en-US" dirty="0"/>
              <a:t>定义方法，那么必须在</a:t>
            </a:r>
            <a:r>
              <a:rPr lang="en-US" altLang="zh-CN" dirty="0" err="1"/>
              <a:t>enum</a:t>
            </a:r>
            <a:r>
              <a:rPr lang="zh-CN" altLang="en-US" dirty="0"/>
              <a:t>的最后一个实例尾部添加一个分号。此外，在</a:t>
            </a:r>
            <a:r>
              <a:rPr lang="en-US" altLang="zh-CN" dirty="0" err="1"/>
              <a:t>enum</a:t>
            </a:r>
            <a:r>
              <a:rPr lang="zh-CN" altLang="en-US" dirty="0"/>
              <a:t>中，必须先定义实例，不能将字段或方法定义在实例前面。</a:t>
            </a:r>
            <a:endParaRPr lang="en-US" altLang="zh-CN" dirty="0"/>
          </a:p>
          <a:p>
            <a:pPr eaLnBrk="1" hangingPunct="1"/>
            <a:r>
              <a:rPr lang="zh-CN" altLang="en-US" dirty="0"/>
              <a:t>枚举不可以继承，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也不可以继承另外的类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183F-8906-3044-4256-20F82010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11930"/>
            <a:ext cx="10515600" cy="938213"/>
          </a:xfrm>
        </p:spPr>
        <p:txBody>
          <a:bodyPr/>
          <a:lstStyle/>
          <a:p>
            <a:r>
              <a:rPr lang="zh-CN" altLang="en-US" dirty="0"/>
              <a:t>特定于常量的类主体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D1CA-2941-2541-47BF-F1DE9A9A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43"/>
            <a:ext cx="10372725" cy="5026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Sample3 {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Size {</a:t>
            </a:r>
          </a:p>
          <a:p>
            <a:pPr marL="0" indent="0">
              <a:buNone/>
            </a:pPr>
            <a:r>
              <a:rPr lang="en-US" altLang="zh-CN" sz="2400" dirty="0"/>
              <a:t>    Small {      public double </a:t>
            </a:r>
            <a:r>
              <a:rPr lang="en-US" altLang="zh-CN" sz="2400" dirty="0" err="1"/>
              <a:t>getPricingFactor</a:t>
            </a:r>
            <a:r>
              <a:rPr lang="en-US" altLang="zh-CN" sz="2400" dirty="0"/>
              <a:t>() {        return 0.8;      }    },</a:t>
            </a:r>
          </a:p>
          <a:p>
            <a:pPr marL="0" indent="0">
              <a:buNone/>
            </a:pPr>
            <a:r>
              <a:rPr lang="en-US" altLang="zh-CN" sz="2400" dirty="0"/>
              <a:t>    Medium,</a:t>
            </a:r>
          </a:p>
          <a:p>
            <a:pPr marL="0" indent="0">
              <a:buNone/>
            </a:pPr>
            <a:r>
              <a:rPr lang="en-US" altLang="zh-CN" sz="2400" dirty="0"/>
              <a:t>    Large,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ExtraLarge</a:t>
            </a:r>
            <a:r>
              <a:rPr lang="en-US" altLang="zh-CN" sz="2400" dirty="0"/>
              <a:t> {      public double </a:t>
            </a:r>
            <a:r>
              <a:rPr lang="en-US" altLang="zh-CN" sz="2400" dirty="0" err="1"/>
              <a:t>getPricingFactor</a:t>
            </a:r>
            <a:r>
              <a:rPr lang="en-US" altLang="zh-CN" sz="2400" dirty="0"/>
              <a:t>() {        return 1.2;      }    },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ExtraExtraLarge</a:t>
            </a:r>
            <a:r>
              <a:rPr lang="en-US" altLang="zh-CN" sz="2400" dirty="0"/>
              <a:t> {      public double </a:t>
            </a:r>
            <a:r>
              <a:rPr lang="en-US" altLang="zh-CN" sz="2400" dirty="0" err="1"/>
              <a:t>getPricingFactor</a:t>
            </a:r>
            <a:r>
              <a:rPr lang="en-US" altLang="zh-CN" sz="2400" dirty="0"/>
              <a:t>() {        return 1.2;  }    };</a:t>
            </a:r>
          </a:p>
          <a:p>
            <a:pPr marL="0" indent="0">
              <a:buNone/>
            </a:pPr>
            <a:r>
              <a:rPr lang="en-US" altLang="zh-CN" sz="2400" dirty="0"/>
              <a:t>    public double </a:t>
            </a:r>
            <a:r>
              <a:rPr lang="en-US" altLang="zh-CN" sz="2400" dirty="0" err="1"/>
              <a:t>getPricingFactor</a:t>
            </a:r>
            <a:r>
              <a:rPr lang="en-US" altLang="zh-CN" sz="2400" dirty="0"/>
              <a:t>() {</a:t>
            </a:r>
          </a:p>
          <a:p>
            <a:pPr marL="0" indent="0">
              <a:buNone/>
            </a:pPr>
            <a:r>
              <a:rPr lang="en-US" altLang="zh-CN" sz="2400" dirty="0"/>
              <a:t>      return 1.0;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80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CC773-5B7A-33D9-3F0D-F76DE479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40024-748F-8EBC-F2A0-933AA69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   for (Size s : </a:t>
            </a:r>
            <a:r>
              <a:rPr lang="en-US" altLang="zh-CN" dirty="0" err="1"/>
              <a:t>Size.values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double d = </a:t>
            </a:r>
            <a:r>
              <a:rPr lang="en-US" altLang="zh-CN" dirty="0" err="1"/>
              <a:t>s.getPricingFactor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(s + " Size has pricing factor of " + d);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0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2E3E938-B1C9-4F98-97BE-EC2ADA3C8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A55AAD4-EFC8-40AC-BCA5-12FA089B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Enum</a:t>
            </a:r>
            <a:r>
              <a:rPr lang="zh-CN" altLang="en-US" dirty="0"/>
              <a:t>即一种特殊的</a:t>
            </a:r>
            <a:r>
              <a:rPr lang="en-US" altLang="zh-CN" dirty="0"/>
              <a:t>class</a:t>
            </a:r>
            <a:r>
              <a:rPr lang="zh-CN" altLang="en-US" dirty="0"/>
              <a:t>，实际上</a:t>
            </a:r>
            <a:r>
              <a:rPr lang="en-US" altLang="zh-CN" dirty="0" err="1"/>
              <a:t>enum</a:t>
            </a:r>
            <a:r>
              <a:rPr lang="zh-CN" altLang="en-US" dirty="0"/>
              <a:t>声明定义的类型就是一个类。 </a:t>
            </a:r>
          </a:p>
          <a:p>
            <a:pPr eaLnBrk="1" hangingPunct="1"/>
            <a:r>
              <a:rPr lang="en-US" altLang="zh-CN" dirty="0" err="1"/>
              <a:t>enum</a:t>
            </a:r>
            <a:r>
              <a:rPr lang="zh-CN" altLang="en-US" dirty="0"/>
              <a:t>类都是类库中</a:t>
            </a:r>
            <a:r>
              <a:rPr lang="en-US" altLang="zh-CN" dirty="0"/>
              <a:t>Enum</a:t>
            </a:r>
            <a:r>
              <a:rPr lang="zh-CN" altLang="en-US" dirty="0"/>
              <a:t>类的子类</a:t>
            </a:r>
            <a:r>
              <a:rPr lang="en-US" altLang="zh-CN" dirty="0"/>
              <a:t>(</a:t>
            </a:r>
            <a:r>
              <a:rPr lang="en-US" altLang="zh-CN" dirty="0" err="1"/>
              <a:t>java.lang.Enum</a:t>
            </a:r>
            <a:r>
              <a:rPr lang="en-US" altLang="zh-CN" dirty="0"/>
              <a:t>&lt;E&gt;)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枚举在一般用于常量比较，实际中使用枚举就是为了替代常量。使代码更具可读性，进行编译时检查，预先定义可接受值的列表，并避免传入无效值引起意外。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8DA6D61-468C-4260-BBC4-E14E7B49E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046" y="230337"/>
            <a:ext cx="10515600" cy="757294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346093"/>
                </a:solidFill>
              </a:rPr>
              <a:t>枚举可以实现接口</a:t>
            </a:r>
            <a:endParaRPr lang="zh-CN" altLang="en-US" dirty="0"/>
          </a:p>
        </p:txBody>
      </p:sp>
      <p:sp>
        <p:nvSpPr>
          <p:cNvPr id="12291" name="文本框 4">
            <a:extLst>
              <a:ext uri="{FF2B5EF4-FFF2-40B4-BE49-F238E27FC236}">
                <a16:creationId xmlns:a16="http://schemas.microsoft.com/office/drawing/2014/main" id="{0EE9E3C1-E03D-4460-A97D-3949231E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39" y="1364684"/>
            <a:ext cx="960897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public interface INumberEnum {</a:t>
            </a:r>
          </a:p>
          <a:p>
            <a:pPr eaLnBrk="1" hangingPunct="1"/>
            <a:r>
              <a:rPr lang="zh-CN" altLang="en-US" sz="2400" dirty="0"/>
              <a:t>    int getCode();</a:t>
            </a:r>
          </a:p>
          <a:p>
            <a:pPr eaLnBrk="1" hangingPunct="1"/>
            <a:r>
              <a:rPr lang="zh-CN" altLang="en-US" sz="2400" dirty="0"/>
              <a:t>    String getDescription();</a:t>
            </a:r>
          </a:p>
          <a:p>
            <a:pPr eaLnBrk="1" hangingPunct="1"/>
            <a:r>
              <a:rPr lang="zh-CN" altLang="en-US" sz="2400" dirty="0"/>
              <a:t>}</a:t>
            </a:r>
          </a:p>
          <a:p>
            <a:pPr eaLnBrk="1" hangingPunct="1"/>
            <a:r>
              <a:rPr lang="zh-CN" altLang="en-US" sz="2400" dirty="0"/>
              <a:t>public enum ErrorCode implements INumberEnum {</a:t>
            </a:r>
          </a:p>
          <a:p>
            <a:pPr eaLnBrk="1" hangingPunct="1"/>
            <a:r>
              <a:rPr lang="zh-CN" altLang="en-US" sz="2400" dirty="0"/>
              <a:t>    OK(0, "成功"),</a:t>
            </a:r>
          </a:p>
          <a:p>
            <a:pPr eaLnBrk="1" hangingPunct="1"/>
            <a:r>
              <a:rPr lang="zh-CN" altLang="en-US" sz="2400" dirty="0"/>
              <a:t>    ERROR_A(100, "错误A"),</a:t>
            </a:r>
          </a:p>
          <a:p>
            <a:pPr eaLnBrk="1" hangingPunct="1"/>
            <a:r>
              <a:rPr lang="zh-CN" altLang="en-US" sz="2400" dirty="0"/>
              <a:t>    ERROR_B(200, "错误B");</a:t>
            </a:r>
          </a:p>
          <a:p>
            <a:pPr eaLnBrk="1" hangingPunct="1"/>
            <a:r>
              <a:rPr lang="zh-CN" altLang="en-US" sz="2400" dirty="0"/>
              <a:t>    ErrorCode(int number, String description) {</a:t>
            </a:r>
          </a:p>
          <a:p>
            <a:pPr eaLnBrk="1" hangingPunct="1"/>
            <a:r>
              <a:rPr lang="zh-CN" altLang="en-US" sz="2400" dirty="0"/>
              <a:t>        this.code = number;</a:t>
            </a:r>
          </a:p>
          <a:p>
            <a:pPr eaLnBrk="1" hangingPunct="1"/>
            <a:r>
              <a:rPr lang="zh-CN" altLang="en-US" sz="2400" dirty="0"/>
              <a:t>        this.description = description;</a:t>
            </a:r>
          </a:p>
          <a:p>
            <a:pPr eaLnBrk="1" hangingPunct="1"/>
            <a:r>
              <a:rPr lang="zh-CN" altLang="en-US" sz="2400" dirty="0"/>
              <a:t>    }</a:t>
            </a:r>
          </a:p>
          <a:p>
            <a:pPr eaLnBrk="1" hangingPunct="1"/>
            <a:r>
              <a:rPr lang="zh-CN" altLang="en-US" sz="2400" dirty="0"/>
              <a:t>    private int code;</a:t>
            </a:r>
          </a:p>
          <a:p>
            <a:pPr eaLnBrk="1" hangingPunct="1"/>
            <a:r>
              <a:rPr lang="zh-CN" altLang="en-US" sz="2400" dirty="0"/>
              <a:t>    private String description;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B8A2C3-C5B9-4674-AB65-31E217AFDCD0}"/>
              </a:ext>
            </a:extLst>
          </p:cNvPr>
          <p:cNvSpPr txBox="1"/>
          <p:nvPr/>
        </p:nvSpPr>
        <p:spPr>
          <a:xfrm>
            <a:off x="7423692" y="3365519"/>
            <a:ext cx="4847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@Override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public int getCode() {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return code;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@Override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public String getDescription() {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return description;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</a:p>
          <a:p>
            <a:pPr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E00FDD6-1751-45CA-94BE-DFBE6D41B3EF}"/>
              </a:ext>
            </a:extLst>
          </p:cNvPr>
          <p:cNvSpPr/>
          <p:nvPr/>
        </p:nvSpPr>
        <p:spPr>
          <a:xfrm>
            <a:off x="5876016" y="3172571"/>
            <a:ext cx="2210462" cy="3697357"/>
          </a:xfrm>
          <a:custGeom>
            <a:avLst/>
            <a:gdLst>
              <a:gd name="connsiteX0" fmla="*/ 2210462 w 2210462"/>
              <a:gd name="connsiteY0" fmla="*/ 0 h 3697357"/>
              <a:gd name="connsiteX1" fmla="*/ 2130949 w 2210462"/>
              <a:gd name="connsiteY1" fmla="*/ 7952 h 3697357"/>
              <a:gd name="connsiteX2" fmla="*/ 2107095 w 2210462"/>
              <a:gd name="connsiteY2" fmla="*/ 15903 h 3697357"/>
              <a:gd name="connsiteX3" fmla="*/ 2043485 w 2210462"/>
              <a:gd name="connsiteY3" fmla="*/ 55659 h 3697357"/>
              <a:gd name="connsiteX4" fmla="*/ 1987826 w 2210462"/>
              <a:gd name="connsiteY4" fmla="*/ 103367 h 3697357"/>
              <a:gd name="connsiteX5" fmla="*/ 1963972 w 2210462"/>
              <a:gd name="connsiteY5" fmla="*/ 111319 h 3697357"/>
              <a:gd name="connsiteX6" fmla="*/ 1932167 w 2210462"/>
              <a:gd name="connsiteY6" fmla="*/ 127221 h 3697357"/>
              <a:gd name="connsiteX7" fmla="*/ 1868556 w 2210462"/>
              <a:gd name="connsiteY7" fmla="*/ 143124 h 3697357"/>
              <a:gd name="connsiteX8" fmla="*/ 1844702 w 2210462"/>
              <a:gd name="connsiteY8" fmla="*/ 151075 h 3697357"/>
              <a:gd name="connsiteX9" fmla="*/ 1789043 w 2210462"/>
              <a:gd name="connsiteY9" fmla="*/ 190832 h 3697357"/>
              <a:gd name="connsiteX10" fmla="*/ 1781092 w 2210462"/>
              <a:gd name="connsiteY10" fmla="*/ 214686 h 3697357"/>
              <a:gd name="connsiteX11" fmla="*/ 1725433 w 2210462"/>
              <a:gd name="connsiteY11" fmla="*/ 294199 h 3697357"/>
              <a:gd name="connsiteX12" fmla="*/ 1701579 w 2210462"/>
              <a:gd name="connsiteY12" fmla="*/ 318053 h 3697357"/>
              <a:gd name="connsiteX13" fmla="*/ 1677725 w 2210462"/>
              <a:gd name="connsiteY13" fmla="*/ 365760 h 3697357"/>
              <a:gd name="connsiteX14" fmla="*/ 1669774 w 2210462"/>
              <a:gd name="connsiteY14" fmla="*/ 389614 h 3697357"/>
              <a:gd name="connsiteX15" fmla="*/ 1637968 w 2210462"/>
              <a:gd name="connsiteY15" fmla="*/ 437322 h 3697357"/>
              <a:gd name="connsiteX16" fmla="*/ 1614115 w 2210462"/>
              <a:gd name="connsiteY16" fmla="*/ 492981 h 3697357"/>
              <a:gd name="connsiteX17" fmla="*/ 1598212 w 2210462"/>
              <a:gd name="connsiteY17" fmla="*/ 548640 h 3697357"/>
              <a:gd name="connsiteX18" fmla="*/ 1590261 w 2210462"/>
              <a:gd name="connsiteY18" fmla="*/ 572494 h 3697357"/>
              <a:gd name="connsiteX19" fmla="*/ 1574358 w 2210462"/>
              <a:gd name="connsiteY19" fmla="*/ 596348 h 3697357"/>
              <a:gd name="connsiteX20" fmla="*/ 1566407 w 2210462"/>
              <a:gd name="connsiteY20" fmla="*/ 644056 h 3697357"/>
              <a:gd name="connsiteX21" fmla="*/ 1558455 w 2210462"/>
              <a:gd name="connsiteY21" fmla="*/ 667910 h 3697357"/>
              <a:gd name="connsiteX22" fmla="*/ 1550504 w 2210462"/>
              <a:gd name="connsiteY22" fmla="*/ 747423 h 3697357"/>
              <a:gd name="connsiteX23" fmla="*/ 1542553 w 2210462"/>
              <a:gd name="connsiteY23" fmla="*/ 771277 h 3697357"/>
              <a:gd name="connsiteX24" fmla="*/ 1526650 w 2210462"/>
              <a:gd name="connsiteY24" fmla="*/ 842839 h 3697357"/>
              <a:gd name="connsiteX25" fmla="*/ 1510748 w 2210462"/>
              <a:gd name="connsiteY25" fmla="*/ 866693 h 3697357"/>
              <a:gd name="connsiteX26" fmla="*/ 1502796 w 2210462"/>
              <a:gd name="connsiteY26" fmla="*/ 898498 h 3697357"/>
              <a:gd name="connsiteX27" fmla="*/ 1439186 w 2210462"/>
              <a:gd name="connsiteY27" fmla="*/ 1200647 h 3697357"/>
              <a:gd name="connsiteX28" fmla="*/ 1359673 w 2210462"/>
              <a:gd name="connsiteY28" fmla="*/ 1343771 h 3697357"/>
              <a:gd name="connsiteX29" fmla="*/ 1327868 w 2210462"/>
              <a:gd name="connsiteY29" fmla="*/ 1423284 h 3697357"/>
              <a:gd name="connsiteX30" fmla="*/ 1311965 w 2210462"/>
              <a:gd name="connsiteY30" fmla="*/ 1470992 h 3697357"/>
              <a:gd name="connsiteX31" fmla="*/ 1264257 w 2210462"/>
              <a:gd name="connsiteY31" fmla="*/ 1534602 h 3697357"/>
              <a:gd name="connsiteX32" fmla="*/ 1216549 w 2210462"/>
              <a:gd name="connsiteY32" fmla="*/ 1630018 h 3697357"/>
              <a:gd name="connsiteX33" fmla="*/ 1176793 w 2210462"/>
              <a:gd name="connsiteY33" fmla="*/ 1701579 h 3697357"/>
              <a:gd name="connsiteX34" fmla="*/ 1105231 w 2210462"/>
              <a:gd name="connsiteY34" fmla="*/ 1852654 h 3697357"/>
              <a:gd name="connsiteX35" fmla="*/ 1065475 w 2210462"/>
              <a:gd name="connsiteY35" fmla="*/ 2075291 h 3697357"/>
              <a:gd name="connsiteX36" fmla="*/ 1041621 w 2210462"/>
              <a:gd name="connsiteY36" fmla="*/ 2130950 h 3697357"/>
              <a:gd name="connsiteX37" fmla="*/ 1033669 w 2210462"/>
              <a:gd name="connsiteY37" fmla="*/ 2186609 h 3697357"/>
              <a:gd name="connsiteX38" fmla="*/ 1017767 w 2210462"/>
              <a:gd name="connsiteY38" fmla="*/ 2210463 h 3697357"/>
              <a:gd name="connsiteX39" fmla="*/ 938254 w 2210462"/>
              <a:gd name="connsiteY39" fmla="*/ 2377440 h 3697357"/>
              <a:gd name="connsiteX40" fmla="*/ 890546 w 2210462"/>
              <a:gd name="connsiteY40" fmla="*/ 2480807 h 3697357"/>
              <a:gd name="connsiteX41" fmla="*/ 818984 w 2210462"/>
              <a:gd name="connsiteY41" fmla="*/ 2631882 h 3697357"/>
              <a:gd name="connsiteX42" fmla="*/ 795130 w 2210462"/>
              <a:gd name="connsiteY42" fmla="*/ 2751152 h 3697357"/>
              <a:gd name="connsiteX43" fmla="*/ 763325 w 2210462"/>
              <a:gd name="connsiteY43" fmla="*/ 2790908 h 3697357"/>
              <a:gd name="connsiteX44" fmla="*/ 699715 w 2210462"/>
              <a:gd name="connsiteY44" fmla="*/ 2902226 h 3697357"/>
              <a:gd name="connsiteX45" fmla="*/ 628153 w 2210462"/>
              <a:gd name="connsiteY45" fmla="*/ 3013545 h 3697357"/>
              <a:gd name="connsiteX46" fmla="*/ 604299 w 2210462"/>
              <a:gd name="connsiteY46" fmla="*/ 3077155 h 3697357"/>
              <a:gd name="connsiteX47" fmla="*/ 556591 w 2210462"/>
              <a:gd name="connsiteY47" fmla="*/ 3188473 h 3697357"/>
              <a:gd name="connsiteX48" fmla="*/ 532737 w 2210462"/>
              <a:gd name="connsiteY48" fmla="*/ 3275938 h 3697357"/>
              <a:gd name="connsiteX49" fmla="*/ 524786 w 2210462"/>
              <a:gd name="connsiteY49" fmla="*/ 3299792 h 3697357"/>
              <a:gd name="connsiteX50" fmla="*/ 477078 w 2210462"/>
              <a:gd name="connsiteY50" fmla="*/ 3315694 h 3697357"/>
              <a:gd name="connsiteX51" fmla="*/ 397565 w 2210462"/>
              <a:gd name="connsiteY51" fmla="*/ 3347499 h 3697357"/>
              <a:gd name="connsiteX52" fmla="*/ 373711 w 2210462"/>
              <a:gd name="connsiteY52" fmla="*/ 3371353 h 3697357"/>
              <a:gd name="connsiteX53" fmla="*/ 357808 w 2210462"/>
              <a:gd name="connsiteY53" fmla="*/ 3395207 h 3697357"/>
              <a:gd name="connsiteX54" fmla="*/ 326003 w 2210462"/>
              <a:gd name="connsiteY54" fmla="*/ 3411110 h 3697357"/>
              <a:gd name="connsiteX55" fmla="*/ 270344 w 2210462"/>
              <a:gd name="connsiteY55" fmla="*/ 3466769 h 3697357"/>
              <a:gd name="connsiteX56" fmla="*/ 230588 w 2210462"/>
              <a:gd name="connsiteY56" fmla="*/ 3522428 h 3697357"/>
              <a:gd name="connsiteX57" fmla="*/ 174928 w 2210462"/>
              <a:gd name="connsiteY57" fmla="*/ 3586039 h 3697357"/>
              <a:gd name="connsiteX58" fmla="*/ 159026 w 2210462"/>
              <a:gd name="connsiteY58" fmla="*/ 3609893 h 3697357"/>
              <a:gd name="connsiteX59" fmla="*/ 63610 w 2210462"/>
              <a:gd name="connsiteY59" fmla="*/ 3681454 h 3697357"/>
              <a:gd name="connsiteX60" fmla="*/ 39756 w 2210462"/>
              <a:gd name="connsiteY60" fmla="*/ 3697357 h 3697357"/>
              <a:gd name="connsiteX61" fmla="*/ 0 w 2210462"/>
              <a:gd name="connsiteY61" fmla="*/ 3697357 h 369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10462" h="3697357">
                <a:moveTo>
                  <a:pt x="2210462" y="0"/>
                </a:moveTo>
                <a:cubicBezTo>
                  <a:pt x="2183958" y="2651"/>
                  <a:pt x="2157276" y="3902"/>
                  <a:pt x="2130949" y="7952"/>
                </a:cubicBezTo>
                <a:cubicBezTo>
                  <a:pt x="2122665" y="9226"/>
                  <a:pt x="2114069" y="11254"/>
                  <a:pt x="2107095" y="15903"/>
                </a:cubicBezTo>
                <a:cubicBezTo>
                  <a:pt x="2030715" y="66822"/>
                  <a:pt x="2147541" y="14038"/>
                  <a:pt x="2043485" y="55659"/>
                </a:cubicBezTo>
                <a:cubicBezTo>
                  <a:pt x="2024686" y="74458"/>
                  <a:pt x="2011627" y="89766"/>
                  <a:pt x="1987826" y="103367"/>
                </a:cubicBezTo>
                <a:cubicBezTo>
                  <a:pt x="1980549" y="107525"/>
                  <a:pt x="1971676" y="108017"/>
                  <a:pt x="1963972" y="111319"/>
                </a:cubicBezTo>
                <a:cubicBezTo>
                  <a:pt x="1953077" y="115988"/>
                  <a:pt x="1943412" y="123473"/>
                  <a:pt x="1932167" y="127221"/>
                </a:cubicBezTo>
                <a:cubicBezTo>
                  <a:pt x="1911432" y="134132"/>
                  <a:pt x="1889291" y="136213"/>
                  <a:pt x="1868556" y="143124"/>
                </a:cubicBezTo>
                <a:lnTo>
                  <a:pt x="1844702" y="151075"/>
                </a:lnTo>
                <a:cubicBezTo>
                  <a:pt x="1833825" y="158326"/>
                  <a:pt x="1795207" y="183436"/>
                  <a:pt x="1789043" y="190832"/>
                </a:cubicBezTo>
                <a:cubicBezTo>
                  <a:pt x="1783677" y="197271"/>
                  <a:pt x="1785162" y="207359"/>
                  <a:pt x="1781092" y="214686"/>
                </a:cubicBezTo>
                <a:cubicBezTo>
                  <a:pt x="1773891" y="227647"/>
                  <a:pt x="1738596" y="278842"/>
                  <a:pt x="1725433" y="294199"/>
                </a:cubicBezTo>
                <a:cubicBezTo>
                  <a:pt x="1718115" y="302737"/>
                  <a:pt x="1709530" y="310102"/>
                  <a:pt x="1701579" y="318053"/>
                </a:cubicBezTo>
                <a:cubicBezTo>
                  <a:pt x="1681593" y="378010"/>
                  <a:pt x="1708554" y="304103"/>
                  <a:pt x="1677725" y="365760"/>
                </a:cubicBezTo>
                <a:cubicBezTo>
                  <a:pt x="1673977" y="373257"/>
                  <a:pt x="1673844" y="382287"/>
                  <a:pt x="1669774" y="389614"/>
                </a:cubicBezTo>
                <a:cubicBezTo>
                  <a:pt x="1660492" y="406322"/>
                  <a:pt x="1637968" y="437322"/>
                  <a:pt x="1637968" y="437322"/>
                </a:cubicBezTo>
                <a:cubicBezTo>
                  <a:pt x="1619324" y="493255"/>
                  <a:pt x="1643586" y="424216"/>
                  <a:pt x="1614115" y="492981"/>
                </a:cubicBezTo>
                <a:cubicBezTo>
                  <a:pt x="1605941" y="512053"/>
                  <a:pt x="1603979" y="528456"/>
                  <a:pt x="1598212" y="548640"/>
                </a:cubicBezTo>
                <a:cubicBezTo>
                  <a:pt x="1595910" y="556699"/>
                  <a:pt x="1594009" y="564997"/>
                  <a:pt x="1590261" y="572494"/>
                </a:cubicBezTo>
                <a:cubicBezTo>
                  <a:pt x="1585987" y="581041"/>
                  <a:pt x="1579659" y="588397"/>
                  <a:pt x="1574358" y="596348"/>
                </a:cubicBezTo>
                <a:cubicBezTo>
                  <a:pt x="1571708" y="612251"/>
                  <a:pt x="1569904" y="628318"/>
                  <a:pt x="1566407" y="644056"/>
                </a:cubicBezTo>
                <a:cubicBezTo>
                  <a:pt x="1564589" y="652238"/>
                  <a:pt x="1559729" y="659626"/>
                  <a:pt x="1558455" y="667910"/>
                </a:cubicBezTo>
                <a:cubicBezTo>
                  <a:pt x="1554405" y="694237"/>
                  <a:pt x="1554554" y="721096"/>
                  <a:pt x="1550504" y="747423"/>
                </a:cubicBezTo>
                <a:cubicBezTo>
                  <a:pt x="1549230" y="755707"/>
                  <a:pt x="1544586" y="763146"/>
                  <a:pt x="1542553" y="771277"/>
                </a:cubicBezTo>
                <a:cubicBezTo>
                  <a:pt x="1540291" y="780326"/>
                  <a:pt x="1531544" y="831418"/>
                  <a:pt x="1526650" y="842839"/>
                </a:cubicBezTo>
                <a:cubicBezTo>
                  <a:pt x="1522886" y="851623"/>
                  <a:pt x="1516049" y="858742"/>
                  <a:pt x="1510748" y="866693"/>
                </a:cubicBezTo>
                <a:cubicBezTo>
                  <a:pt x="1508097" y="877295"/>
                  <a:pt x="1505086" y="887813"/>
                  <a:pt x="1502796" y="898498"/>
                </a:cubicBezTo>
                <a:cubicBezTo>
                  <a:pt x="1481230" y="999137"/>
                  <a:pt x="1462500" y="1100398"/>
                  <a:pt x="1439186" y="1200647"/>
                </a:cubicBezTo>
                <a:cubicBezTo>
                  <a:pt x="1429070" y="1244147"/>
                  <a:pt x="1371772" y="1324110"/>
                  <a:pt x="1359673" y="1343771"/>
                </a:cubicBezTo>
                <a:cubicBezTo>
                  <a:pt x="1342744" y="1445339"/>
                  <a:pt x="1366982" y="1345054"/>
                  <a:pt x="1327868" y="1423284"/>
                </a:cubicBezTo>
                <a:cubicBezTo>
                  <a:pt x="1320371" y="1438277"/>
                  <a:pt x="1320282" y="1456438"/>
                  <a:pt x="1311965" y="1470992"/>
                </a:cubicBezTo>
                <a:cubicBezTo>
                  <a:pt x="1298815" y="1494004"/>
                  <a:pt x="1277893" y="1511875"/>
                  <a:pt x="1264257" y="1534602"/>
                </a:cubicBezTo>
                <a:cubicBezTo>
                  <a:pt x="1245962" y="1565094"/>
                  <a:pt x="1233049" y="1598518"/>
                  <a:pt x="1216549" y="1630018"/>
                </a:cubicBezTo>
                <a:cubicBezTo>
                  <a:pt x="1203887" y="1654190"/>
                  <a:pt x="1186927" y="1676243"/>
                  <a:pt x="1176793" y="1701579"/>
                </a:cubicBezTo>
                <a:cubicBezTo>
                  <a:pt x="1134854" y="1806429"/>
                  <a:pt x="1158852" y="1756139"/>
                  <a:pt x="1105231" y="1852654"/>
                </a:cubicBezTo>
                <a:cubicBezTo>
                  <a:pt x="1104892" y="1854689"/>
                  <a:pt x="1075238" y="2042098"/>
                  <a:pt x="1065475" y="2075291"/>
                </a:cubicBezTo>
                <a:cubicBezTo>
                  <a:pt x="1059780" y="2094656"/>
                  <a:pt x="1049572" y="2112397"/>
                  <a:pt x="1041621" y="2130950"/>
                </a:cubicBezTo>
                <a:cubicBezTo>
                  <a:pt x="1038970" y="2149503"/>
                  <a:pt x="1039054" y="2168658"/>
                  <a:pt x="1033669" y="2186609"/>
                </a:cubicBezTo>
                <a:cubicBezTo>
                  <a:pt x="1030923" y="2195762"/>
                  <a:pt x="1022041" y="2201916"/>
                  <a:pt x="1017767" y="2210463"/>
                </a:cubicBezTo>
                <a:cubicBezTo>
                  <a:pt x="990198" y="2265602"/>
                  <a:pt x="964503" y="2321660"/>
                  <a:pt x="938254" y="2377440"/>
                </a:cubicBezTo>
                <a:cubicBezTo>
                  <a:pt x="922096" y="2411776"/>
                  <a:pt x="907009" y="2446615"/>
                  <a:pt x="890546" y="2480807"/>
                </a:cubicBezTo>
                <a:cubicBezTo>
                  <a:pt x="817223" y="2633095"/>
                  <a:pt x="854176" y="2543905"/>
                  <a:pt x="818984" y="2631882"/>
                </a:cubicBezTo>
                <a:cubicBezTo>
                  <a:pt x="811033" y="2671639"/>
                  <a:pt x="808524" y="2712884"/>
                  <a:pt x="795130" y="2751152"/>
                </a:cubicBezTo>
                <a:cubicBezTo>
                  <a:pt x="789524" y="2767170"/>
                  <a:pt x="772387" y="2776559"/>
                  <a:pt x="763325" y="2790908"/>
                </a:cubicBezTo>
                <a:cubicBezTo>
                  <a:pt x="740504" y="2827042"/>
                  <a:pt x="722825" y="2866277"/>
                  <a:pt x="699715" y="2902226"/>
                </a:cubicBezTo>
                <a:lnTo>
                  <a:pt x="628153" y="3013545"/>
                </a:lnTo>
                <a:cubicBezTo>
                  <a:pt x="614588" y="3067800"/>
                  <a:pt x="628058" y="3023697"/>
                  <a:pt x="604299" y="3077155"/>
                </a:cubicBezTo>
                <a:cubicBezTo>
                  <a:pt x="587903" y="3114046"/>
                  <a:pt x="572494" y="3151367"/>
                  <a:pt x="556591" y="3188473"/>
                </a:cubicBezTo>
                <a:cubicBezTo>
                  <a:pt x="545352" y="3244670"/>
                  <a:pt x="552914" y="3215406"/>
                  <a:pt x="532737" y="3275938"/>
                </a:cubicBezTo>
                <a:cubicBezTo>
                  <a:pt x="530087" y="3283889"/>
                  <a:pt x="532737" y="3297142"/>
                  <a:pt x="524786" y="3299792"/>
                </a:cubicBezTo>
                <a:cubicBezTo>
                  <a:pt x="508883" y="3305093"/>
                  <a:pt x="492551" y="3309247"/>
                  <a:pt x="477078" y="3315694"/>
                </a:cubicBezTo>
                <a:cubicBezTo>
                  <a:pt x="390852" y="3351621"/>
                  <a:pt x="464285" y="3330819"/>
                  <a:pt x="397565" y="3347499"/>
                </a:cubicBezTo>
                <a:cubicBezTo>
                  <a:pt x="389614" y="3355450"/>
                  <a:pt x="380910" y="3362714"/>
                  <a:pt x="373711" y="3371353"/>
                </a:cubicBezTo>
                <a:cubicBezTo>
                  <a:pt x="367593" y="3378694"/>
                  <a:pt x="365149" y="3389089"/>
                  <a:pt x="357808" y="3395207"/>
                </a:cubicBezTo>
                <a:cubicBezTo>
                  <a:pt x="348702" y="3402795"/>
                  <a:pt x="335177" y="3403604"/>
                  <a:pt x="326003" y="3411110"/>
                </a:cubicBezTo>
                <a:cubicBezTo>
                  <a:pt x="305696" y="3427725"/>
                  <a:pt x="288897" y="3448216"/>
                  <a:pt x="270344" y="3466769"/>
                </a:cubicBezTo>
                <a:cubicBezTo>
                  <a:pt x="254639" y="3513886"/>
                  <a:pt x="273709" y="3468527"/>
                  <a:pt x="230588" y="3522428"/>
                </a:cubicBezTo>
                <a:cubicBezTo>
                  <a:pt x="177579" y="3588689"/>
                  <a:pt x="222636" y="3554233"/>
                  <a:pt x="174928" y="3586039"/>
                </a:cubicBezTo>
                <a:cubicBezTo>
                  <a:pt x="169627" y="3593990"/>
                  <a:pt x="165144" y="3602552"/>
                  <a:pt x="159026" y="3609893"/>
                </a:cubicBezTo>
                <a:cubicBezTo>
                  <a:pt x="131450" y="3642984"/>
                  <a:pt x="102332" y="3655640"/>
                  <a:pt x="63610" y="3681454"/>
                </a:cubicBezTo>
                <a:cubicBezTo>
                  <a:pt x="55659" y="3686755"/>
                  <a:pt x="49312" y="3697357"/>
                  <a:pt x="39756" y="3697357"/>
                </a:cubicBezTo>
                <a:lnTo>
                  <a:pt x="0" y="36973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62B0-AF4F-B799-0EC6-3602CF6F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525A6-332A-D0C1-FED3-38D6EB1D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Pizza {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C0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ORDERED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(5){</a:t>
            </a: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		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isOrdered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READY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(2){</a:t>
            </a:r>
          </a:p>
          <a:p>
            <a:pPr marL="0" indent="0" algn="l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isReady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DELIVERED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(0){</a:t>
            </a:r>
            <a:endParaRPr lang="en-US" altLang="zh-CN" sz="20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isDelivered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92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21809-8DC4-0C16-D637-0F1E6188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94C3-58FE-850C-AA2F-007DEF33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isOrdered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isReady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isDelivered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PizzaStatus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timeToDelivery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26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67549-DE6F-A1FC-A36A-424C39B8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49"/>
            <a:ext cx="10515600" cy="601027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isDeliverable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.isReady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printTimeToDeliver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"Time to delivery is "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getTimeToDelivery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r>
              <a:rPr lang="en-US" altLang="zh-CN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2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status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Pizza </a:t>
            </a:r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testPz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Pizza();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testPz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.setStatus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Pizza.PizzaStatus.</a:t>
            </a:r>
            <a:r>
              <a:rPr lang="en-US" altLang="zh-CN" sz="20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READY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testPz</a:t>
            </a:r>
            <a:r>
              <a:rPr lang="en-US" altLang="zh-CN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.isDeliverable</a:t>
            </a:r>
            <a:r>
              <a:rPr lang="en-US" altLang="zh-CN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}    </a:t>
            </a: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232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38E5-DB1A-D828-C8B7-2584BCC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枚举类与普通类的区别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EE5A5-2975-5893-FCD5-95878F5C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/>
          </a:bodyPr>
          <a:lstStyle/>
          <a:p>
            <a:r>
              <a:rPr lang="zh-CN" altLang="en-US" dirty="0"/>
              <a:t>可以实现一个或多个接口，使用</a:t>
            </a:r>
            <a:r>
              <a:rPr lang="en-US" altLang="zh-CN" dirty="0" err="1"/>
              <a:t>enum</a:t>
            </a:r>
            <a:r>
              <a:rPr lang="zh-CN" altLang="en-US" dirty="0"/>
              <a:t>定义默认继承了</a:t>
            </a:r>
            <a:r>
              <a:rPr lang="en-US" altLang="zh-CN" dirty="0" err="1"/>
              <a:t>java.lang.Enum</a:t>
            </a:r>
            <a:r>
              <a:rPr lang="zh-CN" altLang="en-US" dirty="0"/>
              <a:t>类，不继承</a:t>
            </a:r>
            <a:r>
              <a:rPr lang="en-US" altLang="zh-CN" dirty="0"/>
              <a:t>Object</a:t>
            </a:r>
            <a:r>
              <a:rPr lang="zh-CN" altLang="en-US" dirty="0"/>
              <a:t>以及其他类</a:t>
            </a:r>
          </a:p>
          <a:p>
            <a:r>
              <a:rPr lang="zh-CN" altLang="en-US" dirty="0"/>
              <a:t>实现了</a:t>
            </a:r>
            <a:r>
              <a:rPr lang="en-US" altLang="zh-CN" dirty="0" err="1"/>
              <a:t>java.lang.Serializable</a:t>
            </a:r>
            <a:r>
              <a:rPr lang="zh-CN" altLang="en-US" dirty="0"/>
              <a:t>和</a:t>
            </a:r>
            <a:r>
              <a:rPr lang="en-US" altLang="zh-CN" dirty="0" err="1"/>
              <a:t>java.lang.Comparable</a:t>
            </a:r>
            <a:r>
              <a:rPr lang="zh-CN" altLang="en-US" dirty="0"/>
              <a:t>两个接口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enum</a:t>
            </a:r>
            <a:r>
              <a:rPr lang="zh-CN" altLang="en-US" dirty="0"/>
              <a:t>定义，非抽象的枚举类默认会使用</a:t>
            </a:r>
            <a:r>
              <a:rPr lang="en-US" altLang="zh-CN" dirty="0"/>
              <a:t>final</a:t>
            </a:r>
            <a:r>
              <a:rPr lang="zh-CN" altLang="en-US" dirty="0"/>
              <a:t>修饰，枚举类不能派生子类</a:t>
            </a:r>
          </a:p>
          <a:p>
            <a:r>
              <a:rPr lang="zh-CN" altLang="en-US" dirty="0"/>
              <a:t>枚举类的构造器只能用</a:t>
            </a:r>
            <a:r>
              <a:rPr lang="en-US" altLang="zh-CN" dirty="0"/>
              <a:t>private</a:t>
            </a:r>
            <a:r>
              <a:rPr lang="zh-CN" altLang="en-US" dirty="0"/>
              <a:t>控制，没写修饰的话，默认</a:t>
            </a:r>
            <a:r>
              <a:rPr lang="en-US" altLang="zh-CN" dirty="0"/>
              <a:t>private</a:t>
            </a:r>
          </a:p>
          <a:p>
            <a:r>
              <a:rPr lang="zh-CN" altLang="en-US" dirty="0"/>
              <a:t>枚举类所有实例必须在枚举类第一行显式列出，否则永远无法产生实例</a:t>
            </a:r>
          </a:p>
        </p:txBody>
      </p:sp>
    </p:spTree>
    <p:extLst>
      <p:ext uri="{BB962C8B-B14F-4D97-AF65-F5344CB8AC3E}">
        <p14:creationId xmlns:p14="http://schemas.microsoft.com/office/powerpoint/2010/main" val="417050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3266-D422-2168-E2E4-3B24DE5A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446C4-546C-AAF4-63D8-8350DAED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7775"/>
            <a:ext cx="4438650" cy="524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ColorEnum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red, green, yellow, blue;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E314AE-FD1F-710F-7BB4-39DE09A00DD3}"/>
              </a:ext>
            </a:extLst>
          </p:cNvPr>
          <p:cNvSpPr txBox="1"/>
          <p:nvPr/>
        </p:nvSpPr>
        <p:spPr>
          <a:xfrm>
            <a:off x="4924425" y="12700"/>
            <a:ext cx="694372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public class Test{</a:t>
            </a:r>
            <a:r>
              <a:rPr lang="zh-CN" altLang="en-US" sz="2400" dirty="0"/>
              <a:t>	</a:t>
            </a:r>
            <a:endParaRPr lang="en-US" altLang="zh-CN" sz="2400" dirty="0"/>
          </a:p>
          <a:p>
            <a:r>
              <a:rPr lang="zh-CN" altLang="en-US" sz="2400" dirty="0"/>
              <a:t>public static void main(String[] args) {        </a:t>
            </a:r>
          </a:p>
          <a:p>
            <a:r>
              <a:rPr lang="zh-CN" altLang="en-US" sz="2400" dirty="0"/>
              <a:t>        ColorEnum colorEnum = ColorEnum.blue;</a:t>
            </a:r>
          </a:p>
          <a:p>
            <a:r>
              <a:rPr lang="zh-CN" altLang="en-US" sz="2400" dirty="0"/>
              <a:t>        switch (colorEnum) {</a:t>
            </a:r>
          </a:p>
          <a:p>
            <a:r>
              <a:rPr lang="zh-CN" altLang="en-US" sz="2400" dirty="0"/>
              <a:t>        case red:</a:t>
            </a:r>
          </a:p>
          <a:p>
            <a:r>
              <a:rPr lang="zh-CN" altLang="en-US" sz="2400" dirty="0"/>
              <a:t>            System.out.println("color is red");</a:t>
            </a:r>
          </a:p>
          <a:p>
            <a:r>
              <a:rPr lang="zh-CN" altLang="en-US" sz="2400" dirty="0"/>
              <a:t>            break;</a:t>
            </a:r>
          </a:p>
          <a:p>
            <a:r>
              <a:rPr lang="zh-CN" altLang="en-US" sz="2400" dirty="0"/>
              <a:t>        case green:</a:t>
            </a:r>
          </a:p>
          <a:p>
            <a:r>
              <a:rPr lang="zh-CN" altLang="en-US" sz="2400" dirty="0"/>
              <a:t>            System.out.println("color is green");</a:t>
            </a:r>
          </a:p>
          <a:p>
            <a:r>
              <a:rPr lang="zh-CN" altLang="en-US" sz="2400" dirty="0"/>
              <a:t>            break;</a:t>
            </a:r>
          </a:p>
          <a:p>
            <a:r>
              <a:rPr lang="zh-CN" altLang="en-US" sz="2400" dirty="0"/>
              <a:t>        case yellow:</a:t>
            </a:r>
          </a:p>
          <a:p>
            <a:r>
              <a:rPr lang="zh-CN" altLang="en-US" sz="2400" dirty="0"/>
              <a:t>            System.out.println("color is yellow");</a:t>
            </a:r>
          </a:p>
          <a:p>
            <a:r>
              <a:rPr lang="zh-CN" altLang="en-US" sz="2400" dirty="0"/>
              <a:t>            break;</a:t>
            </a:r>
          </a:p>
          <a:p>
            <a:r>
              <a:rPr lang="zh-CN" altLang="en-US" sz="2400" dirty="0"/>
              <a:t>        case blue:</a:t>
            </a:r>
          </a:p>
          <a:p>
            <a:r>
              <a:rPr lang="zh-CN" altLang="en-US" sz="2400" dirty="0"/>
              <a:t>            System.out.println("color is blue");</a:t>
            </a:r>
          </a:p>
          <a:p>
            <a:r>
              <a:rPr lang="zh-CN" altLang="en-US" sz="2400" dirty="0"/>
              <a:t>            break;</a:t>
            </a:r>
          </a:p>
          <a:p>
            <a:r>
              <a:rPr lang="zh-CN" altLang="en-US" sz="2400" dirty="0"/>
              <a:t>        }</a:t>
            </a:r>
          </a:p>
          <a:p>
            <a:r>
              <a:rPr lang="zh-CN" altLang="en-US" sz="2400" dirty="0"/>
              <a:t>        </a:t>
            </a:r>
          </a:p>
          <a:p>
            <a:r>
              <a:rPr lang="zh-CN" alt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631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49DE4-E2E3-1B08-09CA-0D9395F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199" y="152400"/>
            <a:ext cx="12163424" cy="6391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 //遍历枚举</a:t>
            </a:r>
          </a:p>
          <a:p>
            <a:pPr marL="0" indent="0">
              <a:buNone/>
            </a:pPr>
            <a:r>
              <a:rPr lang="zh-CN" altLang="en-US" sz="2800" dirty="0"/>
              <a:t>        System.out.println("遍历ColorEnum枚举中的值");</a:t>
            </a:r>
          </a:p>
          <a:p>
            <a:pPr marL="0" indent="0">
              <a:buNone/>
            </a:pPr>
            <a:r>
              <a:rPr lang="zh-CN" altLang="en-US" sz="2800" dirty="0"/>
              <a:t>        for(ColorEnum color : ColorEnum.values()){</a:t>
            </a:r>
          </a:p>
          <a:p>
            <a:pPr marL="0" indent="0">
              <a:buNone/>
            </a:pPr>
            <a:r>
              <a:rPr lang="zh-CN" altLang="en-US" sz="2800" dirty="0"/>
              <a:t>            System.out.println(color);</a:t>
            </a:r>
          </a:p>
          <a:p>
            <a:pPr marL="0" indent="0">
              <a:buNone/>
            </a:pPr>
            <a:r>
              <a:rPr lang="zh-CN" altLang="en-US" sz="2800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获取枚举的个数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ColorEnum</a:t>
            </a:r>
            <a:r>
              <a:rPr lang="zh-CN" altLang="en-US" dirty="0"/>
              <a:t>枚举中的值有</a:t>
            </a:r>
            <a:r>
              <a:rPr lang="en-US" altLang="zh-CN" dirty="0"/>
              <a:t>"+</a:t>
            </a:r>
            <a:r>
              <a:rPr lang="en-US" altLang="zh-CN" dirty="0" err="1"/>
              <a:t>ColorEnum.values</a:t>
            </a:r>
            <a:r>
              <a:rPr lang="en-US" altLang="zh-CN" dirty="0"/>
              <a:t>().length+"</a:t>
            </a:r>
            <a:r>
              <a:rPr lang="zh-CN" altLang="en-US" dirty="0"/>
              <a:t>个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//</a:t>
            </a:r>
            <a:r>
              <a:rPr lang="zh-CN" altLang="en-US" dirty="0"/>
              <a:t>获取枚举的索引位置，默认从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ColorEnum.red.ordinal</a:t>
            </a:r>
            <a:r>
              <a:rPr lang="en-US" altLang="zh-CN" dirty="0"/>
              <a:t>());//0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ColorEnum.green.ordinal</a:t>
            </a:r>
            <a:r>
              <a:rPr lang="en-US" altLang="zh-CN" dirty="0"/>
              <a:t>());//1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ColorEnum.yellow.ordinal</a:t>
            </a:r>
            <a:r>
              <a:rPr lang="en-US" altLang="zh-CN" dirty="0"/>
              <a:t>());//2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ColorEnum.blue.ordinal</a:t>
            </a:r>
            <a:r>
              <a:rPr lang="en-US" altLang="zh-CN" dirty="0"/>
              <a:t>());//3</a:t>
            </a:r>
          </a:p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枚举默认实现了</a:t>
            </a:r>
            <a:r>
              <a:rPr lang="en-US" altLang="zh-CN" sz="2800" dirty="0" err="1"/>
              <a:t>java.lang.Comparable</a:t>
            </a:r>
            <a:r>
              <a:rPr lang="zh-CN" altLang="en-US" sz="2800" dirty="0"/>
              <a:t>接口</a:t>
            </a:r>
          </a:p>
          <a:p>
            <a:pPr marL="0" indent="0">
              <a:buNone/>
            </a:pPr>
            <a:r>
              <a:rPr lang="zh-CN" altLang="en-US" sz="2800" dirty="0"/>
              <a:t>        </a:t>
            </a:r>
            <a:r>
              <a:rPr lang="en-US" altLang="zh-CN" sz="2800" dirty="0" err="1"/>
              <a:t>System.out.println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ColorEnum.red.compareTo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ColorEnum.green</a:t>
            </a:r>
            <a:r>
              <a:rPr lang="en-US" altLang="zh-CN" sz="2800" dirty="0"/>
              <a:t>));//-1        </a:t>
            </a:r>
          </a:p>
          <a:p>
            <a:pPr marL="0" indent="0">
              <a:buNone/>
            </a:pPr>
            <a:r>
              <a:rPr lang="en-US" altLang="zh-CN" sz="2800" dirty="0"/>
              <a:t>    }    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0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1256-2190-DF39-CEDE-3C073C0A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428C8-6990-9996-001B-2786C07D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SeasonEnum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spring, summer, autumn, winter;</a:t>
            </a:r>
          </a:p>
          <a:p>
            <a:pPr marL="0" indent="0">
              <a:buNone/>
            </a:pPr>
            <a:r>
              <a:rPr lang="en-US" altLang="zh-CN" dirty="0"/>
              <a:t>        private final static String position = "test";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SeasonEnum</a:t>
            </a:r>
            <a:r>
              <a:rPr lang="en-US" altLang="zh-CN" dirty="0"/>
              <a:t> </a:t>
            </a:r>
            <a:r>
              <a:rPr lang="en-US" altLang="zh-CN" dirty="0" err="1"/>
              <a:t>getSeason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      if ("</a:t>
            </a:r>
            <a:r>
              <a:rPr lang="en-US" altLang="zh-CN" dirty="0" err="1"/>
              <a:t>test".equals</a:t>
            </a:r>
            <a:r>
              <a:rPr lang="en-US" altLang="zh-CN" dirty="0"/>
              <a:t>(position))</a:t>
            </a:r>
          </a:p>
          <a:p>
            <a:pPr marL="0" indent="0">
              <a:buNone/>
            </a:pPr>
            <a:r>
              <a:rPr lang="en-US" altLang="zh-CN" dirty="0"/>
              <a:t>                return spring;</a:t>
            </a:r>
          </a:p>
          <a:p>
            <a:pPr marL="0" indent="0">
              <a:buNone/>
            </a:pPr>
            <a:r>
              <a:rPr lang="en-US" altLang="zh-CN" dirty="0"/>
              <a:t>            else</a:t>
            </a:r>
          </a:p>
          <a:p>
            <a:pPr marL="0" indent="0">
              <a:buNone/>
            </a:pPr>
            <a:r>
              <a:rPr lang="en-US" altLang="zh-CN" dirty="0"/>
              <a:t>                return winter;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7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80DC4-608A-0D3C-1D9C-6F36D792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50"/>
            <a:ext cx="10515600" cy="6562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OrderState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CANCEL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已取消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待审核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WAITCONFIRM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待审核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等待付款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WAITPAYMENT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等待付款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正在配货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ADMEASUREPRODUCT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正在配货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等待发货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WAITDELIVER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等待发货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已发货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DELIVERED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已发货</a:t>
            </a:r>
            <a:r>
              <a:rPr lang="en-US" altLang="zh-CN" dirty="0"/>
              <a:t>";}},</a:t>
            </a:r>
          </a:p>
          <a:p>
            <a:pPr marL="0" indent="0">
              <a:buNone/>
            </a:pPr>
            <a:r>
              <a:rPr lang="en-US" altLang="zh-CN" dirty="0"/>
              <a:t>        /** </a:t>
            </a:r>
            <a:r>
              <a:rPr lang="zh-CN" altLang="en-US" dirty="0"/>
              <a:t>已收货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RECEIVED {public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"</a:t>
            </a:r>
            <a:r>
              <a:rPr lang="zh-CN" altLang="en-US" dirty="0"/>
              <a:t>已收货</a:t>
            </a:r>
            <a:r>
              <a:rPr lang="en-US" altLang="zh-CN" dirty="0"/>
              <a:t>";}};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    public abstract String </a:t>
            </a:r>
            <a:r>
              <a:rPr lang="en-US" altLang="zh-CN" dirty="0" err="1"/>
              <a:t>getName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5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67B5B-C505-10FB-E884-40180964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6381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Sample {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Size {</a:t>
            </a:r>
          </a:p>
          <a:p>
            <a:pPr marL="0" indent="0">
              <a:buNone/>
            </a:pPr>
            <a:r>
              <a:rPr lang="en-US" altLang="zh-CN" sz="2400" dirty="0"/>
              <a:t>    Small(0.8),    Medium(1.0),    Large(1.2);</a:t>
            </a:r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pricingFactor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Size(double p) {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pricingFactor</a:t>
            </a:r>
            <a:r>
              <a:rPr lang="en-US" altLang="zh-CN" sz="2400" dirty="0"/>
              <a:t> = p;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 {</a:t>
            </a:r>
          </a:p>
          <a:p>
            <a:pPr marL="0" indent="0">
              <a:buNone/>
            </a:pPr>
            <a:r>
              <a:rPr lang="en-US" altLang="zh-CN" sz="2400" dirty="0"/>
              <a:t>    Size s = </a:t>
            </a:r>
            <a:r>
              <a:rPr lang="en-US" altLang="zh-CN" sz="2400" dirty="0" err="1"/>
              <a:t>Size.Large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double d = </a:t>
            </a:r>
            <a:r>
              <a:rPr lang="en-US" altLang="zh-CN" sz="2400" dirty="0" err="1"/>
              <a:t>s.pricingFactor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(s + " Size has pricing factor of " + d);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499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F52A39-31FE-4515-9A97-3B925968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125" y="110683"/>
            <a:ext cx="10515600" cy="6685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84BF2A8-8888-4750-8A55-D9C5067BE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91764"/>
            <a:ext cx="11025146" cy="6166236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 dirty="0" err="1"/>
              <a:t>enum</a:t>
            </a:r>
            <a:r>
              <a:rPr lang="en-US" altLang="zh-CN" sz="2400" dirty="0"/>
              <a:t> Color{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RED(255,0,0),BLUE(0,0,255),BLACK(0,0,0),YELLOW(255,255,0),GREEN(0,255,0);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//</a:t>
            </a:r>
            <a:r>
              <a:rPr lang="zh-CN" altLang="en-US" sz="2400" dirty="0"/>
              <a:t>构造枚举值，比如</a:t>
            </a:r>
            <a:r>
              <a:rPr lang="en-US" altLang="zh-CN" sz="2400" dirty="0"/>
              <a:t>RED(255,0,0)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</a:t>
            </a:r>
            <a:r>
              <a:rPr lang="en-US" altLang="zh-CN" sz="2400" b="1" dirty="0"/>
              <a:t>private</a:t>
            </a:r>
            <a:r>
              <a:rPr lang="en-US" altLang="zh-CN" sz="2400" dirty="0"/>
              <a:t> Color(</a:t>
            </a:r>
            <a:r>
              <a:rPr lang="en-US" altLang="zh-CN" sz="2400" b="1" dirty="0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rv,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gv,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bv</a:t>
            </a:r>
            <a:r>
              <a:rPr lang="en-US" altLang="zh-CN" sz="2400" dirty="0"/>
              <a:t>){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        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.redValue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rv</a:t>
            </a:r>
            <a:r>
              <a:rPr lang="en-US" altLang="zh-CN" sz="2400" dirty="0"/>
              <a:t>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        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.greenValue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gv</a:t>
            </a:r>
            <a:r>
              <a:rPr lang="en-US" altLang="zh-CN" sz="2400" dirty="0"/>
              <a:t>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        </a:t>
            </a:r>
            <a:r>
              <a:rPr lang="en-US" altLang="zh-CN" sz="2400" b="1" dirty="0" err="1"/>
              <a:t>this</a:t>
            </a:r>
            <a:r>
              <a:rPr lang="en-US" altLang="zh-CN" sz="2400" dirty="0" err="1"/>
              <a:t>.blueValue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bv</a:t>
            </a:r>
            <a:r>
              <a:rPr lang="en-US" altLang="zh-CN" sz="2400" dirty="0"/>
              <a:t>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 }  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</a:t>
            </a:r>
            <a:r>
              <a:rPr lang="en-US" altLang="zh-CN" sz="2400" b="1" dirty="0"/>
              <a:t>public</a:t>
            </a:r>
            <a:r>
              <a:rPr lang="en-US" altLang="zh-CN" sz="2400" dirty="0"/>
              <a:t> String 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(){  //</a:t>
            </a:r>
            <a:r>
              <a:rPr lang="zh-CN" altLang="en-US" sz="2400" dirty="0"/>
              <a:t>覆盖了父类</a:t>
            </a:r>
            <a:r>
              <a:rPr lang="en-US" altLang="zh-CN" sz="2400" dirty="0"/>
              <a:t>Enum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b="1" dirty="0" err="1"/>
              <a:t>super</a:t>
            </a:r>
            <a:r>
              <a:rPr lang="en-US" altLang="zh-CN" sz="2400" dirty="0" err="1"/>
              <a:t>.toString</a:t>
            </a:r>
            <a:r>
              <a:rPr lang="en-US" altLang="zh-CN" sz="2400" dirty="0"/>
              <a:t>()+"("+</a:t>
            </a:r>
            <a:r>
              <a:rPr lang="en-US" altLang="zh-CN" sz="2400" dirty="0" err="1"/>
              <a:t>redValue</a:t>
            </a:r>
            <a:r>
              <a:rPr lang="en-US" altLang="zh-CN" sz="2400" dirty="0"/>
              <a:t>+","+</a:t>
            </a:r>
            <a:r>
              <a:rPr lang="en-US" altLang="zh-CN" sz="2400" dirty="0" err="1"/>
              <a:t>greenValue</a:t>
            </a:r>
            <a:r>
              <a:rPr lang="en-US" altLang="zh-CN" sz="2400" dirty="0"/>
              <a:t>+","+</a:t>
            </a:r>
            <a:r>
              <a:rPr lang="en-US" altLang="zh-CN" sz="2400" dirty="0" err="1"/>
              <a:t>blueValue</a:t>
            </a:r>
            <a:r>
              <a:rPr lang="en-US" altLang="zh-CN" sz="2400" dirty="0"/>
              <a:t>+")"; }     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</a:t>
            </a:r>
            <a:r>
              <a:rPr lang="en-US" altLang="zh-CN" sz="2400" b="1" dirty="0"/>
              <a:t>private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redValue</a:t>
            </a:r>
            <a:r>
              <a:rPr lang="en-US" altLang="zh-CN" sz="2400" dirty="0"/>
              <a:t>;  //</a:t>
            </a:r>
            <a:r>
              <a:rPr lang="zh-CN" altLang="en-US" sz="2400" dirty="0"/>
              <a:t>自定义数据域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400" dirty="0"/>
              <a:t>         </a:t>
            </a:r>
            <a:r>
              <a:rPr lang="en-US" altLang="zh-CN" sz="2400" b="1" dirty="0"/>
              <a:t>private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greenValue</a:t>
            </a:r>
            <a:r>
              <a:rPr lang="en-US" altLang="zh-CN" sz="2400" dirty="0"/>
              <a:t>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        </a:t>
            </a:r>
            <a:r>
              <a:rPr lang="en-US" altLang="zh-CN" sz="2400" b="1" dirty="0"/>
              <a:t>private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blueValue</a:t>
            </a:r>
            <a:r>
              <a:rPr lang="en-US" altLang="zh-CN" sz="2400" dirty="0"/>
              <a:t>;  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/>
              <a:t> }  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2159</Words>
  <Application>Microsoft Office PowerPoint</Application>
  <PresentationFormat>宽屏</PresentationFormat>
  <Paragraphs>258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Courier New</vt:lpstr>
      <vt:lpstr>Office 主题​​</vt:lpstr>
      <vt:lpstr>Enum 枚举</vt:lpstr>
      <vt:lpstr>PowerPoint 演示文稿</vt:lpstr>
      <vt:lpstr>枚举类与普通类的区别</vt:lpstr>
      <vt:lpstr>example</vt:lpstr>
      <vt:lpstr>PowerPoint 演示文稿</vt:lpstr>
      <vt:lpstr>example</vt:lpstr>
      <vt:lpstr>PowerPoint 演示文稿</vt:lpstr>
      <vt:lpstr>PowerPoint 演示文稿</vt:lpstr>
      <vt:lpstr>Example</vt:lpstr>
      <vt:lpstr>PowerPoint 演示文稿</vt:lpstr>
      <vt:lpstr>枚举方法集合</vt:lpstr>
      <vt:lpstr>Enum的方法</vt:lpstr>
      <vt:lpstr>Enum的方法</vt:lpstr>
      <vt:lpstr>Enum的方法</vt:lpstr>
      <vt:lpstr> </vt:lpstr>
      <vt:lpstr>PowerPoint 演示文稿</vt:lpstr>
      <vt:lpstr>note</vt:lpstr>
      <vt:lpstr>特定于常量的类主体</vt:lpstr>
      <vt:lpstr>PowerPoint 演示文稿</vt:lpstr>
      <vt:lpstr>枚举可以实现接口</vt:lpstr>
      <vt:lpstr>Example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枚举</dc:title>
  <dc:creator>hp</dc:creator>
  <cp:lastModifiedBy>cheng saran</cp:lastModifiedBy>
  <cp:revision>13</cp:revision>
  <dcterms:created xsi:type="dcterms:W3CDTF">2020-09-21T03:03:53Z</dcterms:created>
  <dcterms:modified xsi:type="dcterms:W3CDTF">2022-09-19T03:35:52Z</dcterms:modified>
</cp:coreProperties>
</file>