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7" r:id="rId4"/>
    <p:sldId id="276" r:id="rId5"/>
    <p:sldId id="272" r:id="rId6"/>
    <p:sldId id="268" r:id="rId7"/>
    <p:sldId id="277" r:id="rId8"/>
    <p:sldId id="279" r:id="rId9"/>
    <p:sldId id="275" r:id="rId10"/>
    <p:sldId id="278" r:id="rId11"/>
    <p:sldId id="259" r:id="rId12"/>
    <p:sldId id="260" r:id="rId13"/>
    <p:sldId id="261" r:id="rId14"/>
    <p:sldId id="262" r:id="rId15"/>
    <p:sldId id="263" r:id="rId16"/>
    <p:sldId id="281" r:id="rId17"/>
    <p:sldId id="264" r:id="rId18"/>
    <p:sldId id="266" r:id="rId19"/>
    <p:sldId id="265" r:id="rId20"/>
    <p:sldId id="257" r:id="rId21"/>
    <p:sldId id="258" r:id="rId22"/>
    <p:sldId id="274" r:id="rId23"/>
    <p:sldId id="269" r:id="rId24"/>
    <p:sldId id="270" r:id="rId25"/>
    <p:sldId id="273"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天阳" initials="张" lastIdx="1" clrIdx="0">
    <p:extLst>
      <p:ext uri="{19B8F6BF-5375-455C-9EA6-DF929625EA0E}">
        <p15:presenceInfo xmlns:p15="http://schemas.microsoft.com/office/powerpoint/2012/main" userId="ff9bbd6cebb23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98" d="100"/>
          <a:sy n="98" d="100"/>
        </p:scale>
        <p:origin x="96" y="91"/>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03D01-7A38-87B7-E89E-D922E2D32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987C77-9396-6DC6-92EB-249804E2DB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68AAA3-FFFA-DD0B-E5B4-B855139386D3}"/>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5" name="页脚占位符 4">
            <a:extLst>
              <a:ext uri="{FF2B5EF4-FFF2-40B4-BE49-F238E27FC236}">
                <a16:creationId xmlns:a16="http://schemas.microsoft.com/office/drawing/2014/main" id="{D77D7A1B-D422-C28F-AE00-E8878765A0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618FFA-0153-0005-4BE7-EC80B759D45B}"/>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249681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F635A-8469-8653-B4D5-1E1A2747559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6A5C34-4CD6-9808-8B1B-2728EB56F5B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EAAE5D-E1F6-8F3B-9145-B005996DE5C1}"/>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5" name="页脚占位符 4">
            <a:extLst>
              <a:ext uri="{FF2B5EF4-FFF2-40B4-BE49-F238E27FC236}">
                <a16:creationId xmlns:a16="http://schemas.microsoft.com/office/drawing/2014/main" id="{9F37D95B-DCE1-618C-3228-8BDBA0CEA9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7F6491-3D77-294A-0A94-BA86C49200FD}"/>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267713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149313-DCFB-BA68-1393-838F7735A7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8BA8A13-EEF8-B5E8-328D-343D59CB18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95DC2C-798B-9C23-B3C1-19A76D8E380A}"/>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5" name="页脚占位符 4">
            <a:extLst>
              <a:ext uri="{FF2B5EF4-FFF2-40B4-BE49-F238E27FC236}">
                <a16:creationId xmlns:a16="http://schemas.microsoft.com/office/drawing/2014/main" id="{2D89DD6F-57F8-FD5F-67CA-915CE2FEFC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F95500-5838-1E2B-474B-CDA68CBECF0E}"/>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367820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62CAE-17C3-9652-FBD9-3638BC8EF5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FB52B9-CC52-0070-3F0C-2B96EAAD87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A5BD7A-C716-7378-9008-1EE16953E593}"/>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5" name="页脚占位符 4">
            <a:extLst>
              <a:ext uri="{FF2B5EF4-FFF2-40B4-BE49-F238E27FC236}">
                <a16:creationId xmlns:a16="http://schemas.microsoft.com/office/drawing/2014/main" id="{27D6AB9D-F685-849A-945D-B00E636305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79615E-54A0-4E1F-BA51-4E2A8B8FB574}"/>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150118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169A4-D934-D6F2-A1EA-DF76624798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E03D0B-DB18-AE2A-97CD-2481FE0808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99132B-F338-8FA2-DCDC-09214C159D5B}"/>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5" name="页脚占位符 4">
            <a:extLst>
              <a:ext uri="{FF2B5EF4-FFF2-40B4-BE49-F238E27FC236}">
                <a16:creationId xmlns:a16="http://schemas.microsoft.com/office/drawing/2014/main" id="{F04C232E-7FE0-7CDA-ED57-57A714E896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13B0F-82F1-6014-A248-31F8474FA207}"/>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393766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28C99-C6F1-0BFC-97AF-2E24E694B6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C7F06B-914E-7A32-2FFF-BF310B46E38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B5C408-A1BB-FA3A-C006-B2C346C8969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E29AD57-26E7-5FC5-0350-C566DDF33E47}"/>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6" name="页脚占位符 5">
            <a:extLst>
              <a:ext uri="{FF2B5EF4-FFF2-40B4-BE49-F238E27FC236}">
                <a16:creationId xmlns:a16="http://schemas.microsoft.com/office/drawing/2014/main" id="{7368BF24-1D70-95AD-1367-CEFA755033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078D57-C1F4-D684-93B1-A93333546D79}"/>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90766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9DB4D-1D67-E918-33A7-02525FF7A4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8BD118-B431-2269-8B25-863A16180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01AA84-2CA7-4A70-B7B6-2A13763090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0B640A-C24D-434B-2191-E9B9F271D3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1D5450-0AD8-4CAE-B3EC-F3FA13CA8A5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E10E11-439A-13A2-0743-AF0C6E8F59CE}"/>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8" name="页脚占位符 7">
            <a:extLst>
              <a:ext uri="{FF2B5EF4-FFF2-40B4-BE49-F238E27FC236}">
                <a16:creationId xmlns:a16="http://schemas.microsoft.com/office/drawing/2014/main" id="{70446077-7849-886C-FD49-7D6E3F5BFC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68BBD5-AA8C-EB56-BAD0-7D24A5D8DFAA}"/>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356516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80EA0-08B6-5766-A395-252E26CF27B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F9104D-3258-1334-AE65-9BB3BD658605}"/>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4" name="页脚占位符 3">
            <a:extLst>
              <a:ext uri="{FF2B5EF4-FFF2-40B4-BE49-F238E27FC236}">
                <a16:creationId xmlns:a16="http://schemas.microsoft.com/office/drawing/2014/main" id="{A12A6573-B6DD-80EB-279A-1BB341E139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3FE0CE4-DA24-B30B-3B3C-3B0816B1A0C6}"/>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19269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7C4A30-10AB-F947-D187-B983185D8556}"/>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3" name="页脚占位符 2">
            <a:extLst>
              <a:ext uri="{FF2B5EF4-FFF2-40B4-BE49-F238E27FC236}">
                <a16:creationId xmlns:a16="http://schemas.microsoft.com/office/drawing/2014/main" id="{273C4DCD-9A3D-F2F4-21B8-8FC9561D2B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C648ED-EE6E-10FC-FDE5-2EFB944259BB}"/>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49268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CBC03-D5F3-DA8D-915C-FE19DA5558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D36B06-4E94-17EF-FB58-A375ACCED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5E871DD-FD8F-89A7-C0DB-19C45EC21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A6F714-56B1-63EE-F2D2-A21D8141439A}"/>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6" name="页脚占位符 5">
            <a:extLst>
              <a:ext uri="{FF2B5EF4-FFF2-40B4-BE49-F238E27FC236}">
                <a16:creationId xmlns:a16="http://schemas.microsoft.com/office/drawing/2014/main" id="{D3159348-B526-A5D3-2DE0-C99B6630B6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357B3F-2AF3-E6D4-9DAB-0FFCA7C3A98A}"/>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377103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43D82-D1F3-49CF-5AC8-7BC69ECEBC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B18DEA4-73BA-B491-9DB9-F98FBD26A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45991F8-34D5-3555-6F76-9DA432ACB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3348EE-6261-1C6D-80EC-5FE95A48FD23}"/>
              </a:ext>
            </a:extLst>
          </p:cNvPr>
          <p:cNvSpPr>
            <a:spLocks noGrp="1"/>
          </p:cNvSpPr>
          <p:nvPr>
            <p:ph type="dt" sz="half" idx="10"/>
          </p:nvPr>
        </p:nvSpPr>
        <p:spPr/>
        <p:txBody>
          <a:bodyPr/>
          <a:lstStyle/>
          <a:p>
            <a:fld id="{1F17E4D9-E4B4-43B1-A7F2-34F9D3AC84B3}" type="datetimeFigureOut">
              <a:rPr lang="zh-CN" altLang="en-US" smtClean="0"/>
              <a:t>2022/10/17</a:t>
            </a:fld>
            <a:endParaRPr lang="zh-CN" altLang="en-US"/>
          </a:p>
        </p:txBody>
      </p:sp>
      <p:sp>
        <p:nvSpPr>
          <p:cNvPr id="6" name="页脚占位符 5">
            <a:extLst>
              <a:ext uri="{FF2B5EF4-FFF2-40B4-BE49-F238E27FC236}">
                <a16:creationId xmlns:a16="http://schemas.microsoft.com/office/drawing/2014/main" id="{A0B63943-8CB8-8780-C1B2-65DB524EC6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73A190-B14B-D29A-3A9E-DB59A3434B7C}"/>
              </a:ext>
            </a:extLst>
          </p:cNvPr>
          <p:cNvSpPr>
            <a:spLocks noGrp="1"/>
          </p:cNvSpPr>
          <p:nvPr>
            <p:ph type="sldNum" sz="quarter" idx="12"/>
          </p:nvPr>
        </p:nvSpPr>
        <p:spPr/>
        <p:txBody>
          <a:body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61570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3F78BBD-44C9-FA7C-3CF3-5DBDB678A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6E9DC83-3CF6-7F2D-7F1E-7F1480C0D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FDDC58-64A0-4902-FEC7-8123E66EB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7E4D9-E4B4-43B1-A7F2-34F9D3AC84B3}" type="datetimeFigureOut">
              <a:rPr lang="zh-CN" altLang="en-US" smtClean="0"/>
              <a:t>2022/10/17</a:t>
            </a:fld>
            <a:endParaRPr lang="zh-CN" altLang="en-US"/>
          </a:p>
        </p:txBody>
      </p:sp>
      <p:sp>
        <p:nvSpPr>
          <p:cNvPr id="5" name="页脚占位符 4">
            <a:extLst>
              <a:ext uri="{FF2B5EF4-FFF2-40B4-BE49-F238E27FC236}">
                <a16:creationId xmlns:a16="http://schemas.microsoft.com/office/drawing/2014/main" id="{BDFF0840-E0DF-BCF7-FD32-EC93F5CF6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5881DF-51A8-DEF3-A522-99E6B0D51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00455-1491-47FB-9E26-6AE3C348BF4D}" type="slidenum">
              <a:rPr lang="zh-CN" altLang="en-US" smtClean="0"/>
              <a:t>‹#›</a:t>
            </a:fld>
            <a:endParaRPr lang="zh-CN" altLang="en-US"/>
          </a:p>
        </p:txBody>
      </p:sp>
    </p:spTree>
    <p:extLst>
      <p:ext uri="{BB962C8B-B14F-4D97-AF65-F5344CB8AC3E}">
        <p14:creationId xmlns:p14="http://schemas.microsoft.com/office/powerpoint/2010/main" val="2990874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3BBD3-9468-A2B2-2486-D2C87E9E156F}"/>
              </a:ext>
            </a:extLst>
          </p:cNvPr>
          <p:cNvSpPr>
            <a:spLocks noGrp="1"/>
          </p:cNvSpPr>
          <p:nvPr>
            <p:ph type="ctrTitle"/>
          </p:nvPr>
        </p:nvSpPr>
        <p:spPr/>
        <p:txBody>
          <a:bodyPr/>
          <a:lstStyle/>
          <a:p>
            <a:r>
              <a:rPr lang="en-US" altLang="zh-CN" dirty="0"/>
              <a:t>review</a:t>
            </a:r>
            <a:endParaRPr lang="zh-CN" altLang="en-US" dirty="0"/>
          </a:p>
        </p:txBody>
      </p:sp>
    </p:spTree>
    <p:extLst>
      <p:ext uri="{BB962C8B-B14F-4D97-AF65-F5344CB8AC3E}">
        <p14:creationId xmlns:p14="http://schemas.microsoft.com/office/powerpoint/2010/main" val="351433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1EE66-2DDD-B366-6269-61B8475B563E}"/>
              </a:ext>
            </a:extLst>
          </p:cNvPr>
          <p:cNvSpPr>
            <a:spLocks noGrp="1"/>
          </p:cNvSpPr>
          <p:nvPr>
            <p:ph type="title"/>
          </p:nvPr>
        </p:nvSpPr>
        <p:spPr>
          <a:xfrm>
            <a:off x="838200" y="365125"/>
            <a:ext cx="1389185" cy="799367"/>
          </a:xfrm>
        </p:spPr>
        <p:txBody>
          <a:bodyPr/>
          <a:lstStyle/>
          <a:p>
            <a:r>
              <a:rPr lang="zh-CN" altLang="en-US" dirty="0"/>
              <a:t>多态</a:t>
            </a:r>
          </a:p>
        </p:txBody>
      </p:sp>
      <p:sp>
        <p:nvSpPr>
          <p:cNvPr id="3" name="内容占位符 2">
            <a:extLst>
              <a:ext uri="{FF2B5EF4-FFF2-40B4-BE49-F238E27FC236}">
                <a16:creationId xmlns:a16="http://schemas.microsoft.com/office/drawing/2014/main" id="{1438DA75-D8C6-761B-ECB2-E6E17E9F7459}"/>
              </a:ext>
            </a:extLst>
          </p:cNvPr>
          <p:cNvSpPr>
            <a:spLocks noGrp="1"/>
          </p:cNvSpPr>
          <p:nvPr>
            <p:ph idx="1"/>
          </p:nvPr>
        </p:nvSpPr>
        <p:spPr>
          <a:xfrm>
            <a:off x="838200" y="1362442"/>
            <a:ext cx="10515600" cy="4756150"/>
          </a:xfrm>
        </p:spPr>
        <p:txBody>
          <a:bodyPr>
            <a:normAutofit fontScale="77500" lnSpcReduction="20000"/>
          </a:bodyPr>
          <a:lstStyle/>
          <a:p>
            <a:r>
              <a:rPr lang="zh-CN" altLang="en-US" dirty="0"/>
              <a:t>同一个对象，在不同时刻表现出来的多种状态</a:t>
            </a:r>
            <a:endParaRPr lang="en-US" altLang="zh-CN" dirty="0"/>
          </a:p>
          <a:p>
            <a:r>
              <a:rPr lang="zh-CN" altLang="en-US" dirty="0"/>
              <a:t>多态的前提：		</a:t>
            </a:r>
            <a:endParaRPr lang="en-US" altLang="zh-CN" dirty="0"/>
          </a:p>
          <a:p>
            <a:pPr lvl="1"/>
            <a:r>
              <a:rPr lang="zh-CN" altLang="en-US" dirty="0"/>
              <a:t>有继承关系		</a:t>
            </a:r>
            <a:endParaRPr lang="en-US" altLang="zh-CN" dirty="0"/>
          </a:p>
          <a:p>
            <a:pPr lvl="1"/>
            <a:r>
              <a:rPr lang="zh-CN" altLang="en-US" dirty="0"/>
              <a:t>有方法重写		</a:t>
            </a:r>
            <a:endParaRPr lang="en-US" altLang="zh-CN" dirty="0"/>
          </a:p>
          <a:p>
            <a:pPr lvl="1"/>
            <a:r>
              <a:rPr lang="zh-CN" altLang="en-US" dirty="0"/>
              <a:t>有</a:t>
            </a:r>
            <a:r>
              <a:rPr lang="zh-CN" altLang="en-US" dirty="0">
                <a:solidFill>
                  <a:srgbClr val="00B050"/>
                </a:solidFill>
              </a:rPr>
              <a:t>父类或者父接口引用指向子类对象</a:t>
            </a:r>
            <a:r>
              <a:rPr lang="zh-CN" altLang="en-US" dirty="0"/>
              <a:t>	</a:t>
            </a:r>
            <a:endParaRPr lang="en-US" altLang="zh-CN" dirty="0"/>
          </a:p>
          <a:p>
            <a:r>
              <a:rPr lang="zh-CN" altLang="en-US" dirty="0"/>
              <a:t>多态中的成员访问特点：		</a:t>
            </a:r>
            <a:endParaRPr lang="en-US" altLang="zh-CN" dirty="0"/>
          </a:p>
          <a:p>
            <a:pPr lvl="1"/>
            <a:r>
              <a:rPr lang="zh-CN" altLang="en-US" dirty="0"/>
              <a:t>成员变量</a:t>
            </a:r>
            <a:r>
              <a:rPr lang="en-US" altLang="zh-CN" dirty="0"/>
              <a:t>: </a:t>
            </a:r>
            <a:r>
              <a:rPr lang="zh-CN" altLang="en-US" dirty="0"/>
              <a:t>编译看左边，运行看左边		</a:t>
            </a:r>
            <a:endParaRPr lang="en-US" altLang="zh-CN" dirty="0"/>
          </a:p>
          <a:p>
            <a:pPr lvl="1"/>
            <a:r>
              <a:rPr lang="zh-CN" altLang="en-US" dirty="0"/>
              <a:t>成员方法</a:t>
            </a:r>
            <a:r>
              <a:rPr lang="en-US" altLang="zh-CN" dirty="0"/>
              <a:t>: </a:t>
            </a:r>
            <a:r>
              <a:rPr lang="zh-CN" altLang="en-US" dirty="0"/>
              <a:t>编译看左边，运行看右边		</a:t>
            </a:r>
            <a:endParaRPr lang="en-US" altLang="zh-CN" dirty="0"/>
          </a:p>
          <a:p>
            <a:pPr lvl="1"/>
            <a:r>
              <a:rPr lang="zh-CN" altLang="en-US" dirty="0"/>
              <a:t>静态方法</a:t>
            </a:r>
            <a:r>
              <a:rPr lang="en-US" altLang="zh-CN" dirty="0"/>
              <a:t>: </a:t>
            </a:r>
            <a:r>
              <a:rPr lang="zh-CN" altLang="en-US" dirty="0"/>
              <a:t>编译看左边，运行看左边		</a:t>
            </a:r>
            <a:endParaRPr lang="en-US" altLang="zh-CN" dirty="0"/>
          </a:p>
          <a:p>
            <a:r>
              <a:rPr lang="zh-CN" altLang="en-US" dirty="0"/>
              <a:t>如何访问子类特有功能		</a:t>
            </a:r>
            <a:endParaRPr lang="en-US" altLang="zh-CN" dirty="0"/>
          </a:p>
          <a:p>
            <a:pPr lvl="1"/>
            <a:r>
              <a:rPr lang="zh-CN" altLang="en-US" dirty="0"/>
              <a:t>创建子类对象		</a:t>
            </a:r>
            <a:endParaRPr lang="en-US" altLang="zh-CN" dirty="0"/>
          </a:p>
          <a:p>
            <a:pPr lvl="1"/>
            <a:r>
              <a:rPr lang="zh-CN" altLang="en-US" dirty="0"/>
              <a:t>向下转型	</a:t>
            </a:r>
            <a:endParaRPr lang="en-US" altLang="zh-CN" dirty="0"/>
          </a:p>
          <a:p>
            <a:r>
              <a:rPr lang="zh-CN" altLang="en-US" dirty="0"/>
              <a:t>多态中的转型</a:t>
            </a:r>
            <a:endParaRPr lang="en-US" altLang="zh-CN" dirty="0"/>
          </a:p>
          <a:p>
            <a:pPr lvl="1"/>
            <a:r>
              <a:rPr lang="zh-CN" altLang="en-US" dirty="0"/>
              <a:t>向上转型</a:t>
            </a:r>
            <a:r>
              <a:rPr lang="en-US" altLang="zh-CN" dirty="0"/>
              <a:t>: </a:t>
            </a:r>
            <a:r>
              <a:rPr lang="zh-CN" altLang="en-US" dirty="0"/>
              <a:t>子到父		</a:t>
            </a:r>
            <a:endParaRPr lang="en-US" altLang="zh-CN" dirty="0"/>
          </a:p>
          <a:p>
            <a:pPr lvl="1"/>
            <a:r>
              <a:rPr lang="zh-CN" altLang="en-US" dirty="0"/>
              <a:t>向下转型：父到子</a:t>
            </a:r>
            <a:r>
              <a:rPr lang="en-US" altLang="zh-CN" dirty="0"/>
              <a:t>(</a:t>
            </a:r>
            <a:r>
              <a:rPr lang="zh-CN" altLang="en-US" dirty="0"/>
              <a:t>加强制转换</a:t>
            </a:r>
            <a:r>
              <a:rPr lang="en-US" altLang="zh-CN" dirty="0"/>
              <a:t>)</a:t>
            </a:r>
          </a:p>
          <a:p>
            <a:pPr lvl="1"/>
            <a:r>
              <a:rPr lang="zh-CN" altLang="en-US" dirty="0"/>
              <a:t>注意类型转换异常</a:t>
            </a:r>
          </a:p>
        </p:txBody>
      </p:sp>
      <p:sp>
        <p:nvSpPr>
          <p:cNvPr id="4" name="文本框 3">
            <a:extLst>
              <a:ext uri="{FF2B5EF4-FFF2-40B4-BE49-F238E27FC236}">
                <a16:creationId xmlns:a16="http://schemas.microsoft.com/office/drawing/2014/main" id="{9FB9AAB0-8798-4D63-9BBA-EBD867A6949D}"/>
              </a:ext>
            </a:extLst>
          </p:cNvPr>
          <p:cNvSpPr txBox="1"/>
          <p:nvPr/>
        </p:nvSpPr>
        <p:spPr>
          <a:xfrm>
            <a:off x="5748216" y="3106615"/>
            <a:ext cx="914400" cy="923330"/>
          </a:xfrm>
          <a:prstGeom prst="rect">
            <a:avLst/>
          </a:prstGeom>
          <a:noFill/>
        </p:spPr>
        <p:txBody>
          <a:bodyPr wrap="square" rtlCol="0">
            <a:spAutoFit/>
          </a:bodyPr>
          <a:lstStyle/>
          <a:p>
            <a:r>
              <a:rPr lang="zh-CN" altLang="en-US" dirty="0">
                <a:solidFill>
                  <a:srgbClr val="00B050"/>
                </a:solidFill>
              </a:rPr>
              <a:t>左边有编译才能通过</a:t>
            </a:r>
          </a:p>
        </p:txBody>
      </p:sp>
    </p:spTree>
    <p:extLst>
      <p:ext uri="{BB962C8B-B14F-4D97-AF65-F5344CB8AC3E}">
        <p14:creationId xmlns:p14="http://schemas.microsoft.com/office/powerpoint/2010/main" val="183736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ACFEF-C4E6-47CE-C81A-C8D0FED54CD6}"/>
              </a:ext>
            </a:extLst>
          </p:cNvPr>
          <p:cNvSpPr>
            <a:spLocks noGrp="1"/>
          </p:cNvSpPr>
          <p:nvPr>
            <p:ph type="title"/>
          </p:nvPr>
        </p:nvSpPr>
        <p:spPr/>
        <p:txBody>
          <a:bodyPr/>
          <a:lstStyle/>
          <a:p>
            <a:r>
              <a:rPr lang="zh-CN" altLang="en-US" dirty="0"/>
              <a:t>内部类</a:t>
            </a:r>
          </a:p>
        </p:txBody>
      </p:sp>
      <p:sp>
        <p:nvSpPr>
          <p:cNvPr id="7" name="内容占位符 6">
            <a:extLst>
              <a:ext uri="{FF2B5EF4-FFF2-40B4-BE49-F238E27FC236}">
                <a16:creationId xmlns:a16="http://schemas.microsoft.com/office/drawing/2014/main" id="{85AACA03-D85C-76DF-C963-25DF2400CFFD}"/>
              </a:ext>
            </a:extLst>
          </p:cNvPr>
          <p:cNvSpPr>
            <a:spLocks noGrp="1"/>
          </p:cNvSpPr>
          <p:nvPr>
            <p:ph idx="1"/>
          </p:nvPr>
        </p:nvSpPr>
        <p:spPr/>
        <p:txBody>
          <a:bodyPr/>
          <a:lstStyle/>
          <a:p>
            <a:r>
              <a:rPr lang="en-US" altLang="zh-CN" dirty="0"/>
              <a:t>Java </a:t>
            </a:r>
            <a:r>
              <a:rPr lang="zh-CN" altLang="en-US" dirty="0"/>
              <a:t>类中不仅可以定义变量和方法，还可以定义类，这样定义在类内部的类就被称为内部类。</a:t>
            </a:r>
            <a:endParaRPr lang="en-US" altLang="zh-CN" dirty="0"/>
          </a:p>
          <a:p>
            <a:r>
              <a:rPr lang="zh-CN" altLang="en-US" dirty="0"/>
              <a:t>静态内部类</a:t>
            </a:r>
            <a:endParaRPr lang="en-US" altLang="zh-CN" dirty="0"/>
          </a:p>
          <a:p>
            <a:r>
              <a:rPr lang="zh-CN" altLang="en-US" dirty="0"/>
              <a:t>成员内部类</a:t>
            </a:r>
            <a:endParaRPr lang="en-US" altLang="zh-CN" dirty="0"/>
          </a:p>
          <a:p>
            <a:r>
              <a:rPr lang="zh-CN" altLang="en-US" dirty="0"/>
              <a:t>局部内部类</a:t>
            </a:r>
            <a:endParaRPr lang="en-US" altLang="zh-CN" dirty="0"/>
          </a:p>
          <a:p>
            <a:r>
              <a:rPr lang="zh-CN" altLang="en-US" dirty="0"/>
              <a:t>匿名内部类</a:t>
            </a:r>
          </a:p>
        </p:txBody>
      </p:sp>
    </p:spTree>
    <p:extLst>
      <p:ext uri="{BB962C8B-B14F-4D97-AF65-F5344CB8AC3E}">
        <p14:creationId xmlns:p14="http://schemas.microsoft.com/office/powerpoint/2010/main" val="23321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4FDF0-3DB0-89B5-E019-177553B412A2}"/>
              </a:ext>
            </a:extLst>
          </p:cNvPr>
          <p:cNvSpPr>
            <a:spLocks noGrp="1"/>
          </p:cNvSpPr>
          <p:nvPr>
            <p:ph type="title"/>
          </p:nvPr>
        </p:nvSpPr>
        <p:spPr/>
        <p:txBody>
          <a:bodyPr/>
          <a:lstStyle/>
          <a:p>
            <a:r>
              <a:rPr lang="zh-CN" altLang="en-US" dirty="0"/>
              <a:t>静态内部类</a:t>
            </a:r>
          </a:p>
        </p:txBody>
      </p:sp>
      <p:sp>
        <p:nvSpPr>
          <p:cNvPr id="3" name="内容占位符 2">
            <a:extLst>
              <a:ext uri="{FF2B5EF4-FFF2-40B4-BE49-F238E27FC236}">
                <a16:creationId xmlns:a16="http://schemas.microsoft.com/office/drawing/2014/main" id="{7A6792F8-9710-7DF9-8B41-91A4FF04AB9C}"/>
              </a:ext>
            </a:extLst>
          </p:cNvPr>
          <p:cNvSpPr>
            <a:spLocks noGrp="1"/>
          </p:cNvSpPr>
          <p:nvPr>
            <p:ph idx="1"/>
          </p:nvPr>
        </p:nvSpPr>
        <p:spPr>
          <a:xfrm>
            <a:off x="838200" y="1524000"/>
            <a:ext cx="6819900" cy="5010150"/>
          </a:xfrm>
        </p:spPr>
        <p:txBody>
          <a:bodyPr>
            <a:normAutofit fontScale="77500" lnSpcReduction="20000"/>
          </a:bodyPr>
          <a:lstStyle/>
          <a:p>
            <a:pPr>
              <a:lnSpc>
                <a:spcPct val="120000"/>
              </a:lnSpc>
            </a:pPr>
            <a:r>
              <a:rPr lang="zh-CN" altLang="en-US" dirty="0"/>
              <a:t>静态内部类可以访问外部类所有的静态变量和方法，即使是 </a:t>
            </a:r>
            <a:r>
              <a:rPr lang="en-US" altLang="zh-CN" dirty="0"/>
              <a:t>private </a:t>
            </a:r>
            <a:r>
              <a:rPr lang="zh-CN" altLang="en-US" dirty="0"/>
              <a:t>的也一样。</a:t>
            </a:r>
          </a:p>
          <a:p>
            <a:pPr>
              <a:lnSpc>
                <a:spcPct val="120000"/>
              </a:lnSpc>
            </a:pPr>
            <a:r>
              <a:rPr lang="zh-CN" altLang="en-US" dirty="0"/>
              <a:t>静态内部类和一般类一致，可以定义静态变量、方法，构造方法等。</a:t>
            </a:r>
          </a:p>
          <a:p>
            <a:pPr>
              <a:lnSpc>
                <a:spcPct val="120000"/>
              </a:lnSpc>
            </a:pPr>
            <a:r>
              <a:rPr lang="zh-CN" altLang="en-US" dirty="0"/>
              <a:t>其它类使用静态内部类需要使用“外部类</a:t>
            </a:r>
            <a:r>
              <a:rPr lang="en-US" altLang="zh-CN" dirty="0"/>
              <a:t>.</a:t>
            </a:r>
            <a:r>
              <a:rPr lang="zh-CN" altLang="en-US" dirty="0"/>
              <a:t>静态内部类”方式：</a:t>
            </a:r>
            <a:r>
              <a:rPr lang="en-US" altLang="zh-CN" dirty="0" err="1"/>
              <a:t>Out.Inner</a:t>
            </a:r>
            <a:r>
              <a:rPr lang="en-US" altLang="zh-CN" dirty="0"/>
              <a:t> inner =new </a:t>
            </a:r>
            <a:r>
              <a:rPr lang="en-US" altLang="zh-CN" dirty="0" err="1"/>
              <a:t>Out.Inner</a:t>
            </a:r>
            <a:r>
              <a:rPr lang="en-US" altLang="zh-CN" dirty="0"/>
              <a:t>();</a:t>
            </a:r>
            <a:r>
              <a:rPr lang="en-US" altLang="zh-CN" dirty="0" err="1"/>
              <a:t>inner.print</a:t>
            </a:r>
            <a:r>
              <a:rPr lang="en-US" altLang="zh-CN" dirty="0"/>
              <a:t>();</a:t>
            </a:r>
          </a:p>
          <a:p>
            <a:pPr>
              <a:lnSpc>
                <a:spcPct val="120000"/>
              </a:lnSpc>
            </a:pPr>
            <a:r>
              <a:rPr lang="en-US" altLang="zh-CN" dirty="0"/>
              <a:t>Java</a:t>
            </a:r>
            <a:r>
              <a:rPr lang="zh-CN" altLang="en-US" dirty="0"/>
              <a:t>集合类</a:t>
            </a:r>
            <a:r>
              <a:rPr lang="en-US" altLang="zh-CN" dirty="0"/>
              <a:t>HashMap</a:t>
            </a:r>
            <a:r>
              <a:rPr lang="zh-CN" altLang="en-US" dirty="0"/>
              <a:t>内部就有一个静态内部类</a:t>
            </a:r>
            <a:r>
              <a:rPr lang="en-US" altLang="zh-CN" dirty="0"/>
              <a:t>Entry</a:t>
            </a:r>
            <a:r>
              <a:rPr lang="zh-CN" altLang="en-US" dirty="0"/>
              <a:t>。</a:t>
            </a:r>
            <a:r>
              <a:rPr lang="en-US" altLang="zh-CN" dirty="0"/>
              <a:t>Entry</a:t>
            </a:r>
            <a:r>
              <a:rPr lang="zh-CN" altLang="en-US" dirty="0"/>
              <a:t>是</a:t>
            </a:r>
            <a:r>
              <a:rPr lang="en-US" altLang="zh-CN" dirty="0"/>
              <a:t>HashMap</a:t>
            </a:r>
            <a:r>
              <a:rPr lang="zh-CN" altLang="en-US" dirty="0"/>
              <a:t>存放元素的抽象，</a:t>
            </a:r>
            <a:r>
              <a:rPr lang="en-US" altLang="zh-CN" dirty="0"/>
              <a:t>HashMap </a:t>
            </a:r>
            <a:r>
              <a:rPr lang="zh-CN" altLang="en-US" dirty="0"/>
              <a:t>内部维护 </a:t>
            </a:r>
            <a:r>
              <a:rPr lang="en-US" altLang="zh-CN" dirty="0"/>
              <a:t>Entry </a:t>
            </a:r>
            <a:r>
              <a:rPr lang="zh-CN" altLang="en-US" dirty="0"/>
              <a:t>数组用了存放元素，但是 </a:t>
            </a:r>
            <a:r>
              <a:rPr lang="en-US" altLang="zh-CN" dirty="0"/>
              <a:t>Entry </a:t>
            </a:r>
            <a:r>
              <a:rPr lang="zh-CN" altLang="en-US" dirty="0"/>
              <a:t>对使用者是透明的。像这种和外部类关系密切的，且不依赖外部类实例的，都可以使用静态内部类。</a:t>
            </a:r>
          </a:p>
        </p:txBody>
      </p:sp>
      <p:pic>
        <p:nvPicPr>
          <p:cNvPr id="5" name="图片 4">
            <a:extLst>
              <a:ext uri="{FF2B5EF4-FFF2-40B4-BE49-F238E27FC236}">
                <a16:creationId xmlns:a16="http://schemas.microsoft.com/office/drawing/2014/main" id="{330B1EA7-22B0-282A-F01F-A65BFC2C2DB5}"/>
              </a:ext>
            </a:extLst>
          </p:cNvPr>
          <p:cNvPicPr>
            <a:picLocks noChangeAspect="1"/>
          </p:cNvPicPr>
          <p:nvPr/>
        </p:nvPicPr>
        <p:blipFill>
          <a:blip r:embed="rId2"/>
          <a:stretch>
            <a:fillRect/>
          </a:stretch>
        </p:blipFill>
        <p:spPr>
          <a:xfrm>
            <a:off x="7986712" y="365125"/>
            <a:ext cx="3533775" cy="5010150"/>
          </a:xfrm>
          <a:prstGeom prst="rect">
            <a:avLst/>
          </a:prstGeom>
        </p:spPr>
      </p:pic>
    </p:spTree>
    <p:extLst>
      <p:ext uri="{BB962C8B-B14F-4D97-AF65-F5344CB8AC3E}">
        <p14:creationId xmlns:p14="http://schemas.microsoft.com/office/powerpoint/2010/main" val="404771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EB6E2-0A58-D81B-A4BD-1A5614794B59}"/>
              </a:ext>
            </a:extLst>
          </p:cNvPr>
          <p:cNvSpPr>
            <a:spLocks noGrp="1"/>
          </p:cNvSpPr>
          <p:nvPr>
            <p:ph type="title"/>
          </p:nvPr>
        </p:nvSpPr>
        <p:spPr>
          <a:xfrm>
            <a:off x="713154" y="466726"/>
            <a:ext cx="3053862" cy="1041644"/>
          </a:xfrm>
        </p:spPr>
        <p:txBody>
          <a:bodyPr/>
          <a:lstStyle/>
          <a:p>
            <a:r>
              <a:rPr lang="zh-CN" altLang="en-US" dirty="0"/>
              <a:t>成员内部类</a:t>
            </a:r>
          </a:p>
        </p:txBody>
      </p:sp>
      <p:sp>
        <p:nvSpPr>
          <p:cNvPr id="3" name="内容占位符 2">
            <a:extLst>
              <a:ext uri="{FF2B5EF4-FFF2-40B4-BE49-F238E27FC236}">
                <a16:creationId xmlns:a16="http://schemas.microsoft.com/office/drawing/2014/main" id="{75BD1A44-6857-E17C-E925-0FA6B2F8CA79}"/>
              </a:ext>
            </a:extLst>
          </p:cNvPr>
          <p:cNvSpPr>
            <a:spLocks noGrp="1"/>
          </p:cNvSpPr>
          <p:nvPr>
            <p:ph idx="1"/>
          </p:nvPr>
        </p:nvSpPr>
        <p:spPr>
          <a:xfrm>
            <a:off x="414704" y="1820009"/>
            <a:ext cx="5900127" cy="3377222"/>
          </a:xfrm>
        </p:spPr>
        <p:txBody>
          <a:bodyPr/>
          <a:lstStyle/>
          <a:p>
            <a:r>
              <a:rPr lang="zh-CN" altLang="en-US" dirty="0"/>
              <a:t>定义在类内部的非静态类，就是成员内部类。</a:t>
            </a:r>
            <a:r>
              <a:rPr lang="zh-CN" altLang="en-US" dirty="0">
                <a:solidFill>
                  <a:srgbClr val="00B050"/>
                </a:solidFill>
              </a:rPr>
              <a:t>成员内部类不能定义静态方法和变量</a:t>
            </a:r>
            <a:r>
              <a:rPr lang="zh-CN" altLang="en-US" dirty="0"/>
              <a:t>（</a:t>
            </a:r>
            <a:r>
              <a:rPr lang="en-US" altLang="zh-CN" dirty="0"/>
              <a:t>final </a:t>
            </a:r>
            <a:r>
              <a:rPr lang="zh-CN" altLang="en-US" dirty="0"/>
              <a:t>修饰的除外）。</a:t>
            </a:r>
            <a:endParaRPr lang="en-US" altLang="zh-CN" dirty="0"/>
          </a:p>
          <a:p>
            <a:r>
              <a:rPr lang="zh-CN" altLang="en-US" dirty="0"/>
              <a:t>因为成员内部类是非静态的，类初始化的时候先初始化静态成员，如果允许成员内部类定义静态变量，那么成员内部类的静态变量初始化顺序是有歧义的。</a:t>
            </a:r>
          </a:p>
        </p:txBody>
      </p:sp>
      <p:pic>
        <p:nvPicPr>
          <p:cNvPr id="5" name="图片 4">
            <a:extLst>
              <a:ext uri="{FF2B5EF4-FFF2-40B4-BE49-F238E27FC236}">
                <a16:creationId xmlns:a16="http://schemas.microsoft.com/office/drawing/2014/main" id="{CD1E3279-1F17-F025-2AF7-8CAC2E674817}"/>
              </a:ext>
            </a:extLst>
          </p:cNvPr>
          <p:cNvPicPr>
            <a:picLocks noChangeAspect="1"/>
          </p:cNvPicPr>
          <p:nvPr/>
        </p:nvPicPr>
        <p:blipFill>
          <a:blip r:embed="rId2"/>
          <a:stretch>
            <a:fillRect/>
          </a:stretch>
        </p:blipFill>
        <p:spPr>
          <a:xfrm>
            <a:off x="7058025" y="786411"/>
            <a:ext cx="4114800" cy="5285177"/>
          </a:xfrm>
          <a:prstGeom prst="rect">
            <a:avLst/>
          </a:prstGeom>
        </p:spPr>
      </p:pic>
    </p:spTree>
    <p:extLst>
      <p:ext uri="{BB962C8B-B14F-4D97-AF65-F5344CB8AC3E}">
        <p14:creationId xmlns:p14="http://schemas.microsoft.com/office/powerpoint/2010/main" val="93537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365E2-84DC-E074-7529-0B5254F51DFF}"/>
              </a:ext>
            </a:extLst>
          </p:cNvPr>
          <p:cNvSpPr>
            <a:spLocks noGrp="1"/>
          </p:cNvSpPr>
          <p:nvPr>
            <p:ph type="title"/>
          </p:nvPr>
        </p:nvSpPr>
        <p:spPr>
          <a:xfrm>
            <a:off x="775676" y="482356"/>
            <a:ext cx="5062415" cy="1010383"/>
          </a:xfrm>
        </p:spPr>
        <p:txBody>
          <a:bodyPr/>
          <a:lstStyle/>
          <a:p>
            <a:r>
              <a:rPr lang="zh-CN" altLang="en-US" dirty="0"/>
              <a:t>局部内部类</a:t>
            </a:r>
            <a:r>
              <a:rPr lang="en-US" altLang="zh-CN" dirty="0"/>
              <a:t>(</a:t>
            </a:r>
            <a:r>
              <a:rPr lang="zh-CN" altLang="en-US" dirty="0"/>
              <a:t>方法类</a:t>
            </a:r>
            <a:r>
              <a:rPr lang="en-US" altLang="zh-CN" dirty="0"/>
              <a:t>)</a:t>
            </a:r>
            <a:endParaRPr lang="zh-CN" altLang="en-US" dirty="0"/>
          </a:p>
        </p:txBody>
      </p:sp>
      <p:sp>
        <p:nvSpPr>
          <p:cNvPr id="3" name="内容占位符 2">
            <a:extLst>
              <a:ext uri="{FF2B5EF4-FFF2-40B4-BE49-F238E27FC236}">
                <a16:creationId xmlns:a16="http://schemas.microsoft.com/office/drawing/2014/main" id="{84FC6DE5-5349-BC52-034F-DD5EEC9530EF}"/>
              </a:ext>
            </a:extLst>
          </p:cNvPr>
          <p:cNvSpPr>
            <a:spLocks noGrp="1"/>
          </p:cNvSpPr>
          <p:nvPr>
            <p:ph idx="1"/>
          </p:nvPr>
        </p:nvSpPr>
        <p:spPr>
          <a:xfrm>
            <a:off x="838200" y="1825625"/>
            <a:ext cx="5343525" cy="4351338"/>
          </a:xfrm>
        </p:spPr>
        <p:txBody>
          <a:bodyPr/>
          <a:lstStyle/>
          <a:p>
            <a:r>
              <a:rPr lang="zh-CN" altLang="en-US" dirty="0"/>
              <a:t>定义在方法中的类，就是局部类。如果一个类只在某个方法中使用，则可以考虑使用局部类。</a:t>
            </a:r>
          </a:p>
        </p:txBody>
      </p:sp>
      <p:pic>
        <p:nvPicPr>
          <p:cNvPr id="5" name="图片 4">
            <a:extLst>
              <a:ext uri="{FF2B5EF4-FFF2-40B4-BE49-F238E27FC236}">
                <a16:creationId xmlns:a16="http://schemas.microsoft.com/office/drawing/2014/main" id="{DEF36B1C-8FD2-8410-BB5B-6A26E1CA2A6C}"/>
              </a:ext>
            </a:extLst>
          </p:cNvPr>
          <p:cNvPicPr>
            <a:picLocks noChangeAspect="1"/>
          </p:cNvPicPr>
          <p:nvPr/>
        </p:nvPicPr>
        <p:blipFill>
          <a:blip r:embed="rId2"/>
          <a:stretch>
            <a:fillRect/>
          </a:stretch>
        </p:blipFill>
        <p:spPr>
          <a:xfrm>
            <a:off x="6810375" y="276225"/>
            <a:ext cx="4362450" cy="6648450"/>
          </a:xfrm>
          <a:prstGeom prst="rect">
            <a:avLst/>
          </a:prstGeom>
        </p:spPr>
      </p:pic>
    </p:spTree>
    <p:extLst>
      <p:ext uri="{BB962C8B-B14F-4D97-AF65-F5344CB8AC3E}">
        <p14:creationId xmlns:p14="http://schemas.microsoft.com/office/powerpoint/2010/main" val="222630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0E13E-2F4F-4DC7-D2CA-DD2C90EE9E1D}"/>
              </a:ext>
            </a:extLst>
          </p:cNvPr>
          <p:cNvSpPr>
            <a:spLocks noGrp="1"/>
          </p:cNvSpPr>
          <p:nvPr>
            <p:ph type="title"/>
          </p:nvPr>
        </p:nvSpPr>
        <p:spPr/>
        <p:txBody>
          <a:bodyPr/>
          <a:lstStyle/>
          <a:p>
            <a:r>
              <a:rPr lang="zh-CN" altLang="en-US" dirty="0"/>
              <a:t>匿名内部类</a:t>
            </a:r>
          </a:p>
        </p:txBody>
      </p:sp>
      <p:sp>
        <p:nvSpPr>
          <p:cNvPr id="3" name="内容占位符 2">
            <a:extLst>
              <a:ext uri="{FF2B5EF4-FFF2-40B4-BE49-F238E27FC236}">
                <a16:creationId xmlns:a16="http://schemas.microsoft.com/office/drawing/2014/main" id="{98F3D79C-99C5-B65A-3D2E-8974ADAF62E6}"/>
              </a:ext>
            </a:extLst>
          </p:cNvPr>
          <p:cNvSpPr>
            <a:spLocks noGrp="1"/>
          </p:cNvSpPr>
          <p:nvPr>
            <p:ph idx="1"/>
          </p:nvPr>
        </p:nvSpPr>
        <p:spPr>
          <a:xfrm>
            <a:off x="838200" y="1690688"/>
            <a:ext cx="5762625" cy="4486275"/>
          </a:xfrm>
        </p:spPr>
        <p:txBody>
          <a:bodyPr/>
          <a:lstStyle/>
          <a:p>
            <a:r>
              <a:rPr lang="zh-CN" altLang="en-US" dirty="0"/>
              <a:t>必须要继承一个父类或者实现一个接口，当然也仅能只继承一个父类或者实现一个接口。</a:t>
            </a:r>
            <a:endParaRPr lang="en-US" altLang="zh-CN" dirty="0"/>
          </a:p>
          <a:p>
            <a:r>
              <a:rPr lang="zh-CN" altLang="en-US" dirty="0"/>
              <a:t>没有</a:t>
            </a:r>
            <a:r>
              <a:rPr lang="en-US" altLang="zh-CN" dirty="0"/>
              <a:t>class</a:t>
            </a:r>
            <a:r>
              <a:rPr lang="zh-CN" altLang="en-US" dirty="0"/>
              <a:t>关键字，因为匿名内部类是直接使用</a:t>
            </a:r>
            <a:r>
              <a:rPr lang="en-US" altLang="zh-CN" dirty="0"/>
              <a:t>new</a:t>
            </a:r>
            <a:r>
              <a:rPr lang="zh-CN" altLang="en-US" dirty="0"/>
              <a:t>来生成一个对象的引用。</a:t>
            </a:r>
            <a:endParaRPr lang="en-US" altLang="zh-CN" dirty="0"/>
          </a:p>
          <a:p>
            <a:r>
              <a:rPr lang="zh-CN" altLang="en-US" dirty="0"/>
              <a:t>比如监听器绑定到组件</a:t>
            </a:r>
          </a:p>
        </p:txBody>
      </p:sp>
    </p:spTree>
    <p:extLst>
      <p:ext uri="{BB962C8B-B14F-4D97-AF65-F5344CB8AC3E}">
        <p14:creationId xmlns:p14="http://schemas.microsoft.com/office/powerpoint/2010/main" val="295255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A4EFE-8ECB-6749-F9CA-8DA34AE17D3D}"/>
              </a:ext>
            </a:extLst>
          </p:cNvPr>
          <p:cNvSpPr>
            <a:spLocks noGrp="1"/>
          </p:cNvSpPr>
          <p:nvPr>
            <p:ph type="title"/>
          </p:nvPr>
        </p:nvSpPr>
        <p:spPr/>
        <p:txBody>
          <a:bodyPr/>
          <a:lstStyle/>
          <a:p>
            <a:r>
              <a:rPr lang="zh-CN" altLang="en-US" sz="4400" b="0" i="0" u="none" strike="noStrike" baseline="0" dirty="0">
                <a:solidFill>
                  <a:srgbClr val="000000"/>
                </a:solidFill>
                <a:latin typeface="微软雅黑" panose="020B0503020204020204" pitchFamily="34" charset="-122"/>
                <a:ea typeface="微软雅黑" panose="020B0503020204020204" pitchFamily="34" charset="-122"/>
              </a:rPr>
              <a:t>枚举类</a:t>
            </a:r>
            <a:endParaRPr lang="zh-CN" altLang="en-US" dirty="0"/>
          </a:p>
        </p:txBody>
      </p:sp>
      <p:sp>
        <p:nvSpPr>
          <p:cNvPr id="3" name="内容占位符 2">
            <a:extLst>
              <a:ext uri="{FF2B5EF4-FFF2-40B4-BE49-F238E27FC236}">
                <a16:creationId xmlns:a16="http://schemas.microsoft.com/office/drawing/2014/main" id="{5EF047FB-99B6-64A7-9824-56A5A86C515B}"/>
              </a:ext>
            </a:extLst>
          </p:cNvPr>
          <p:cNvSpPr>
            <a:spLocks noGrp="1"/>
          </p:cNvSpPr>
          <p:nvPr>
            <p:ph idx="1"/>
          </p:nvPr>
        </p:nvSpPr>
        <p:spPr/>
        <p:txBody>
          <a:bodyPr>
            <a:normAutofit/>
          </a:bodyPr>
          <a:lstStyle/>
          <a:p>
            <a:r>
              <a:rPr lang="zh-CN" altLang="en-US" sz="2400" b="0" i="0" u="none" strike="noStrike" baseline="0" dirty="0">
                <a:solidFill>
                  <a:srgbClr val="000000"/>
                </a:solidFill>
                <a:latin typeface="微软雅黑" panose="020B0503020204020204" pitchFamily="34" charset="-122"/>
                <a:ea typeface="微软雅黑" panose="020B0503020204020204" pitchFamily="34" charset="-122"/>
              </a:rPr>
              <a:t>枚举成员名称需要全大写，单词间用下划线隔开。 </a:t>
            </a:r>
            <a:endParaRPr lang="en-US" altLang="zh-CN" sz="2400" b="0" i="0" u="none" strike="noStrike" baseline="0" dirty="0">
              <a:solidFill>
                <a:srgbClr val="000000"/>
              </a:solidFill>
              <a:latin typeface="微软雅黑" panose="020B0503020204020204" pitchFamily="34" charset="-122"/>
              <a:ea typeface="微软雅黑" panose="020B0503020204020204" pitchFamily="34" charset="-122"/>
            </a:endParaRPr>
          </a:p>
          <a:p>
            <a:r>
              <a:rPr lang="zh-CN" altLang="en-US" sz="2400" b="0" i="0" u="none" strike="noStrike" baseline="0" dirty="0">
                <a:solidFill>
                  <a:srgbClr val="000000"/>
                </a:solidFill>
                <a:latin typeface="微软雅黑" panose="020B0503020204020204" pitchFamily="34" charset="-122"/>
                <a:ea typeface="微软雅黑" panose="020B0503020204020204" pitchFamily="34" charset="-122"/>
              </a:rPr>
              <a:t>枚举</a:t>
            </a:r>
            <a:r>
              <a:rPr lang="en-US" altLang="zh-CN" sz="2400" b="0" i="0" u="none" strike="noStrike" baseline="0" dirty="0" err="1">
                <a:solidFill>
                  <a:srgbClr val="000000"/>
                </a:solidFill>
                <a:latin typeface="微软雅黑" panose="020B0503020204020204" pitchFamily="34" charset="-122"/>
                <a:ea typeface="微软雅黑" panose="020B0503020204020204" pitchFamily="34" charset="-122"/>
              </a:rPr>
              <a:t>enum</a:t>
            </a:r>
            <a:r>
              <a:rPr lang="zh-CN" altLang="en-US" sz="2400" b="0" i="0" u="none" strike="noStrike" baseline="0" dirty="0">
                <a:solidFill>
                  <a:srgbClr val="000000"/>
                </a:solidFill>
                <a:latin typeface="微软雅黑" panose="020B0503020204020204" pitchFamily="34" charset="-122"/>
                <a:ea typeface="微软雅黑" panose="020B0503020204020204" pitchFamily="34" charset="-122"/>
              </a:rPr>
              <a:t>（括号内）的属性字段必须是私有且不可变。</a:t>
            </a:r>
          </a:p>
          <a:p>
            <a:r>
              <a:rPr lang="zh-CN" altLang="en-US" sz="2400" dirty="0">
                <a:solidFill>
                  <a:srgbClr val="000000"/>
                </a:solidFill>
                <a:latin typeface="微软雅黑" panose="020B0503020204020204" pitchFamily="34" charset="-122"/>
                <a:ea typeface="微软雅黑" panose="020B0503020204020204" pitchFamily="34" charset="-122"/>
              </a:rPr>
              <a:t>成员名称：</a:t>
            </a:r>
            <a:r>
              <a:rPr lang="en-US" altLang="zh-CN" sz="2400" dirty="0">
                <a:solidFill>
                  <a:srgbClr val="000000"/>
                </a:solidFill>
                <a:latin typeface="微软雅黑" panose="020B0503020204020204" pitchFamily="34" charset="-122"/>
                <a:ea typeface="微软雅黑" panose="020B0503020204020204" pitchFamily="34" charset="-122"/>
              </a:rPr>
              <a:t>SUCCESS / UNKNOWN</a:t>
            </a:r>
            <a:r>
              <a:rPr lang="en-US" altLang="zh-CN" sz="2400">
                <a:solidFill>
                  <a:srgbClr val="000000"/>
                </a:solidFill>
                <a:latin typeface="微软雅黑" panose="020B0503020204020204" pitchFamily="34" charset="-122"/>
                <a:ea typeface="微软雅黑" panose="020B0503020204020204" pitchFamily="34" charset="-122"/>
              </a:rPr>
              <a:t>_REASON</a:t>
            </a:r>
          </a:p>
          <a:p>
            <a:r>
              <a:rPr lang="zh-CN" altLang="en-US" sz="2400" b="0" i="0" u="none" strike="noStrike" baseline="0">
                <a:solidFill>
                  <a:srgbClr val="000000"/>
                </a:solidFill>
                <a:latin typeface="微软雅黑" panose="020B0503020204020204" pitchFamily="34" charset="-122"/>
                <a:ea typeface="微软雅黑" panose="020B0503020204020204" pitchFamily="34" charset="-122"/>
              </a:rPr>
              <a:t>枚举</a:t>
            </a:r>
            <a:r>
              <a:rPr lang="zh-CN" altLang="en-US" sz="2400" b="0" i="0" u="none" strike="noStrike" baseline="0" dirty="0">
                <a:solidFill>
                  <a:srgbClr val="000000"/>
                </a:solidFill>
                <a:latin typeface="微软雅黑" panose="020B0503020204020204" pitchFamily="34" charset="-122"/>
                <a:ea typeface="微软雅黑" panose="020B0503020204020204" pitchFamily="34" charset="-122"/>
              </a:rPr>
              <a:t>其实就是特殊的常量类，且构造方法被默认强制是私有。 </a:t>
            </a:r>
          </a:p>
          <a:p>
            <a:endParaRPr lang="zh-CN" altLang="en-US" sz="2400" dirty="0"/>
          </a:p>
        </p:txBody>
      </p:sp>
    </p:spTree>
    <p:extLst>
      <p:ext uri="{BB962C8B-B14F-4D97-AF65-F5344CB8AC3E}">
        <p14:creationId xmlns:p14="http://schemas.microsoft.com/office/powerpoint/2010/main" val="144956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1F775-1B8F-3C9E-8BA7-A37BAC5FE3DE}"/>
              </a:ext>
            </a:extLst>
          </p:cNvPr>
          <p:cNvSpPr>
            <a:spLocks noGrp="1"/>
          </p:cNvSpPr>
          <p:nvPr>
            <p:ph type="title"/>
          </p:nvPr>
        </p:nvSpPr>
        <p:spPr>
          <a:xfrm>
            <a:off x="838200" y="607401"/>
            <a:ext cx="2756877" cy="721213"/>
          </a:xfrm>
        </p:spPr>
        <p:txBody>
          <a:bodyPr/>
          <a:lstStyle/>
          <a:p>
            <a:r>
              <a:rPr lang="en-US" altLang="zh-CN" dirty="0"/>
              <a:t>JAVA </a:t>
            </a:r>
            <a:r>
              <a:rPr lang="zh-CN" altLang="en-US" dirty="0"/>
              <a:t>泛型</a:t>
            </a:r>
          </a:p>
        </p:txBody>
      </p:sp>
      <p:sp>
        <p:nvSpPr>
          <p:cNvPr id="3" name="内容占位符 2">
            <a:extLst>
              <a:ext uri="{FF2B5EF4-FFF2-40B4-BE49-F238E27FC236}">
                <a16:creationId xmlns:a16="http://schemas.microsoft.com/office/drawing/2014/main" id="{10223D60-CE58-869D-D35F-492CD787F06E}"/>
              </a:ext>
            </a:extLst>
          </p:cNvPr>
          <p:cNvSpPr>
            <a:spLocks noGrp="1"/>
          </p:cNvSpPr>
          <p:nvPr>
            <p:ph idx="1"/>
          </p:nvPr>
        </p:nvSpPr>
        <p:spPr/>
        <p:txBody>
          <a:bodyPr>
            <a:normAutofit fontScale="92500" lnSpcReduction="10000"/>
          </a:bodyPr>
          <a:lstStyle/>
          <a:p>
            <a:r>
              <a:rPr lang="zh-CN" altLang="en-US" dirty="0"/>
              <a:t>泛型提供了编译时类型安全检测机制，该机制允许程序员在编译时检测到非法的类型。泛型的本质是参数化类型，也就是说所操作的数据类型被指定为一个参数。</a:t>
            </a:r>
            <a:endParaRPr lang="en-US" altLang="zh-CN" dirty="0"/>
          </a:p>
          <a:p>
            <a:r>
              <a:rPr lang="zh-CN" altLang="en-US" dirty="0"/>
              <a:t>比如写一个排序方法，能够对整型数组、字符串数组甚至其他任何类型的数组进行排序，就可以使用 </a:t>
            </a:r>
            <a:r>
              <a:rPr lang="en-US" altLang="zh-CN" dirty="0"/>
              <a:t>Java </a:t>
            </a:r>
            <a:r>
              <a:rPr lang="zh-CN" altLang="en-US" dirty="0"/>
              <a:t>泛型。</a:t>
            </a:r>
            <a:endParaRPr lang="en-US" altLang="zh-CN" dirty="0"/>
          </a:p>
          <a:p>
            <a:r>
              <a:rPr lang="en-US" altLang="zh-CN" dirty="0"/>
              <a:t>T</a:t>
            </a:r>
            <a:r>
              <a:rPr lang="zh-CN" altLang="en-US" dirty="0"/>
              <a:t>，</a:t>
            </a:r>
            <a:r>
              <a:rPr lang="en-US" altLang="zh-CN" dirty="0"/>
              <a:t>E</a:t>
            </a:r>
            <a:r>
              <a:rPr lang="zh-CN" altLang="en-US" dirty="0"/>
              <a:t>，</a:t>
            </a:r>
            <a:r>
              <a:rPr lang="en-US" altLang="zh-CN" dirty="0"/>
              <a:t>K</a:t>
            </a:r>
            <a:r>
              <a:rPr lang="zh-CN" altLang="en-US" dirty="0"/>
              <a:t>，</a:t>
            </a:r>
            <a:r>
              <a:rPr lang="en-US" altLang="zh-CN" dirty="0"/>
              <a:t>V</a:t>
            </a:r>
            <a:r>
              <a:rPr lang="zh-CN" altLang="en-US" dirty="0"/>
              <a:t>泛型参数（</a:t>
            </a:r>
            <a:r>
              <a:rPr lang="zh-CN" altLang="en-US" dirty="0">
                <a:solidFill>
                  <a:srgbClr val="00B050"/>
                </a:solidFill>
              </a:rPr>
              <a:t>形参</a:t>
            </a:r>
            <a:r>
              <a:rPr lang="zh-CN" altLang="en-US" dirty="0"/>
              <a:t>）</a:t>
            </a:r>
            <a:endParaRPr lang="en-US" altLang="zh-CN" dirty="0"/>
          </a:p>
          <a:p>
            <a:r>
              <a:rPr lang="zh-CN" altLang="en-US" dirty="0"/>
              <a:t>？（</a:t>
            </a:r>
            <a:r>
              <a:rPr lang="zh-CN" altLang="en-US" dirty="0">
                <a:solidFill>
                  <a:srgbClr val="00B050"/>
                </a:solidFill>
              </a:rPr>
              <a:t>实参</a:t>
            </a:r>
            <a:r>
              <a:rPr lang="zh-CN" altLang="en-US" dirty="0"/>
              <a:t>）泛型通配符，代替具体类型</a:t>
            </a:r>
            <a:endParaRPr lang="en-US" altLang="zh-CN" dirty="0"/>
          </a:p>
          <a:p>
            <a:pPr lvl="1"/>
            <a:r>
              <a:rPr lang="en-US" altLang="zh-CN" dirty="0"/>
              <a:t>List&lt;?&gt; </a:t>
            </a:r>
            <a:r>
              <a:rPr lang="zh-CN" altLang="en-US" dirty="0"/>
              <a:t>在 逻 辑 上 是</a:t>
            </a:r>
            <a:r>
              <a:rPr lang="en-US" altLang="zh-CN" dirty="0"/>
              <a:t>List&lt;String&gt;,List&lt;Integer&gt; </a:t>
            </a:r>
            <a:r>
              <a:rPr lang="zh-CN" altLang="en-US" dirty="0"/>
              <a:t>等所有 </a:t>
            </a:r>
            <a:r>
              <a:rPr lang="en-US" altLang="zh-CN" dirty="0"/>
              <a:t>List&lt;</a:t>
            </a:r>
            <a:r>
              <a:rPr lang="zh-CN" altLang="en-US" dirty="0"/>
              <a:t>具体类型实参</a:t>
            </a:r>
            <a:r>
              <a:rPr lang="en-US" altLang="zh-CN" dirty="0"/>
              <a:t>&gt;</a:t>
            </a:r>
            <a:r>
              <a:rPr lang="zh-CN" altLang="en-US" dirty="0"/>
              <a:t>的父类。</a:t>
            </a:r>
            <a:endParaRPr lang="en-US" altLang="zh-CN" dirty="0"/>
          </a:p>
          <a:p>
            <a:r>
              <a:rPr lang="en-US" altLang="zh-CN" dirty="0"/>
              <a:t>&lt;? extends T&gt;</a:t>
            </a:r>
            <a:r>
              <a:rPr lang="zh-CN" altLang="en-US" dirty="0"/>
              <a:t>表示该通配符所代表的类型是 </a:t>
            </a:r>
            <a:r>
              <a:rPr lang="en-US" altLang="zh-CN" dirty="0"/>
              <a:t>T </a:t>
            </a:r>
            <a:r>
              <a:rPr lang="zh-CN" altLang="en-US" dirty="0"/>
              <a:t>类型的子类。</a:t>
            </a:r>
          </a:p>
          <a:p>
            <a:r>
              <a:rPr lang="en-US" altLang="zh-CN" dirty="0"/>
              <a:t>&lt;? super T&gt;</a:t>
            </a:r>
            <a:r>
              <a:rPr lang="zh-CN" altLang="en-US" dirty="0"/>
              <a:t>表示该通配符所代表的类型是 </a:t>
            </a:r>
            <a:r>
              <a:rPr lang="en-US" altLang="zh-CN" dirty="0"/>
              <a:t>T </a:t>
            </a:r>
            <a:r>
              <a:rPr lang="zh-CN" altLang="en-US" dirty="0"/>
              <a:t>类型的父类。</a:t>
            </a:r>
          </a:p>
        </p:txBody>
      </p:sp>
    </p:spTree>
    <p:extLst>
      <p:ext uri="{BB962C8B-B14F-4D97-AF65-F5344CB8AC3E}">
        <p14:creationId xmlns:p14="http://schemas.microsoft.com/office/powerpoint/2010/main" val="852305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D3705-6F8D-7A85-6AFA-9C489D363350}"/>
              </a:ext>
            </a:extLst>
          </p:cNvPr>
          <p:cNvSpPr>
            <a:spLocks noGrp="1"/>
          </p:cNvSpPr>
          <p:nvPr>
            <p:ph type="title"/>
          </p:nvPr>
        </p:nvSpPr>
        <p:spPr>
          <a:xfrm>
            <a:off x="1057030" y="544879"/>
            <a:ext cx="1819031" cy="662781"/>
          </a:xfrm>
        </p:spPr>
        <p:txBody>
          <a:bodyPr>
            <a:normAutofit fontScale="90000"/>
          </a:bodyPr>
          <a:lstStyle/>
          <a:p>
            <a:r>
              <a:rPr lang="zh-CN" altLang="en-US" dirty="0"/>
              <a:t>泛型类</a:t>
            </a:r>
          </a:p>
        </p:txBody>
      </p:sp>
      <p:sp>
        <p:nvSpPr>
          <p:cNvPr id="3" name="内容占位符 2">
            <a:extLst>
              <a:ext uri="{FF2B5EF4-FFF2-40B4-BE49-F238E27FC236}">
                <a16:creationId xmlns:a16="http://schemas.microsoft.com/office/drawing/2014/main" id="{33CFDE71-01B8-EE59-C38A-AA0E91D40F9A}"/>
              </a:ext>
            </a:extLst>
          </p:cNvPr>
          <p:cNvSpPr>
            <a:spLocks noGrp="1"/>
          </p:cNvSpPr>
          <p:nvPr>
            <p:ph idx="1"/>
          </p:nvPr>
        </p:nvSpPr>
        <p:spPr>
          <a:xfrm>
            <a:off x="838200" y="1825625"/>
            <a:ext cx="5810250" cy="4351338"/>
          </a:xfrm>
        </p:spPr>
        <p:txBody>
          <a:bodyPr>
            <a:normAutofit lnSpcReduction="10000"/>
          </a:bodyPr>
          <a:lstStyle/>
          <a:p>
            <a:r>
              <a:rPr lang="zh-CN" altLang="en-US" dirty="0"/>
              <a:t>泛型类的声明和非泛型类的声明类似，除了在类名后面添加了类型参数声明部分。</a:t>
            </a:r>
            <a:endParaRPr lang="en-US" altLang="zh-CN" dirty="0"/>
          </a:p>
          <a:p>
            <a:r>
              <a:rPr lang="zh-CN" altLang="en-US" dirty="0"/>
              <a:t>泛型类的类型参数声明部分也包含一个或多个类型参数，参数间用逗号隔开。</a:t>
            </a:r>
            <a:endParaRPr lang="en-US" altLang="zh-CN" dirty="0"/>
          </a:p>
          <a:p>
            <a:r>
              <a:rPr lang="zh-CN" altLang="en-US" dirty="0"/>
              <a:t>一个泛型参数，也被称为一个类型变量，是用于指定一个泛型类型名称的标识符。因为他们接受一个或多个参数，这些类被称为参数化的类或参数化的类型</a:t>
            </a:r>
          </a:p>
        </p:txBody>
      </p:sp>
      <p:pic>
        <p:nvPicPr>
          <p:cNvPr id="5" name="图片 4">
            <a:extLst>
              <a:ext uri="{FF2B5EF4-FFF2-40B4-BE49-F238E27FC236}">
                <a16:creationId xmlns:a16="http://schemas.microsoft.com/office/drawing/2014/main" id="{9D95603A-9F87-CC0F-6997-4334634AADC7}"/>
              </a:ext>
            </a:extLst>
          </p:cNvPr>
          <p:cNvPicPr>
            <a:picLocks noChangeAspect="1"/>
          </p:cNvPicPr>
          <p:nvPr/>
        </p:nvPicPr>
        <p:blipFill>
          <a:blip r:embed="rId2"/>
          <a:stretch>
            <a:fillRect/>
          </a:stretch>
        </p:blipFill>
        <p:spPr>
          <a:xfrm>
            <a:off x="7667625" y="1027906"/>
            <a:ext cx="3686175" cy="3524250"/>
          </a:xfrm>
          <a:prstGeom prst="rect">
            <a:avLst/>
          </a:prstGeom>
        </p:spPr>
      </p:pic>
    </p:spTree>
    <p:extLst>
      <p:ext uri="{BB962C8B-B14F-4D97-AF65-F5344CB8AC3E}">
        <p14:creationId xmlns:p14="http://schemas.microsoft.com/office/powerpoint/2010/main" val="1812938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35C30-0D28-E04B-7363-AA8413BA1F8E}"/>
              </a:ext>
            </a:extLst>
          </p:cNvPr>
          <p:cNvSpPr>
            <a:spLocks noGrp="1"/>
          </p:cNvSpPr>
          <p:nvPr>
            <p:ph type="title"/>
          </p:nvPr>
        </p:nvSpPr>
        <p:spPr>
          <a:xfrm>
            <a:off x="931984" y="552696"/>
            <a:ext cx="2287954" cy="658690"/>
          </a:xfrm>
        </p:spPr>
        <p:txBody>
          <a:bodyPr>
            <a:normAutofit fontScale="90000"/>
          </a:bodyPr>
          <a:lstStyle/>
          <a:p>
            <a:r>
              <a:rPr lang="zh-CN" altLang="en-US" dirty="0"/>
              <a:t>泛型方法</a:t>
            </a:r>
          </a:p>
        </p:txBody>
      </p:sp>
      <p:sp>
        <p:nvSpPr>
          <p:cNvPr id="3" name="内容占位符 2">
            <a:extLst>
              <a:ext uri="{FF2B5EF4-FFF2-40B4-BE49-F238E27FC236}">
                <a16:creationId xmlns:a16="http://schemas.microsoft.com/office/drawing/2014/main" id="{38B0A8A9-408A-D722-86AC-B95EC70DA9BC}"/>
              </a:ext>
            </a:extLst>
          </p:cNvPr>
          <p:cNvSpPr>
            <a:spLocks noGrp="1"/>
          </p:cNvSpPr>
          <p:nvPr>
            <p:ph idx="1"/>
          </p:nvPr>
        </p:nvSpPr>
        <p:spPr>
          <a:xfrm>
            <a:off x="838200" y="1591163"/>
            <a:ext cx="10515600" cy="4351338"/>
          </a:xfrm>
        </p:spPr>
        <p:txBody>
          <a:bodyPr/>
          <a:lstStyle/>
          <a:p>
            <a:r>
              <a:rPr lang="zh-CN" altLang="en-US" dirty="0"/>
              <a:t>该方法在调用时可以接收不同类型的参数。根据传递给泛型方法的参数类型，编译器适当地处理每一个方法调用。</a:t>
            </a:r>
          </a:p>
        </p:txBody>
      </p:sp>
      <p:pic>
        <p:nvPicPr>
          <p:cNvPr id="5" name="图片 4">
            <a:extLst>
              <a:ext uri="{FF2B5EF4-FFF2-40B4-BE49-F238E27FC236}">
                <a16:creationId xmlns:a16="http://schemas.microsoft.com/office/drawing/2014/main" id="{CCC51BDE-D584-DA58-BE28-D156FE779904}"/>
              </a:ext>
            </a:extLst>
          </p:cNvPr>
          <p:cNvPicPr>
            <a:picLocks noChangeAspect="1"/>
          </p:cNvPicPr>
          <p:nvPr/>
        </p:nvPicPr>
        <p:blipFill>
          <a:blip r:embed="rId2"/>
          <a:stretch>
            <a:fillRect/>
          </a:stretch>
        </p:blipFill>
        <p:spPr>
          <a:xfrm>
            <a:off x="2647950" y="2455128"/>
            <a:ext cx="6381750" cy="3867150"/>
          </a:xfrm>
          <a:prstGeom prst="rect">
            <a:avLst/>
          </a:prstGeom>
        </p:spPr>
      </p:pic>
    </p:spTree>
    <p:extLst>
      <p:ext uri="{BB962C8B-B14F-4D97-AF65-F5344CB8AC3E}">
        <p14:creationId xmlns:p14="http://schemas.microsoft.com/office/powerpoint/2010/main" val="284521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23D6F-5342-C977-C7FA-78836E86C4C5}"/>
              </a:ext>
            </a:extLst>
          </p:cNvPr>
          <p:cNvSpPr>
            <a:spLocks noGrp="1"/>
          </p:cNvSpPr>
          <p:nvPr>
            <p:ph type="title"/>
          </p:nvPr>
        </p:nvSpPr>
        <p:spPr>
          <a:xfrm>
            <a:off x="713154" y="380756"/>
            <a:ext cx="1975338" cy="885337"/>
          </a:xfrm>
        </p:spPr>
        <p:txBody>
          <a:bodyPr/>
          <a:lstStyle/>
          <a:p>
            <a:r>
              <a:rPr lang="zh-CN" altLang="en-US" dirty="0"/>
              <a:t>类定义</a:t>
            </a:r>
          </a:p>
        </p:txBody>
      </p:sp>
      <p:sp>
        <p:nvSpPr>
          <p:cNvPr id="3" name="内容占位符 2">
            <a:extLst>
              <a:ext uri="{FF2B5EF4-FFF2-40B4-BE49-F238E27FC236}">
                <a16:creationId xmlns:a16="http://schemas.microsoft.com/office/drawing/2014/main" id="{9E0A2A16-59C5-3DE4-944E-504F3F761E19}"/>
              </a:ext>
            </a:extLst>
          </p:cNvPr>
          <p:cNvSpPr>
            <a:spLocks noGrp="1"/>
          </p:cNvSpPr>
          <p:nvPr>
            <p:ph idx="1"/>
          </p:nvPr>
        </p:nvSpPr>
        <p:spPr>
          <a:xfrm>
            <a:off x="257175" y="1581150"/>
            <a:ext cx="11706225" cy="4529138"/>
          </a:xfrm>
        </p:spPr>
        <p:txBody>
          <a:bodyPr>
            <a:normAutofit fontScale="92500" lnSpcReduction="20000"/>
          </a:bodyPr>
          <a:lstStyle/>
          <a:p>
            <a:r>
              <a:rPr lang="zh-CN" altLang="en-US" sz="2400" b="0" i="0" u="none" strike="noStrike" baseline="0" dirty="0">
                <a:solidFill>
                  <a:srgbClr val="000000"/>
                </a:solidFill>
                <a:latin typeface="宋体" panose="02010600030101010101" pitchFamily="2" charset="-122"/>
                <a:ea typeface="宋体" panose="02010600030101010101" pitchFamily="2" charset="-122"/>
              </a:rPr>
              <a:t>类与对象</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pPr lvl="1"/>
            <a:r>
              <a:rPr lang="zh-CN" altLang="en-US" sz="2000" b="0" i="0" u="none" strike="noStrike" baseline="0" dirty="0">
                <a:solidFill>
                  <a:srgbClr val="000000"/>
                </a:solidFill>
                <a:latin typeface="宋体" panose="02010600030101010101" pitchFamily="2" charset="-122"/>
                <a:ea typeface="宋体" panose="02010600030101010101" pitchFamily="2" charset="-122"/>
              </a:rPr>
              <a:t>类：一组相关的属性和行为的集合	</a:t>
            </a:r>
            <a:endParaRPr lang="en-US" altLang="zh-CN" sz="2000" dirty="0">
              <a:solidFill>
                <a:srgbClr val="000000"/>
              </a:solidFill>
              <a:latin typeface="宋体" panose="02010600030101010101" pitchFamily="2" charset="-122"/>
              <a:ea typeface="宋体" panose="02010600030101010101" pitchFamily="2" charset="-122"/>
            </a:endParaRPr>
          </a:p>
          <a:p>
            <a:pPr lvl="1"/>
            <a:r>
              <a:rPr lang="zh-CN" altLang="en-US" sz="2000" b="0" i="0" u="none" strike="noStrike" baseline="0" dirty="0">
                <a:solidFill>
                  <a:srgbClr val="000000"/>
                </a:solidFill>
                <a:latin typeface="宋体" panose="02010600030101010101" pitchFamily="2" charset="-122"/>
                <a:ea typeface="宋体" panose="02010600030101010101" pitchFamily="2" charset="-122"/>
              </a:rPr>
              <a:t>对象：该类事物的具体个体。	</a:t>
            </a:r>
            <a:endParaRPr lang="en-US" altLang="zh-CN" sz="20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2400" b="0" i="0" u="none" strike="noStrike" baseline="0" dirty="0">
                <a:solidFill>
                  <a:srgbClr val="000000"/>
                </a:solidFill>
                <a:latin typeface="宋体" panose="02010600030101010101" pitchFamily="2" charset="-122"/>
                <a:ea typeface="宋体" panose="02010600030101010101" pitchFamily="2" charset="-122"/>
              </a:rPr>
              <a:t>类的组成</a:t>
            </a:r>
            <a:endParaRPr lang="en-US" altLang="zh-CN" sz="2400" dirty="0">
              <a:solidFill>
                <a:srgbClr val="000000"/>
              </a:solidFill>
              <a:latin typeface="宋体" panose="02010600030101010101" pitchFamily="2" charset="-122"/>
              <a:ea typeface="宋体" panose="02010600030101010101" pitchFamily="2" charset="-122"/>
            </a:endParaRPr>
          </a:p>
          <a:p>
            <a:pPr lvl="1"/>
            <a:r>
              <a:rPr lang="zh-CN" altLang="en-US" sz="2000" b="0" i="0" u="none" strike="noStrike" baseline="0" dirty="0">
                <a:solidFill>
                  <a:srgbClr val="000000"/>
                </a:solidFill>
                <a:latin typeface="宋体" panose="02010600030101010101" pitchFamily="2" charset="-122"/>
                <a:ea typeface="宋体" panose="02010600030101010101" pitchFamily="2" charset="-122"/>
              </a:rPr>
              <a:t>成员变量（与局部变量对应）：变量，只不过定义在类中，方法外，并且可以不用初始化。</a:t>
            </a:r>
            <a:endParaRPr lang="en-US" altLang="zh-CN" sz="2000" b="0" i="0" u="none" strike="noStrike" baseline="0" dirty="0">
              <a:solidFill>
                <a:srgbClr val="000000"/>
              </a:solidFill>
              <a:latin typeface="宋体" panose="02010600030101010101" pitchFamily="2" charset="-122"/>
              <a:ea typeface="宋体" panose="02010600030101010101" pitchFamily="2" charset="-122"/>
            </a:endParaRPr>
          </a:p>
          <a:p>
            <a:pPr lvl="1"/>
            <a:r>
              <a:rPr lang="zh-CN" altLang="en-US" sz="2000" b="0" i="0" u="none" strike="noStrike" baseline="0" dirty="0">
                <a:solidFill>
                  <a:srgbClr val="000000"/>
                </a:solidFill>
                <a:latin typeface="宋体" panose="02010600030101010101" pitchFamily="2" charset="-122"/>
                <a:ea typeface="宋体" panose="02010600030101010101" pitchFamily="2" charset="-122"/>
              </a:rPr>
              <a:t>成员方法</a:t>
            </a:r>
            <a:r>
              <a:rPr lang="en-US" altLang="zh-CN" sz="2000" b="0" i="0" u="none" strike="noStrike" baseline="0" dirty="0">
                <a:solidFill>
                  <a:srgbClr val="000000"/>
                </a:solidFill>
                <a:latin typeface="宋体" panose="02010600030101010101" pitchFamily="2" charset="-122"/>
                <a:ea typeface="宋体" panose="02010600030101010101" pitchFamily="2" charset="-122"/>
              </a:rPr>
              <a:t>:</a:t>
            </a:r>
            <a:r>
              <a:rPr lang="zh-CN" altLang="en-US" sz="2000" b="0" i="0" u="none" strike="noStrike" baseline="0" dirty="0">
                <a:solidFill>
                  <a:srgbClr val="000000"/>
                </a:solidFill>
                <a:latin typeface="宋体" panose="02010600030101010101" pitchFamily="2" charset="-122"/>
                <a:ea typeface="宋体" panose="02010600030101010101" pitchFamily="2" charset="-122"/>
              </a:rPr>
              <a:t>方法，不需要</a:t>
            </a:r>
            <a:r>
              <a:rPr lang="en-US" altLang="zh-CN" sz="2000" b="0" i="0" u="none" strike="noStrike" baseline="0" dirty="0">
                <a:solidFill>
                  <a:srgbClr val="000000"/>
                </a:solidFill>
                <a:latin typeface="宋体" panose="02010600030101010101" pitchFamily="2" charset="-122"/>
                <a:ea typeface="宋体" panose="02010600030101010101" pitchFamily="2" charset="-122"/>
              </a:rPr>
              <a:t>static</a:t>
            </a:r>
            <a:r>
              <a:rPr lang="zh-CN" altLang="en-US" sz="2000" b="0" i="0" u="none" strike="noStrike" baseline="0" dirty="0">
                <a:solidFill>
                  <a:srgbClr val="000000"/>
                </a:solidFill>
                <a:latin typeface="宋体" panose="02010600030101010101" pitchFamily="2" charset="-122"/>
                <a:ea typeface="宋体" panose="02010600030101010101" pitchFamily="2" charset="-122"/>
              </a:rPr>
              <a:t>	</a:t>
            </a:r>
            <a:endParaRPr lang="en-US" altLang="zh-CN" sz="20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2400" b="0" i="0" u="none" strike="noStrike" baseline="0" dirty="0">
                <a:solidFill>
                  <a:srgbClr val="000000"/>
                </a:solidFill>
                <a:latin typeface="宋体" panose="02010600030101010101" pitchFamily="2" charset="-122"/>
                <a:ea typeface="宋体" panose="02010600030101010101" pitchFamily="2" charset="-122"/>
              </a:rPr>
              <a:t>类的使用</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pPr lvl="1"/>
            <a:r>
              <a:rPr lang="zh-CN" altLang="en-US" sz="2000" b="0" i="0" u="none" strike="noStrike" baseline="0" dirty="0">
                <a:solidFill>
                  <a:srgbClr val="000000"/>
                </a:solidFill>
                <a:latin typeface="宋体" panose="02010600030101010101" pitchFamily="2" charset="-122"/>
                <a:ea typeface="宋体" panose="02010600030101010101" pitchFamily="2" charset="-122"/>
              </a:rPr>
              <a:t>创建对象	</a:t>
            </a:r>
            <a:r>
              <a:rPr lang="en-US" altLang="zh-CN" sz="2000" dirty="0">
                <a:solidFill>
                  <a:srgbClr val="000000"/>
                </a:solidFill>
                <a:latin typeface="宋体" panose="02010600030101010101" pitchFamily="2" charset="-122"/>
                <a:ea typeface="宋体" panose="02010600030101010101" pitchFamily="2" charset="-122"/>
              </a:rPr>
              <a:t>:</a:t>
            </a:r>
            <a:r>
              <a:rPr lang="zh-CN" altLang="en-US" sz="2000" b="0" i="0" u="none" strike="noStrike" baseline="0" dirty="0">
                <a:solidFill>
                  <a:srgbClr val="000000"/>
                </a:solidFill>
                <a:latin typeface="宋体" panose="02010600030101010101" pitchFamily="2" charset="-122"/>
                <a:ea typeface="宋体" panose="02010600030101010101" pitchFamily="2" charset="-122"/>
              </a:rPr>
              <a:t>类名 对象名 </a:t>
            </a:r>
            <a:r>
              <a:rPr lang="en-US" altLang="zh-CN" sz="2000" b="0" i="0" u="none" strike="noStrike" baseline="0" dirty="0">
                <a:solidFill>
                  <a:srgbClr val="000000"/>
                </a:solidFill>
                <a:latin typeface="宋体" panose="02010600030101010101" pitchFamily="2" charset="-122"/>
                <a:ea typeface="宋体" panose="02010600030101010101" pitchFamily="2" charset="-122"/>
              </a:rPr>
              <a:t>= new </a:t>
            </a:r>
            <a:r>
              <a:rPr lang="zh-CN" altLang="en-US" sz="2000" b="0" i="0" u="none" strike="noStrike" baseline="0" dirty="0">
                <a:solidFill>
                  <a:srgbClr val="000000"/>
                </a:solidFill>
                <a:latin typeface="宋体" panose="02010600030101010101" pitchFamily="2" charset="-122"/>
                <a:ea typeface="宋体" panose="02010600030101010101" pitchFamily="2" charset="-122"/>
              </a:rPr>
              <a:t>类名</a:t>
            </a:r>
            <a:r>
              <a:rPr lang="en-US" altLang="zh-CN" sz="2000" b="0" i="0" u="none" strike="noStrike" baseline="0" dirty="0">
                <a:solidFill>
                  <a:srgbClr val="000000"/>
                </a:solidFill>
                <a:latin typeface="宋体" panose="02010600030101010101" pitchFamily="2" charset="-122"/>
                <a:ea typeface="宋体" panose="02010600030101010101" pitchFamily="2" charset="-122"/>
              </a:rPr>
              <a:t>();	</a:t>
            </a:r>
          </a:p>
          <a:p>
            <a:pPr lvl="1"/>
            <a:r>
              <a:rPr lang="zh-CN" altLang="en-US" sz="2000" b="0" i="0" u="none" strike="noStrike" baseline="0" dirty="0">
                <a:solidFill>
                  <a:srgbClr val="000000"/>
                </a:solidFill>
                <a:latin typeface="宋体" panose="02010600030101010101" pitchFamily="2" charset="-122"/>
                <a:ea typeface="宋体" panose="02010600030101010101" pitchFamily="2" charset="-122"/>
              </a:rPr>
              <a:t>使用成员	</a:t>
            </a:r>
            <a:r>
              <a:rPr lang="en-US" altLang="zh-CN" sz="2000" b="0" i="0" u="none" strike="noStrike" baseline="0" dirty="0">
                <a:solidFill>
                  <a:srgbClr val="000000"/>
                </a:solidFill>
                <a:latin typeface="宋体" panose="02010600030101010101" pitchFamily="2" charset="-122"/>
                <a:ea typeface="宋体" panose="02010600030101010101" pitchFamily="2" charset="-122"/>
              </a:rPr>
              <a:t>:</a:t>
            </a:r>
            <a:r>
              <a:rPr lang="zh-CN" altLang="en-US" sz="2000" b="0" i="0" u="none" strike="noStrike" baseline="0" dirty="0">
                <a:solidFill>
                  <a:srgbClr val="000000"/>
                </a:solidFill>
                <a:latin typeface="宋体" panose="02010600030101010101" pitchFamily="2" charset="-122"/>
                <a:ea typeface="宋体" panose="02010600030101010101" pitchFamily="2" charset="-122"/>
              </a:rPr>
              <a:t>对象名</a:t>
            </a:r>
            <a:r>
              <a:rPr lang="en-US" altLang="zh-CN" sz="2000" b="0" i="0" u="none" strike="noStrike" baseline="0" dirty="0">
                <a:solidFill>
                  <a:srgbClr val="000000"/>
                </a:solidFill>
                <a:latin typeface="宋体" panose="02010600030101010101" pitchFamily="2" charset="-122"/>
                <a:ea typeface="宋体" panose="02010600030101010101" pitchFamily="2" charset="-122"/>
              </a:rPr>
              <a:t>.</a:t>
            </a:r>
            <a:r>
              <a:rPr lang="zh-CN" altLang="en-US" sz="2000" b="0" i="0" u="none" strike="noStrike" baseline="0" dirty="0">
                <a:solidFill>
                  <a:srgbClr val="000000"/>
                </a:solidFill>
                <a:latin typeface="宋体" panose="02010600030101010101" pitchFamily="2" charset="-122"/>
                <a:ea typeface="宋体" panose="02010600030101010101" pitchFamily="2" charset="-122"/>
              </a:rPr>
              <a:t>变量名</a:t>
            </a:r>
            <a:r>
              <a:rPr lang="en-US" altLang="zh-CN" sz="2000" b="0" i="0" u="none" strike="noStrike" baseline="0" dirty="0">
                <a:solidFill>
                  <a:srgbClr val="000000"/>
                </a:solidFill>
                <a:latin typeface="宋体" panose="02010600030101010101" pitchFamily="2" charset="-122"/>
                <a:ea typeface="宋体" panose="02010600030101010101" pitchFamily="2" charset="-122"/>
              </a:rPr>
              <a:t>;	</a:t>
            </a:r>
            <a:r>
              <a:rPr lang="zh-CN" altLang="en-US" sz="2000" b="0" i="0" u="none" strike="noStrike" baseline="0" dirty="0">
                <a:solidFill>
                  <a:srgbClr val="000000"/>
                </a:solidFill>
                <a:latin typeface="宋体" panose="02010600030101010101" pitchFamily="2" charset="-122"/>
                <a:ea typeface="宋体" panose="02010600030101010101" pitchFamily="2" charset="-122"/>
              </a:rPr>
              <a:t>对象名</a:t>
            </a:r>
            <a:r>
              <a:rPr lang="en-US" altLang="zh-CN" sz="2000" b="0" i="0" u="none" strike="noStrike" baseline="0" dirty="0">
                <a:solidFill>
                  <a:srgbClr val="000000"/>
                </a:solidFill>
                <a:latin typeface="宋体" panose="02010600030101010101" pitchFamily="2" charset="-122"/>
                <a:ea typeface="宋体" panose="02010600030101010101" pitchFamily="2" charset="-122"/>
              </a:rPr>
              <a:t>.</a:t>
            </a:r>
            <a:r>
              <a:rPr lang="zh-CN" altLang="en-US" sz="2000" b="0" i="0" u="none" strike="noStrike" baseline="0" dirty="0">
                <a:solidFill>
                  <a:srgbClr val="000000"/>
                </a:solidFill>
                <a:latin typeface="宋体" panose="02010600030101010101" pitchFamily="2" charset="-122"/>
                <a:ea typeface="宋体" panose="02010600030101010101" pitchFamily="2" charset="-122"/>
              </a:rPr>
              <a:t>方法名</a:t>
            </a:r>
            <a:r>
              <a:rPr lang="en-US" altLang="zh-CN" sz="2000" b="0" i="0" u="none" strike="noStrike" baseline="0" dirty="0">
                <a:solidFill>
                  <a:srgbClr val="000000"/>
                </a:solidFill>
                <a:latin typeface="宋体" panose="02010600030101010101" pitchFamily="2" charset="-122"/>
                <a:ea typeface="宋体" panose="02010600030101010101" pitchFamily="2" charset="-122"/>
              </a:rPr>
              <a:t>(...);</a:t>
            </a:r>
          </a:p>
          <a:p>
            <a:r>
              <a:rPr lang="zh-CN" altLang="en-US" sz="2400" b="0" i="0" u="none" strike="noStrike" baseline="0" dirty="0">
                <a:solidFill>
                  <a:srgbClr val="000000"/>
                </a:solidFill>
                <a:latin typeface="宋体" panose="02010600030101010101" pitchFamily="2" charset="-122"/>
                <a:ea typeface="宋体" panose="02010600030101010101" pitchFamily="2" charset="-122"/>
              </a:rPr>
              <a:t>当一个类有多个构造方法，或者多个同名方法（</a:t>
            </a:r>
            <a:r>
              <a:rPr lang="zh-CN" altLang="en-US" sz="2400" dirty="0">
                <a:solidFill>
                  <a:srgbClr val="000000"/>
                </a:solidFill>
                <a:latin typeface="宋体" panose="02010600030101010101" pitchFamily="2" charset="-122"/>
                <a:ea typeface="宋体" panose="02010600030101010101" pitchFamily="2" charset="-122"/>
              </a:rPr>
              <a:t>重载）</a:t>
            </a:r>
            <a:r>
              <a:rPr lang="zh-CN" altLang="en-US" sz="2400" b="0" i="0" u="none" strike="noStrike" baseline="0" dirty="0">
                <a:solidFill>
                  <a:srgbClr val="000000"/>
                </a:solidFill>
                <a:latin typeface="宋体" panose="02010600030101010101" pitchFamily="2" charset="-122"/>
                <a:ea typeface="宋体" panose="02010600030101010101" pitchFamily="2" charset="-122"/>
              </a:rPr>
              <a:t>，</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pPr marL="0" indent="0">
              <a:buNone/>
            </a:pPr>
            <a:r>
              <a:rPr lang="en-US" altLang="zh-CN" sz="2400" dirty="0">
                <a:solidFill>
                  <a:srgbClr val="000000"/>
                </a:solidFill>
                <a:latin typeface="宋体" panose="02010600030101010101" pitchFamily="2" charset="-122"/>
                <a:ea typeface="宋体" panose="02010600030101010101" pitchFamily="2" charset="-122"/>
              </a:rPr>
              <a:t>  </a:t>
            </a:r>
            <a:r>
              <a:rPr lang="zh-CN" altLang="en-US" sz="2400" b="0" i="0" u="none" strike="noStrike" baseline="0" dirty="0">
                <a:solidFill>
                  <a:srgbClr val="000000"/>
                </a:solidFill>
                <a:latin typeface="宋体" panose="02010600030101010101" pitchFamily="2" charset="-122"/>
                <a:ea typeface="宋体" panose="02010600030101010101" pitchFamily="2" charset="-122"/>
              </a:rPr>
              <a:t>这些方法应该按顺序放置在一起</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2400" b="0" i="0" u="none" strike="noStrike" baseline="0" dirty="0">
                <a:solidFill>
                  <a:srgbClr val="000000"/>
                </a:solidFill>
                <a:latin typeface="宋体" panose="02010600030101010101" pitchFamily="2" charset="-122"/>
                <a:ea typeface="宋体" panose="02010600030101010101" pitchFamily="2" charset="-122"/>
              </a:rPr>
              <a:t>类内方法定义顺序依次是：公有方法或保护方法（</a:t>
            </a:r>
            <a:r>
              <a:rPr lang="zh-CN" altLang="en-US" sz="1900" dirty="0">
                <a:solidFill>
                  <a:srgbClr val="000000"/>
                </a:solidFill>
                <a:latin typeface="宋体" panose="02010600030101010101" pitchFamily="2" charset="-122"/>
                <a:ea typeface="宋体" panose="02010600030101010101" pitchFamily="2" charset="-122"/>
              </a:rPr>
              <a:t>给子类或父类使用</a:t>
            </a:r>
            <a:r>
              <a:rPr lang="zh-CN" altLang="en-US" sz="2400" dirty="0">
                <a:solidFill>
                  <a:srgbClr val="000000"/>
                </a:solidFill>
                <a:latin typeface="宋体" panose="02010600030101010101" pitchFamily="2" charset="-122"/>
                <a:ea typeface="宋体" panose="02010600030101010101" pitchFamily="2" charset="-122"/>
              </a:rPr>
              <a:t>）</a:t>
            </a:r>
            <a:r>
              <a:rPr lang="zh-CN" altLang="en-US" sz="2400" b="0" i="0" u="none" strike="noStrike" baseline="0" dirty="0">
                <a:solidFill>
                  <a:srgbClr val="000000"/>
                </a:solidFill>
                <a:latin typeface="宋体" panose="02010600030101010101" pitchFamily="2" charset="-122"/>
                <a:ea typeface="宋体" panose="02010600030101010101" pitchFamily="2" charset="-122"/>
              </a:rPr>
              <a:t> </a:t>
            </a:r>
            <a:r>
              <a:rPr lang="en-US" altLang="zh-CN" sz="2400" b="0" i="0" u="none" strike="noStrike" baseline="0" dirty="0">
                <a:solidFill>
                  <a:srgbClr val="000000"/>
                </a:solidFill>
                <a:latin typeface="宋体" panose="02010600030101010101" pitchFamily="2" charset="-122"/>
                <a:ea typeface="宋体" panose="02010600030101010101" pitchFamily="2" charset="-122"/>
              </a:rPr>
              <a:t>&gt; </a:t>
            </a:r>
            <a:r>
              <a:rPr lang="zh-CN" altLang="en-US" sz="2400" b="0" i="0" u="none" strike="noStrike" baseline="0" dirty="0">
                <a:solidFill>
                  <a:srgbClr val="000000"/>
                </a:solidFill>
                <a:latin typeface="宋体" panose="02010600030101010101" pitchFamily="2" charset="-122"/>
                <a:ea typeface="宋体" panose="02010600030101010101" pitchFamily="2" charset="-122"/>
              </a:rPr>
              <a:t>私有方法 </a:t>
            </a:r>
            <a:r>
              <a:rPr lang="en-US" altLang="zh-CN" sz="2400" b="0" i="0" u="none" strike="noStrike" baseline="0" dirty="0">
                <a:solidFill>
                  <a:srgbClr val="000000"/>
                </a:solidFill>
                <a:latin typeface="宋体" panose="02010600030101010101" pitchFamily="2" charset="-122"/>
                <a:ea typeface="宋体" panose="02010600030101010101" pitchFamily="2" charset="-122"/>
              </a:rPr>
              <a:t>&gt; getter/setter</a:t>
            </a:r>
            <a:r>
              <a:rPr lang="zh-CN" altLang="en-US" sz="2400" b="0" i="0" u="none" strike="noStrike" baseline="0" dirty="0">
                <a:solidFill>
                  <a:srgbClr val="000000"/>
                </a:solidFill>
                <a:latin typeface="宋体" panose="02010600030101010101" pitchFamily="2" charset="-122"/>
                <a:ea typeface="宋体" panose="02010600030101010101" pitchFamily="2" charset="-122"/>
              </a:rPr>
              <a:t>方法。</a:t>
            </a:r>
            <a:endParaRPr lang="en-US" altLang="zh-CN" sz="24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2400" dirty="0">
                <a:solidFill>
                  <a:srgbClr val="00B050"/>
                </a:solidFill>
                <a:latin typeface="宋体" panose="02010600030101010101" pitchFamily="2" charset="-122"/>
                <a:ea typeface="宋体" panose="02010600030101010101" pitchFamily="2" charset="-122"/>
              </a:rPr>
              <a:t>别忘了重写 </a:t>
            </a:r>
            <a:r>
              <a:rPr lang="en-US" altLang="zh-CN" sz="2400" dirty="0">
                <a:solidFill>
                  <a:srgbClr val="00B050"/>
                </a:solidFill>
                <a:latin typeface="宋体" panose="02010600030101010101" pitchFamily="2" charset="-122"/>
                <a:ea typeface="宋体" panose="02010600030101010101" pitchFamily="2" charset="-122"/>
              </a:rPr>
              <a:t>equal </a:t>
            </a:r>
            <a:r>
              <a:rPr lang="en-US" altLang="zh-CN" sz="2400" dirty="0" err="1">
                <a:solidFill>
                  <a:srgbClr val="00B050"/>
                </a:solidFill>
                <a:latin typeface="宋体" panose="02010600030101010101" pitchFamily="2" charset="-122"/>
                <a:ea typeface="宋体" panose="02010600030101010101" pitchFamily="2" charset="-122"/>
              </a:rPr>
              <a:t>hashcode</a:t>
            </a:r>
            <a:r>
              <a:rPr lang="en-US" altLang="zh-CN" sz="2400" dirty="0">
                <a:solidFill>
                  <a:srgbClr val="00B050"/>
                </a:solidFill>
                <a:latin typeface="宋体" panose="02010600030101010101" pitchFamily="2" charset="-122"/>
                <a:ea typeface="宋体" panose="02010600030101010101" pitchFamily="2" charset="-122"/>
              </a:rPr>
              <a:t> </a:t>
            </a:r>
            <a:r>
              <a:rPr lang="en-US" altLang="zh-CN" sz="2400" dirty="0" err="1">
                <a:solidFill>
                  <a:srgbClr val="00B050"/>
                </a:solidFill>
                <a:latin typeface="宋体" panose="02010600030101010101" pitchFamily="2" charset="-122"/>
                <a:ea typeface="宋体" panose="02010600030101010101" pitchFamily="2" charset="-122"/>
              </a:rPr>
              <a:t>Tostring</a:t>
            </a:r>
            <a:r>
              <a:rPr lang="en-US" altLang="zh-CN" sz="2400" dirty="0">
                <a:solidFill>
                  <a:srgbClr val="00B050"/>
                </a:solidFill>
                <a:latin typeface="宋体" panose="02010600030101010101" pitchFamily="2" charset="-122"/>
                <a:ea typeface="宋体" panose="02010600030101010101" pitchFamily="2" charset="-122"/>
              </a:rPr>
              <a:t> </a:t>
            </a:r>
            <a:endParaRPr lang="zh-CN" altLang="en-US" sz="2400" b="0" i="0" u="none" strike="noStrike" baseline="0" dirty="0">
              <a:solidFill>
                <a:srgbClr val="00B050"/>
              </a:solidFill>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8F24D91-F024-48C1-8B66-75C2708EADEF}"/>
              </a:ext>
            </a:extLst>
          </p:cNvPr>
          <p:cNvSpPr txBox="1"/>
          <p:nvPr/>
        </p:nvSpPr>
        <p:spPr>
          <a:xfrm>
            <a:off x="8385909" y="2477476"/>
            <a:ext cx="1617784" cy="307777"/>
          </a:xfrm>
          <a:prstGeom prst="rect">
            <a:avLst/>
          </a:prstGeom>
          <a:noFill/>
        </p:spPr>
        <p:txBody>
          <a:bodyPr wrap="square" rtlCol="0">
            <a:spAutoFit/>
          </a:bodyPr>
          <a:lstStyle/>
          <a:p>
            <a:r>
              <a:rPr lang="zh-CN" altLang="en-US" sz="1400" b="1" dirty="0"/>
              <a:t>在构造器中初始化</a:t>
            </a:r>
            <a:endParaRPr lang="en-US" altLang="zh-CN" sz="1400" b="1" dirty="0"/>
          </a:p>
        </p:txBody>
      </p:sp>
    </p:spTree>
    <p:extLst>
      <p:ext uri="{BB962C8B-B14F-4D97-AF65-F5344CB8AC3E}">
        <p14:creationId xmlns:p14="http://schemas.microsoft.com/office/powerpoint/2010/main" val="4062706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8080B-99BF-D8E0-DD6D-A50556D63B6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92F25F7-D207-3C58-4D6E-9D84C24E24A6}"/>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1264345A-2A24-6B2C-D816-05D4077970EB}"/>
              </a:ext>
            </a:extLst>
          </p:cNvPr>
          <p:cNvPicPr>
            <a:picLocks noChangeAspect="1"/>
          </p:cNvPicPr>
          <p:nvPr/>
        </p:nvPicPr>
        <p:blipFill>
          <a:blip r:embed="rId2"/>
          <a:stretch>
            <a:fillRect/>
          </a:stretch>
        </p:blipFill>
        <p:spPr>
          <a:xfrm>
            <a:off x="638671" y="0"/>
            <a:ext cx="10810379" cy="6858000"/>
          </a:xfrm>
          <a:prstGeom prst="rect">
            <a:avLst/>
          </a:prstGeom>
        </p:spPr>
      </p:pic>
    </p:spTree>
    <p:extLst>
      <p:ext uri="{BB962C8B-B14F-4D97-AF65-F5344CB8AC3E}">
        <p14:creationId xmlns:p14="http://schemas.microsoft.com/office/powerpoint/2010/main" val="3193191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F7A45-14AA-4064-8C53-A78E9C60B2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FC6D19-F2D9-43C8-047A-58EF714935E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B8FA52C-210D-7E08-F5EF-BC97F198E626}"/>
              </a:ext>
            </a:extLst>
          </p:cNvPr>
          <p:cNvPicPr>
            <a:picLocks noChangeAspect="1"/>
          </p:cNvPicPr>
          <p:nvPr/>
        </p:nvPicPr>
        <p:blipFill>
          <a:blip r:embed="rId2"/>
          <a:stretch>
            <a:fillRect/>
          </a:stretch>
        </p:blipFill>
        <p:spPr>
          <a:xfrm>
            <a:off x="271462" y="442912"/>
            <a:ext cx="11649075" cy="5591175"/>
          </a:xfrm>
          <a:prstGeom prst="rect">
            <a:avLst/>
          </a:prstGeom>
        </p:spPr>
      </p:pic>
    </p:spTree>
    <p:extLst>
      <p:ext uri="{BB962C8B-B14F-4D97-AF65-F5344CB8AC3E}">
        <p14:creationId xmlns:p14="http://schemas.microsoft.com/office/powerpoint/2010/main" val="14310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C7CD32-1609-8939-AFB3-1EC8527FA8BB}"/>
              </a:ext>
            </a:extLst>
          </p:cNvPr>
          <p:cNvSpPr>
            <a:spLocks noGrp="1"/>
          </p:cNvSpPr>
          <p:nvPr>
            <p:ph idx="1"/>
          </p:nvPr>
        </p:nvSpPr>
        <p:spPr>
          <a:xfrm>
            <a:off x="838200" y="609600"/>
            <a:ext cx="10515600" cy="5567363"/>
          </a:xfrm>
        </p:spPr>
        <p:txBody>
          <a:bodyPr>
            <a:normAutofit fontScale="92500"/>
          </a:bodyPr>
          <a:lstStyle/>
          <a:p>
            <a:pPr>
              <a:lnSpc>
                <a:spcPct val="120000"/>
              </a:lnSpc>
            </a:pPr>
            <a:r>
              <a:rPr lang="zh-CN" altLang="en-US" dirty="0"/>
              <a:t>对大段代码进行</a:t>
            </a:r>
            <a:r>
              <a:rPr lang="en-US" altLang="zh-CN" dirty="0"/>
              <a:t>try-catch</a:t>
            </a:r>
            <a:r>
              <a:rPr lang="zh-CN" altLang="en-US" dirty="0"/>
              <a:t>，这是不负责任的表现。</a:t>
            </a:r>
            <a:r>
              <a:rPr lang="en-US" altLang="zh-CN" dirty="0"/>
              <a:t>catch</a:t>
            </a:r>
            <a:r>
              <a:rPr lang="zh-CN" altLang="en-US" dirty="0"/>
              <a:t>时请分清稳定代码和非稳定代码，稳定代码指的是无论如何不会出错的代码。对于非稳定代码的</a:t>
            </a:r>
            <a:r>
              <a:rPr lang="en-US" altLang="zh-CN" dirty="0"/>
              <a:t>catch</a:t>
            </a:r>
            <a:r>
              <a:rPr lang="zh-CN" altLang="en-US" dirty="0"/>
              <a:t>尽可能进行区分异常类型，再做对应的异常处理。 </a:t>
            </a:r>
          </a:p>
          <a:p>
            <a:pPr>
              <a:lnSpc>
                <a:spcPct val="120000"/>
              </a:lnSpc>
            </a:pPr>
            <a:r>
              <a:rPr lang="zh-CN" altLang="en-US" dirty="0"/>
              <a:t>捕获异常是为了处理它，不要捕获了却什么都不处理而抛弃之，如果不想处理它，请将该异常抛给它的调用者。最外层的业务使用者，必须处理异常，将其转化为用户可以理解的内容。 </a:t>
            </a:r>
          </a:p>
          <a:p>
            <a:pPr>
              <a:lnSpc>
                <a:spcPct val="120000"/>
              </a:lnSpc>
            </a:pPr>
            <a:r>
              <a:rPr lang="en-US" altLang="zh-CN" dirty="0"/>
              <a:t>finally</a:t>
            </a:r>
            <a:r>
              <a:rPr lang="zh-CN" altLang="en-US" dirty="0"/>
              <a:t>块必须对资源对象、流对象进行关闭，有异常也要做</a:t>
            </a:r>
            <a:r>
              <a:rPr lang="en-US" altLang="zh-CN" dirty="0"/>
              <a:t>try-catch</a:t>
            </a:r>
            <a:r>
              <a:rPr lang="zh-CN" altLang="en-US" dirty="0"/>
              <a:t>。</a:t>
            </a:r>
          </a:p>
          <a:p>
            <a:pPr>
              <a:lnSpc>
                <a:spcPct val="120000"/>
              </a:lnSpc>
            </a:pPr>
            <a:r>
              <a:rPr lang="zh-CN" altLang="en-US" dirty="0"/>
              <a:t>不能在</a:t>
            </a:r>
            <a:r>
              <a:rPr lang="en-US" altLang="zh-CN" dirty="0"/>
              <a:t>finally</a:t>
            </a:r>
            <a:r>
              <a:rPr lang="zh-CN" altLang="en-US" dirty="0"/>
              <a:t>块中使用</a:t>
            </a:r>
            <a:r>
              <a:rPr lang="en-US" altLang="zh-CN" dirty="0"/>
              <a:t>return</a:t>
            </a:r>
            <a:r>
              <a:rPr lang="zh-CN" altLang="en-US" dirty="0"/>
              <a:t>，</a:t>
            </a:r>
            <a:r>
              <a:rPr lang="en-US" altLang="zh-CN" dirty="0"/>
              <a:t>finally</a:t>
            </a:r>
            <a:r>
              <a:rPr lang="zh-CN" altLang="en-US" dirty="0"/>
              <a:t>块中的</a:t>
            </a:r>
            <a:r>
              <a:rPr lang="en-US" altLang="zh-CN" dirty="0"/>
              <a:t>return</a:t>
            </a:r>
            <a:r>
              <a:rPr lang="zh-CN" altLang="en-US" dirty="0"/>
              <a:t>返回后方法结束执行，不会再执行</a:t>
            </a:r>
            <a:r>
              <a:rPr lang="en-US" altLang="zh-CN" dirty="0"/>
              <a:t>try/catch</a:t>
            </a:r>
            <a:r>
              <a:rPr lang="zh-CN" altLang="en-US" dirty="0"/>
              <a:t>块中的</a:t>
            </a:r>
            <a:r>
              <a:rPr lang="en-US" altLang="zh-CN" dirty="0"/>
              <a:t>return</a:t>
            </a:r>
            <a:r>
              <a:rPr lang="zh-CN" altLang="en-US" dirty="0"/>
              <a:t>语句。 </a:t>
            </a:r>
          </a:p>
          <a:p>
            <a:pPr>
              <a:lnSpc>
                <a:spcPct val="120000"/>
              </a:lnSpc>
            </a:pPr>
            <a:r>
              <a:rPr lang="zh-CN" altLang="en-US" dirty="0"/>
              <a:t>捕获异常与抛异常，必须是完全匹配，或者捕获异常是抛异常的父类。</a:t>
            </a:r>
          </a:p>
        </p:txBody>
      </p:sp>
    </p:spTree>
    <p:extLst>
      <p:ext uri="{BB962C8B-B14F-4D97-AF65-F5344CB8AC3E}">
        <p14:creationId xmlns:p14="http://schemas.microsoft.com/office/powerpoint/2010/main" val="1564448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CD34A-9DCE-5049-2FDB-3E03A8C46C72}"/>
              </a:ext>
            </a:extLst>
          </p:cNvPr>
          <p:cNvSpPr>
            <a:spLocks noGrp="1"/>
          </p:cNvSpPr>
          <p:nvPr>
            <p:ph type="title"/>
          </p:nvPr>
        </p:nvSpPr>
        <p:spPr/>
        <p:txBody>
          <a:bodyPr/>
          <a:lstStyle/>
          <a:p>
            <a:r>
              <a:rPr lang="en-US" altLang="zh-CN" dirty="0"/>
              <a:t>JAVA </a:t>
            </a:r>
            <a:r>
              <a:rPr lang="zh-CN" altLang="en-US" dirty="0"/>
              <a:t>集合</a:t>
            </a:r>
          </a:p>
        </p:txBody>
      </p:sp>
      <p:sp>
        <p:nvSpPr>
          <p:cNvPr id="3" name="内容占位符 2">
            <a:extLst>
              <a:ext uri="{FF2B5EF4-FFF2-40B4-BE49-F238E27FC236}">
                <a16:creationId xmlns:a16="http://schemas.microsoft.com/office/drawing/2014/main" id="{504A8151-52F7-0F01-0C9D-64313BE06747}"/>
              </a:ext>
            </a:extLst>
          </p:cNvPr>
          <p:cNvSpPr>
            <a:spLocks noGrp="1"/>
          </p:cNvSpPr>
          <p:nvPr>
            <p:ph idx="1"/>
          </p:nvPr>
        </p:nvSpPr>
        <p:spPr>
          <a:xfrm>
            <a:off x="838200" y="1454150"/>
            <a:ext cx="10515600" cy="4351338"/>
          </a:xfrm>
        </p:spPr>
        <p:txBody>
          <a:bodyPr/>
          <a:lstStyle/>
          <a:p>
            <a:r>
              <a:rPr lang="en-US" altLang="zh-CN" dirty="0"/>
              <a:t>Collection</a:t>
            </a:r>
            <a:r>
              <a:rPr lang="zh-CN" altLang="en-US" dirty="0"/>
              <a:t>：</a:t>
            </a:r>
            <a:r>
              <a:rPr lang="en-US" altLang="zh-CN" dirty="0"/>
              <a:t>Collection </a:t>
            </a:r>
            <a:r>
              <a:rPr lang="zh-CN" altLang="en-US" dirty="0"/>
              <a:t>是集合 </a:t>
            </a:r>
            <a:r>
              <a:rPr lang="en-US" altLang="zh-CN" dirty="0"/>
              <a:t>List</a:t>
            </a:r>
            <a:r>
              <a:rPr lang="zh-CN" altLang="en-US" dirty="0"/>
              <a:t>、</a:t>
            </a:r>
            <a:r>
              <a:rPr lang="en-US" altLang="zh-CN" dirty="0"/>
              <a:t>Set</a:t>
            </a:r>
            <a:r>
              <a:rPr lang="zh-CN" altLang="en-US" dirty="0"/>
              <a:t>、</a:t>
            </a:r>
            <a:r>
              <a:rPr lang="en-US" altLang="zh-CN" dirty="0"/>
              <a:t>Queue </a:t>
            </a:r>
            <a:r>
              <a:rPr lang="zh-CN" altLang="en-US" dirty="0"/>
              <a:t>的最基本的接口。</a:t>
            </a:r>
          </a:p>
          <a:p>
            <a:r>
              <a:rPr lang="en-US" altLang="zh-CN" dirty="0"/>
              <a:t>Iterator</a:t>
            </a:r>
            <a:r>
              <a:rPr lang="zh-CN" altLang="en-US" dirty="0"/>
              <a:t>：迭代器，可以通过迭代器遍历集合中的数据</a:t>
            </a:r>
          </a:p>
          <a:p>
            <a:r>
              <a:rPr lang="en-US" altLang="zh-CN" dirty="0"/>
              <a:t>Map</a:t>
            </a:r>
            <a:r>
              <a:rPr lang="zh-CN" altLang="en-US" dirty="0"/>
              <a:t>：是映射表的基础接口</a:t>
            </a:r>
          </a:p>
        </p:txBody>
      </p:sp>
      <p:pic>
        <p:nvPicPr>
          <p:cNvPr id="5" name="图片 4">
            <a:extLst>
              <a:ext uri="{FF2B5EF4-FFF2-40B4-BE49-F238E27FC236}">
                <a16:creationId xmlns:a16="http://schemas.microsoft.com/office/drawing/2014/main" id="{B84607D7-9007-BDE1-1305-93F2B1BD92F9}"/>
              </a:ext>
            </a:extLst>
          </p:cNvPr>
          <p:cNvPicPr>
            <a:picLocks noChangeAspect="1"/>
          </p:cNvPicPr>
          <p:nvPr/>
        </p:nvPicPr>
        <p:blipFill>
          <a:blip r:embed="rId2"/>
          <a:stretch>
            <a:fillRect/>
          </a:stretch>
        </p:blipFill>
        <p:spPr>
          <a:xfrm>
            <a:off x="0" y="2974463"/>
            <a:ext cx="12192000" cy="4299974"/>
          </a:xfrm>
          <a:prstGeom prst="rect">
            <a:avLst/>
          </a:prstGeom>
        </p:spPr>
      </p:pic>
    </p:spTree>
    <p:extLst>
      <p:ext uri="{BB962C8B-B14F-4D97-AF65-F5344CB8AC3E}">
        <p14:creationId xmlns:p14="http://schemas.microsoft.com/office/powerpoint/2010/main" val="1919059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56F40B-CE5A-59DD-FABA-B3819B9A25DC}"/>
              </a:ext>
            </a:extLst>
          </p:cNvPr>
          <p:cNvSpPr>
            <a:spLocks noGrp="1"/>
          </p:cNvSpPr>
          <p:nvPr>
            <p:ph idx="1"/>
          </p:nvPr>
        </p:nvSpPr>
        <p:spPr>
          <a:xfrm>
            <a:off x="838200" y="1047750"/>
            <a:ext cx="10515600" cy="5129213"/>
          </a:xfrm>
        </p:spPr>
        <p:txBody>
          <a:bodyPr>
            <a:normAutofit fontScale="92500" lnSpcReduction="10000"/>
          </a:bodyPr>
          <a:lstStyle/>
          <a:p>
            <a:pPr>
              <a:lnSpc>
                <a:spcPct val="110000"/>
              </a:lnSpc>
            </a:pPr>
            <a:r>
              <a:rPr lang="zh-CN" altLang="en-US" dirty="0"/>
              <a:t>对象的相等性本质是对象 </a:t>
            </a:r>
            <a:r>
              <a:rPr lang="en-US" altLang="zh-CN" dirty="0" err="1"/>
              <a:t>hashCode</a:t>
            </a:r>
            <a:r>
              <a:rPr lang="en-US" altLang="zh-CN" dirty="0"/>
              <a:t> </a:t>
            </a:r>
            <a:r>
              <a:rPr lang="zh-CN" altLang="en-US" dirty="0"/>
              <a:t>值（</a:t>
            </a:r>
            <a:r>
              <a:rPr lang="en-US" altLang="zh-CN" dirty="0"/>
              <a:t>java </a:t>
            </a:r>
            <a:r>
              <a:rPr lang="zh-CN" altLang="en-US" dirty="0"/>
              <a:t>是依据对象的内存地址计算出的此序号）判断的，如果想判断两个不同的对象是否相等，就必须重写 </a:t>
            </a:r>
            <a:r>
              <a:rPr lang="en-US" altLang="zh-CN" dirty="0"/>
              <a:t>Object </a:t>
            </a:r>
            <a:r>
              <a:rPr lang="zh-CN" altLang="en-US" dirty="0"/>
              <a:t>的 </a:t>
            </a:r>
            <a:r>
              <a:rPr lang="en-US" altLang="zh-CN" dirty="0" err="1"/>
              <a:t>hashCode</a:t>
            </a:r>
            <a:r>
              <a:rPr lang="en-US" altLang="zh-CN" dirty="0"/>
              <a:t> </a:t>
            </a:r>
            <a:r>
              <a:rPr lang="zh-CN" altLang="en-US" dirty="0"/>
              <a:t>方法和 </a:t>
            </a:r>
            <a:r>
              <a:rPr lang="en-US" altLang="zh-CN" dirty="0"/>
              <a:t>equals </a:t>
            </a:r>
            <a:r>
              <a:rPr lang="zh-CN" altLang="en-US" dirty="0"/>
              <a:t>方法。</a:t>
            </a:r>
            <a:endParaRPr lang="en-US" altLang="zh-CN" dirty="0"/>
          </a:p>
          <a:p>
            <a:pPr>
              <a:lnSpc>
                <a:spcPct val="110000"/>
              </a:lnSpc>
            </a:pPr>
            <a:r>
              <a:rPr lang="en-US" altLang="zh-CN" dirty="0"/>
              <a:t>HashSet </a:t>
            </a:r>
            <a:r>
              <a:rPr lang="zh-CN" altLang="en-US" dirty="0"/>
              <a:t>首先判断两个元素的哈希值，如果哈希值一样，接着会比较</a:t>
            </a:r>
            <a:r>
              <a:rPr lang="en-US" altLang="zh-CN" dirty="0"/>
              <a:t>equals </a:t>
            </a:r>
            <a:r>
              <a:rPr lang="zh-CN" altLang="en-US" dirty="0"/>
              <a:t>方法 如果 </a:t>
            </a:r>
            <a:r>
              <a:rPr lang="en-US" altLang="zh-CN" dirty="0" err="1"/>
              <a:t>equls</a:t>
            </a:r>
            <a:r>
              <a:rPr lang="en-US" altLang="zh-CN" dirty="0"/>
              <a:t> </a:t>
            </a:r>
            <a:r>
              <a:rPr lang="zh-CN" altLang="en-US" dirty="0"/>
              <a:t>结果为 </a:t>
            </a:r>
            <a:r>
              <a:rPr lang="en-US" altLang="zh-CN" dirty="0"/>
              <a:t>true </a:t>
            </a:r>
            <a:r>
              <a:rPr lang="zh-CN" altLang="en-US" dirty="0"/>
              <a:t>，</a:t>
            </a:r>
            <a:r>
              <a:rPr lang="en-US" altLang="zh-CN" dirty="0"/>
              <a:t>HashSet </a:t>
            </a:r>
            <a:r>
              <a:rPr lang="zh-CN" altLang="en-US" dirty="0"/>
              <a:t>就视为同一个元素。</a:t>
            </a:r>
            <a:endParaRPr lang="en-US" altLang="zh-CN" dirty="0"/>
          </a:p>
          <a:p>
            <a:pPr lvl="1">
              <a:lnSpc>
                <a:spcPct val="110000"/>
              </a:lnSpc>
            </a:pPr>
            <a:r>
              <a:rPr lang="en-US" altLang="zh-CN" sz="2600" dirty="0"/>
              <a:t>Object</a:t>
            </a:r>
            <a:r>
              <a:rPr lang="zh-CN" altLang="en-US" sz="2600" dirty="0"/>
              <a:t>的</a:t>
            </a:r>
            <a:r>
              <a:rPr lang="en-US" altLang="zh-CN" sz="2600" dirty="0"/>
              <a:t>equals</a:t>
            </a:r>
            <a:r>
              <a:rPr lang="zh-CN" altLang="en-US" sz="2600" dirty="0"/>
              <a:t>方法容易抛空指针异常，应</a:t>
            </a:r>
            <a:r>
              <a:rPr lang="zh-CN" altLang="en-US" sz="2600" dirty="0">
                <a:solidFill>
                  <a:srgbClr val="00B050"/>
                </a:solidFill>
              </a:rPr>
              <a:t>使用常量或确定有值的对象来调用</a:t>
            </a:r>
            <a:r>
              <a:rPr lang="en-US" altLang="zh-CN" sz="2600" dirty="0">
                <a:solidFill>
                  <a:srgbClr val="00B050"/>
                </a:solidFill>
              </a:rPr>
              <a:t>equals</a:t>
            </a:r>
            <a:r>
              <a:rPr lang="zh-CN" altLang="en-US" sz="2600" dirty="0"/>
              <a:t>。 正例： </a:t>
            </a:r>
            <a:r>
              <a:rPr lang="en-US" altLang="zh-CN" sz="2600" dirty="0"/>
              <a:t>"</a:t>
            </a:r>
            <a:r>
              <a:rPr lang="en-US" altLang="zh-CN" sz="2600" dirty="0" err="1"/>
              <a:t>test".equals</a:t>
            </a:r>
            <a:r>
              <a:rPr lang="en-US" altLang="zh-CN" sz="2600" dirty="0"/>
              <a:t>(object); </a:t>
            </a:r>
          </a:p>
          <a:p>
            <a:pPr lvl="1">
              <a:lnSpc>
                <a:spcPct val="110000"/>
              </a:lnSpc>
            </a:pPr>
            <a:r>
              <a:rPr lang="zh-CN" altLang="en-US" sz="2600" dirty="0"/>
              <a:t>所有的相同类型的包装类对象之间值的比较，全部使用</a:t>
            </a:r>
            <a:r>
              <a:rPr lang="en-US" altLang="zh-CN" sz="2600" dirty="0"/>
              <a:t>equals</a:t>
            </a:r>
            <a:r>
              <a:rPr lang="zh-CN" altLang="en-US" sz="2600" dirty="0"/>
              <a:t>方法比较</a:t>
            </a:r>
            <a:endParaRPr lang="en-US" altLang="zh-CN" sz="2600" dirty="0"/>
          </a:p>
          <a:p>
            <a:pPr>
              <a:lnSpc>
                <a:spcPct val="110000"/>
              </a:lnSpc>
            </a:pPr>
            <a:r>
              <a:rPr lang="en-US" altLang="zh-CN" dirty="0"/>
              <a:t>Integer </a:t>
            </a:r>
            <a:r>
              <a:rPr lang="zh-CN" altLang="en-US" dirty="0"/>
              <a:t>和 </a:t>
            </a:r>
            <a:r>
              <a:rPr lang="en-US" altLang="zh-CN" dirty="0"/>
              <a:t>String </a:t>
            </a:r>
            <a:r>
              <a:rPr lang="zh-CN" altLang="en-US" dirty="0"/>
              <a:t>对象都可以进行默认的 </a:t>
            </a:r>
            <a:r>
              <a:rPr lang="en-US" altLang="zh-CN" dirty="0" err="1"/>
              <a:t>TreeSet</a:t>
            </a:r>
            <a:r>
              <a:rPr lang="en-US" altLang="zh-CN" dirty="0"/>
              <a:t> </a:t>
            </a:r>
            <a:r>
              <a:rPr lang="zh-CN" altLang="en-US" dirty="0"/>
              <a:t>排序，而自定义类的对象是不可以的，自定义类必须实现 </a:t>
            </a:r>
            <a:r>
              <a:rPr lang="en-US" altLang="zh-CN" dirty="0"/>
              <a:t>Comparable </a:t>
            </a:r>
            <a:r>
              <a:rPr lang="zh-CN" altLang="en-US" dirty="0"/>
              <a:t>接口，并且覆写相应的 </a:t>
            </a:r>
            <a:r>
              <a:rPr lang="en-US" altLang="zh-CN" dirty="0" err="1"/>
              <a:t>compareTo</a:t>
            </a:r>
            <a:r>
              <a:rPr lang="en-US" altLang="zh-CN" dirty="0"/>
              <a:t>()</a:t>
            </a:r>
            <a:r>
              <a:rPr lang="zh-CN" altLang="en-US" dirty="0"/>
              <a:t>函数，才可以正常使用</a:t>
            </a:r>
            <a:r>
              <a:rPr lang="en-US" altLang="zh-CN" dirty="0" err="1"/>
              <a:t>TreeSet</a:t>
            </a:r>
            <a:r>
              <a:rPr lang="zh-CN" altLang="en-US" dirty="0"/>
              <a:t>。</a:t>
            </a:r>
          </a:p>
        </p:txBody>
      </p:sp>
    </p:spTree>
    <p:extLst>
      <p:ext uri="{BB962C8B-B14F-4D97-AF65-F5344CB8AC3E}">
        <p14:creationId xmlns:p14="http://schemas.microsoft.com/office/powerpoint/2010/main" val="2560266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AE3774-C721-678A-9FAC-3894EA1EBF69}"/>
              </a:ext>
            </a:extLst>
          </p:cNvPr>
          <p:cNvSpPr>
            <a:spLocks noGrp="1"/>
          </p:cNvSpPr>
          <p:nvPr>
            <p:ph idx="1"/>
          </p:nvPr>
        </p:nvSpPr>
        <p:spPr/>
        <p:txBody>
          <a:bodyPr/>
          <a:lstStyle/>
          <a:p>
            <a:r>
              <a:rPr lang="zh-CN" altLang="en-US" sz="2600" dirty="0"/>
              <a:t>不要在</a:t>
            </a:r>
            <a:r>
              <a:rPr lang="en-US" altLang="zh-CN" sz="2600" dirty="0"/>
              <a:t>foreach</a:t>
            </a:r>
            <a:r>
              <a:rPr lang="zh-CN" altLang="en-US" sz="2600" dirty="0"/>
              <a:t>循环里进行元素的</a:t>
            </a:r>
            <a:r>
              <a:rPr lang="en-US" altLang="zh-CN" sz="2600" dirty="0"/>
              <a:t>remove/add</a:t>
            </a:r>
            <a:r>
              <a:rPr lang="zh-CN" altLang="en-US" sz="2600" dirty="0"/>
              <a:t>操作。（</a:t>
            </a:r>
            <a:r>
              <a:rPr lang="zh-CN" altLang="en-US" sz="2000" dirty="0">
                <a:solidFill>
                  <a:srgbClr val="00B050"/>
                </a:solidFill>
              </a:rPr>
              <a:t>因为没有改变长度</a:t>
            </a:r>
            <a:r>
              <a:rPr lang="zh-CN" altLang="en-US" sz="2600" dirty="0"/>
              <a:t>）</a:t>
            </a:r>
            <a:r>
              <a:rPr lang="en-US" altLang="zh-CN" sz="2600" dirty="0"/>
              <a:t>remove</a:t>
            </a:r>
            <a:r>
              <a:rPr lang="zh-CN" altLang="en-US" sz="2600" dirty="0"/>
              <a:t>元素请使用</a:t>
            </a:r>
            <a:r>
              <a:rPr lang="en-US" altLang="zh-CN" sz="2600" dirty="0"/>
              <a:t>Iterator</a:t>
            </a:r>
            <a:r>
              <a:rPr lang="zh-CN" altLang="en-US" sz="2600" dirty="0"/>
              <a:t>方式，如果并发操作，需要对</a:t>
            </a:r>
            <a:r>
              <a:rPr lang="en-US" altLang="zh-CN" sz="2600" dirty="0"/>
              <a:t>Iterator</a:t>
            </a:r>
            <a:r>
              <a:rPr lang="zh-CN" altLang="en-US" sz="2600" dirty="0"/>
              <a:t>对象加锁。 </a:t>
            </a:r>
          </a:p>
          <a:p>
            <a:endParaRPr lang="zh-CN" altLang="en-US" dirty="0"/>
          </a:p>
        </p:txBody>
      </p:sp>
    </p:spTree>
    <p:extLst>
      <p:ext uri="{BB962C8B-B14F-4D97-AF65-F5344CB8AC3E}">
        <p14:creationId xmlns:p14="http://schemas.microsoft.com/office/powerpoint/2010/main" val="129140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AC294-C760-52A7-97F9-B58CFFFA16C5}"/>
              </a:ext>
            </a:extLst>
          </p:cNvPr>
          <p:cNvSpPr>
            <a:spLocks noGrp="1"/>
          </p:cNvSpPr>
          <p:nvPr>
            <p:ph type="title"/>
          </p:nvPr>
        </p:nvSpPr>
        <p:spPr>
          <a:xfrm>
            <a:off x="994508" y="818418"/>
            <a:ext cx="1037492" cy="689952"/>
          </a:xfrm>
        </p:spPr>
        <p:txBody>
          <a:bodyPr>
            <a:normAutofit fontScale="90000"/>
          </a:bodyPr>
          <a:lstStyle/>
          <a:p>
            <a:r>
              <a:rPr lang="en-US" altLang="zh-CN" dirty="0"/>
              <a:t>GUI</a:t>
            </a:r>
            <a:endParaRPr lang="zh-CN" altLang="en-US" dirty="0"/>
          </a:p>
        </p:txBody>
      </p:sp>
      <p:sp>
        <p:nvSpPr>
          <p:cNvPr id="3" name="内容占位符 2">
            <a:extLst>
              <a:ext uri="{FF2B5EF4-FFF2-40B4-BE49-F238E27FC236}">
                <a16:creationId xmlns:a16="http://schemas.microsoft.com/office/drawing/2014/main" id="{2A48465B-CF4C-A0FA-926B-F0F52B45969B}"/>
              </a:ext>
            </a:extLst>
          </p:cNvPr>
          <p:cNvSpPr>
            <a:spLocks noGrp="1"/>
          </p:cNvSpPr>
          <p:nvPr>
            <p:ph idx="1"/>
          </p:nvPr>
        </p:nvSpPr>
        <p:spPr/>
        <p:txBody>
          <a:bodyPr>
            <a:normAutofit/>
          </a:bodyPr>
          <a:lstStyle/>
          <a:p>
            <a:r>
              <a:rPr lang="zh-CN" altLang="en-US" dirty="0"/>
              <a:t>组件：</a:t>
            </a:r>
            <a:endParaRPr lang="en-US" altLang="zh-CN" dirty="0"/>
          </a:p>
          <a:p>
            <a:pPr lvl="1"/>
            <a:r>
              <a:rPr lang="zh-CN" altLang="en-US" dirty="0"/>
              <a:t>基本组件：具有独立功能，依赖容器组件		</a:t>
            </a:r>
            <a:endParaRPr lang="en-US" altLang="zh-CN" dirty="0"/>
          </a:p>
          <a:p>
            <a:pPr lvl="1"/>
            <a:r>
              <a:rPr lang="zh-CN" altLang="en-US" dirty="0"/>
              <a:t>容器组件：存储基本组件和容器组件	</a:t>
            </a:r>
            <a:endParaRPr lang="en-US" altLang="zh-CN" dirty="0"/>
          </a:p>
          <a:p>
            <a:r>
              <a:rPr lang="zh-CN" altLang="en-US" dirty="0"/>
              <a:t>事件监听</a:t>
            </a:r>
            <a:endParaRPr lang="en-US" altLang="zh-CN" dirty="0"/>
          </a:p>
          <a:p>
            <a:pPr lvl="1"/>
            <a:r>
              <a:rPr lang="zh-CN" altLang="en-US" dirty="0"/>
              <a:t>事件源</a:t>
            </a:r>
            <a:endParaRPr lang="en-US" altLang="zh-CN" dirty="0"/>
          </a:p>
          <a:p>
            <a:pPr lvl="1"/>
            <a:r>
              <a:rPr lang="zh-CN" altLang="en-US" dirty="0"/>
              <a:t>事件</a:t>
            </a:r>
            <a:endParaRPr lang="en-US" altLang="zh-CN" dirty="0"/>
          </a:p>
          <a:p>
            <a:pPr lvl="1"/>
            <a:r>
              <a:rPr lang="zh-CN" altLang="en-US" dirty="0"/>
              <a:t>事件处理</a:t>
            </a:r>
            <a:endParaRPr lang="en-US" altLang="zh-CN" dirty="0"/>
          </a:p>
          <a:p>
            <a:pPr lvl="1"/>
            <a:r>
              <a:rPr lang="zh-CN" altLang="en-US" dirty="0"/>
              <a:t>事件监听</a:t>
            </a:r>
          </a:p>
        </p:txBody>
      </p:sp>
    </p:spTree>
    <p:extLst>
      <p:ext uri="{BB962C8B-B14F-4D97-AF65-F5344CB8AC3E}">
        <p14:creationId xmlns:p14="http://schemas.microsoft.com/office/powerpoint/2010/main" val="398186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C0F86-32AA-7D4B-60F8-CA490CDDC7A1}"/>
              </a:ext>
            </a:extLst>
          </p:cNvPr>
          <p:cNvSpPr>
            <a:spLocks noGrp="1"/>
          </p:cNvSpPr>
          <p:nvPr>
            <p:ph type="title"/>
          </p:nvPr>
        </p:nvSpPr>
        <p:spPr/>
        <p:txBody>
          <a:bodyPr/>
          <a:lstStyle/>
          <a:p>
            <a:r>
              <a:rPr lang="zh-CN" altLang="en-US" dirty="0"/>
              <a:t>类构造器</a:t>
            </a:r>
          </a:p>
        </p:txBody>
      </p:sp>
      <p:sp>
        <p:nvSpPr>
          <p:cNvPr id="3" name="内容占位符 2">
            <a:extLst>
              <a:ext uri="{FF2B5EF4-FFF2-40B4-BE49-F238E27FC236}">
                <a16:creationId xmlns:a16="http://schemas.microsoft.com/office/drawing/2014/main" id="{1C9A4184-66F7-C210-B8D5-901351B4C088}"/>
              </a:ext>
            </a:extLst>
          </p:cNvPr>
          <p:cNvSpPr>
            <a:spLocks noGrp="1"/>
          </p:cNvSpPr>
          <p:nvPr>
            <p:ph idx="1"/>
          </p:nvPr>
        </p:nvSpPr>
        <p:spPr/>
        <p:txBody>
          <a:bodyPr>
            <a:normAutofit fontScale="92500" lnSpcReduction="10000"/>
          </a:bodyPr>
          <a:lstStyle/>
          <a:p>
            <a:r>
              <a:rPr lang="zh-CN" altLang="en-US" dirty="0"/>
              <a:t>构造方法</a:t>
            </a:r>
            <a:endParaRPr lang="en-US" altLang="zh-CN" dirty="0"/>
          </a:p>
          <a:p>
            <a:pPr lvl="1"/>
            <a:r>
              <a:rPr lang="zh-CN" altLang="en-US" dirty="0"/>
              <a:t>作用：对对象的数据进行初始化。</a:t>
            </a:r>
            <a:endParaRPr lang="en-US" altLang="zh-CN" dirty="0"/>
          </a:p>
          <a:p>
            <a:r>
              <a:rPr lang="zh-CN" altLang="en-US" dirty="0"/>
              <a:t>特点：		</a:t>
            </a:r>
            <a:endParaRPr lang="en-US" altLang="zh-CN" dirty="0"/>
          </a:p>
          <a:p>
            <a:pPr lvl="1"/>
            <a:r>
              <a:rPr lang="zh-CN" altLang="en-US" dirty="0">
                <a:solidFill>
                  <a:srgbClr val="FF0000"/>
                </a:solidFill>
              </a:rPr>
              <a:t>方法名和类名相同、没有返回值类型、没有返回值</a:t>
            </a:r>
            <a:endParaRPr lang="en-US" altLang="zh-CN" dirty="0">
              <a:solidFill>
                <a:srgbClr val="FF0000"/>
              </a:solidFill>
            </a:endParaRPr>
          </a:p>
          <a:p>
            <a:r>
              <a:rPr lang="zh-CN" altLang="en-US" dirty="0"/>
              <a:t>注意事项</a:t>
            </a:r>
            <a:endParaRPr lang="en-US" altLang="zh-CN" dirty="0"/>
          </a:p>
          <a:p>
            <a:pPr lvl="1"/>
            <a:r>
              <a:rPr lang="zh-CN" altLang="en-US" dirty="0"/>
              <a:t>如果没定义构造方法，系统将默认给出无参构造方法</a:t>
            </a:r>
            <a:endParaRPr lang="en-US" altLang="zh-CN" dirty="0"/>
          </a:p>
          <a:p>
            <a:pPr lvl="1"/>
            <a:r>
              <a:rPr lang="zh-CN" altLang="en-US" dirty="0"/>
              <a:t>如果定义了构造方法，系统将不再给出默认无参构造方法</a:t>
            </a:r>
            <a:endParaRPr lang="en-US" altLang="zh-CN" dirty="0"/>
          </a:p>
          <a:p>
            <a:endParaRPr lang="en-US" altLang="zh-CN" dirty="0"/>
          </a:p>
          <a:p>
            <a:r>
              <a:rPr lang="zh-CN" altLang="en-US" dirty="0"/>
              <a:t>初始化阶段是执行类构造器方法的过程。构造方法是由编译器自动收集类中的类变量的赋值操作和静态语句块中的语句合并而成的。</a:t>
            </a:r>
            <a:endParaRPr lang="en-US" altLang="zh-CN" dirty="0"/>
          </a:p>
          <a:p>
            <a:r>
              <a:rPr lang="zh-CN" altLang="en-US" dirty="0"/>
              <a:t>虚拟机会保证子类构造方法执行之前，父类的构造方法已经执行完毕。</a:t>
            </a:r>
          </a:p>
        </p:txBody>
      </p:sp>
    </p:spTree>
    <p:extLst>
      <p:ext uri="{BB962C8B-B14F-4D97-AF65-F5344CB8AC3E}">
        <p14:creationId xmlns:p14="http://schemas.microsoft.com/office/powerpoint/2010/main" val="143342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2E034-C86F-134E-C90B-1B061B166F1B}"/>
              </a:ext>
            </a:extLst>
          </p:cNvPr>
          <p:cNvSpPr>
            <a:spLocks noGrp="1"/>
          </p:cNvSpPr>
          <p:nvPr>
            <p:ph type="title"/>
          </p:nvPr>
        </p:nvSpPr>
        <p:spPr/>
        <p:txBody>
          <a:bodyPr/>
          <a:lstStyle/>
          <a:p>
            <a:r>
              <a:rPr lang="zh-CN" altLang="en-US" dirty="0"/>
              <a:t>关键字</a:t>
            </a:r>
          </a:p>
        </p:txBody>
      </p:sp>
      <p:sp>
        <p:nvSpPr>
          <p:cNvPr id="3" name="内容占位符 2">
            <a:extLst>
              <a:ext uri="{FF2B5EF4-FFF2-40B4-BE49-F238E27FC236}">
                <a16:creationId xmlns:a16="http://schemas.microsoft.com/office/drawing/2014/main" id="{B580E231-6837-A2A0-C36A-75E15082B0E0}"/>
              </a:ext>
            </a:extLst>
          </p:cNvPr>
          <p:cNvSpPr>
            <a:spLocks noGrp="1"/>
          </p:cNvSpPr>
          <p:nvPr>
            <p:ph idx="1"/>
          </p:nvPr>
        </p:nvSpPr>
        <p:spPr/>
        <p:txBody>
          <a:bodyPr>
            <a:normAutofit lnSpcReduction="10000"/>
          </a:bodyPr>
          <a:lstStyle/>
          <a:p>
            <a:r>
              <a:rPr lang="zh-CN" altLang="en-US" dirty="0"/>
              <a:t>类的对象</a:t>
            </a:r>
            <a:endParaRPr lang="en-US" altLang="zh-CN" dirty="0"/>
          </a:p>
          <a:p>
            <a:pPr lvl="1"/>
            <a:r>
              <a:rPr lang="en-US" altLang="zh-CN" dirty="0"/>
              <a:t>this</a:t>
            </a:r>
          </a:p>
          <a:p>
            <a:pPr lvl="1"/>
            <a:r>
              <a:rPr lang="en-US" altLang="zh-CN" dirty="0"/>
              <a:t>Super</a:t>
            </a:r>
          </a:p>
          <a:p>
            <a:pPr marL="457200" lvl="1" indent="0">
              <a:buNone/>
            </a:pPr>
            <a:r>
              <a:rPr lang="zh-CN" altLang="en-US" sz="1600" dirty="0"/>
              <a:t>带圆括弧修饰构造方法</a:t>
            </a:r>
            <a:endParaRPr lang="en-US" altLang="zh-CN" sz="1600" dirty="0"/>
          </a:p>
          <a:p>
            <a:r>
              <a:rPr lang="zh-CN" altLang="en-US" dirty="0"/>
              <a:t>权限修饰符</a:t>
            </a:r>
            <a:endParaRPr lang="en-US" altLang="zh-CN" dirty="0"/>
          </a:p>
          <a:p>
            <a:pPr lvl="1"/>
            <a:r>
              <a:rPr lang="en-US" altLang="zh-CN" dirty="0"/>
              <a:t>private, </a:t>
            </a:r>
            <a:r>
              <a:rPr lang="zh-CN" altLang="en-US" dirty="0"/>
              <a:t>缺省， </a:t>
            </a:r>
            <a:r>
              <a:rPr lang="en-US" altLang="zh-CN" dirty="0"/>
              <a:t>protected, public </a:t>
            </a:r>
          </a:p>
          <a:p>
            <a:r>
              <a:rPr lang="zh-CN" altLang="en-US" dirty="0"/>
              <a:t>状态修饰符</a:t>
            </a:r>
            <a:endParaRPr lang="en-US" altLang="zh-CN" dirty="0"/>
          </a:p>
          <a:p>
            <a:pPr lvl="1"/>
            <a:r>
              <a:rPr lang="en-US" altLang="zh-CN" dirty="0"/>
              <a:t>static</a:t>
            </a:r>
          </a:p>
          <a:p>
            <a:pPr lvl="1"/>
            <a:r>
              <a:rPr lang="zh-CN" altLang="en-US" dirty="0"/>
              <a:t>随着类的加载而加载、优先于对象存在、被所有对象共享、可以通过类名或对象名调用、</a:t>
            </a:r>
            <a:r>
              <a:rPr lang="zh-CN" altLang="en-US" dirty="0">
                <a:solidFill>
                  <a:srgbClr val="FF0000"/>
                </a:solidFill>
              </a:rPr>
              <a:t>不能有</a:t>
            </a:r>
            <a:r>
              <a:rPr lang="en-US" altLang="zh-CN" dirty="0">
                <a:solidFill>
                  <a:srgbClr val="FF0000"/>
                </a:solidFill>
              </a:rPr>
              <a:t>this</a:t>
            </a:r>
            <a:r>
              <a:rPr lang="zh-CN" altLang="en-US" dirty="0">
                <a:solidFill>
                  <a:srgbClr val="FF0000"/>
                </a:solidFill>
              </a:rPr>
              <a:t>引用</a:t>
            </a:r>
            <a:r>
              <a:rPr lang="zh-CN" altLang="en-US" dirty="0"/>
              <a:t>。</a:t>
            </a:r>
            <a:endParaRPr lang="en-US" altLang="zh-CN" dirty="0"/>
          </a:p>
          <a:p>
            <a:pPr lvl="1"/>
            <a:r>
              <a:rPr lang="zh-CN" altLang="en-US" dirty="0"/>
              <a:t>方法访问特点：静态只能访问静态</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9507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8D24E8-A1CF-6A50-1065-9014ABC89ABC}"/>
              </a:ext>
            </a:extLst>
          </p:cNvPr>
          <p:cNvSpPr>
            <a:spLocks noGrp="1"/>
          </p:cNvSpPr>
          <p:nvPr>
            <p:ph idx="1"/>
          </p:nvPr>
        </p:nvSpPr>
        <p:spPr>
          <a:xfrm>
            <a:off x="838200" y="1253331"/>
            <a:ext cx="10515600" cy="4351338"/>
          </a:xfrm>
        </p:spPr>
        <p:txBody>
          <a:bodyPr>
            <a:normAutofit/>
          </a:bodyPr>
          <a:lstStyle/>
          <a:p>
            <a:r>
              <a:rPr lang="en-US" altLang="zh-CN" dirty="0"/>
              <a:t>final:</a:t>
            </a:r>
            <a:r>
              <a:rPr lang="zh-CN" altLang="en-US" dirty="0"/>
              <a:t>最终的意思</a:t>
            </a:r>
            <a:endParaRPr lang="en-US" altLang="zh-CN" dirty="0"/>
          </a:p>
          <a:p>
            <a:r>
              <a:rPr lang="zh-CN" altLang="en-US" dirty="0"/>
              <a:t>可以修饰类，修饰成员变量，修饰成员方法</a:t>
            </a:r>
            <a:endParaRPr lang="en-US" altLang="zh-CN" dirty="0"/>
          </a:p>
          <a:p>
            <a:r>
              <a:rPr lang="zh-CN" altLang="en-US" dirty="0"/>
              <a:t>可提高程序响应效率，声明成</a:t>
            </a:r>
            <a:r>
              <a:rPr lang="en-US" altLang="zh-CN" dirty="0"/>
              <a:t>final</a:t>
            </a:r>
            <a:r>
              <a:rPr lang="zh-CN" altLang="en-US" dirty="0"/>
              <a:t>的情况： </a:t>
            </a:r>
            <a:endParaRPr lang="en-US" altLang="zh-CN" dirty="0"/>
          </a:p>
          <a:p>
            <a:pPr lvl="1"/>
            <a:r>
              <a:rPr lang="zh-CN" altLang="en-US" sz="2800" dirty="0"/>
              <a:t>不需要重新赋值的变量，包括类属性、局部变量。</a:t>
            </a:r>
            <a:endParaRPr lang="en-US" altLang="zh-CN" sz="2800" dirty="0"/>
          </a:p>
          <a:p>
            <a:pPr lvl="1"/>
            <a:r>
              <a:rPr lang="zh-CN" altLang="en-US" sz="2800" dirty="0"/>
              <a:t>对象参数前加</a:t>
            </a:r>
            <a:r>
              <a:rPr lang="en-US" altLang="zh-CN" sz="2800" dirty="0"/>
              <a:t>final</a:t>
            </a:r>
            <a:r>
              <a:rPr lang="zh-CN" altLang="en-US" sz="2800" dirty="0"/>
              <a:t>，表示不允许修改引用的指向。 </a:t>
            </a:r>
            <a:endParaRPr lang="en-US" altLang="zh-CN" sz="2800" dirty="0"/>
          </a:p>
          <a:p>
            <a:pPr lvl="1"/>
            <a:r>
              <a:rPr lang="zh-CN" altLang="en-US" sz="2800" dirty="0"/>
              <a:t>类方法确定不允许被重写。 </a:t>
            </a:r>
            <a:endParaRPr lang="en-US" altLang="zh-CN" sz="2800" dirty="0"/>
          </a:p>
          <a:p>
            <a:r>
              <a:rPr lang="en-US" altLang="zh-CN" sz="3200" dirty="0"/>
              <a:t>abstract</a:t>
            </a:r>
            <a:r>
              <a:rPr lang="zh-CN" altLang="en-US" sz="3200" dirty="0"/>
              <a:t>：抽象类，抽象方法</a:t>
            </a:r>
            <a:endParaRPr lang="en-US" altLang="zh-CN" sz="3200" dirty="0"/>
          </a:p>
          <a:p>
            <a:pPr lvl="1"/>
            <a:r>
              <a:rPr lang="zh-CN" altLang="en-US" sz="2800" dirty="0"/>
              <a:t>抽象类不能实例化对象</a:t>
            </a:r>
            <a:endParaRPr lang="en-US" altLang="zh-CN" sz="2800" dirty="0"/>
          </a:p>
          <a:p>
            <a:pPr lvl="1"/>
            <a:r>
              <a:rPr lang="zh-CN" altLang="en-US" sz="2800" dirty="0"/>
              <a:t>与</a:t>
            </a:r>
            <a:r>
              <a:rPr lang="en-US" altLang="zh-CN" sz="2800" dirty="0"/>
              <a:t>private </a:t>
            </a:r>
            <a:r>
              <a:rPr lang="zh-CN" altLang="en-US" sz="2800" dirty="0"/>
              <a:t>冲突、</a:t>
            </a:r>
            <a:r>
              <a:rPr lang="en-US" altLang="zh-CN" sz="2800" dirty="0"/>
              <a:t>final </a:t>
            </a:r>
            <a:r>
              <a:rPr lang="zh-CN" altLang="en-US" sz="2800" dirty="0"/>
              <a:t>冲突、</a:t>
            </a:r>
            <a:r>
              <a:rPr lang="en-US" altLang="zh-CN" sz="2800" dirty="0"/>
              <a:t>static </a:t>
            </a:r>
            <a:r>
              <a:rPr lang="zh-CN" altLang="en-US" sz="2800" dirty="0"/>
              <a:t>无意义</a:t>
            </a:r>
          </a:p>
          <a:p>
            <a:endParaRPr lang="zh-CN" altLang="en-US" dirty="0"/>
          </a:p>
        </p:txBody>
      </p:sp>
    </p:spTree>
    <p:extLst>
      <p:ext uri="{BB962C8B-B14F-4D97-AF65-F5344CB8AC3E}">
        <p14:creationId xmlns:p14="http://schemas.microsoft.com/office/powerpoint/2010/main" val="309922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EE1DD-6E22-AA3B-4F3F-390FC3A97D77}"/>
              </a:ext>
            </a:extLst>
          </p:cNvPr>
          <p:cNvSpPr>
            <a:spLocks noGrp="1"/>
          </p:cNvSpPr>
          <p:nvPr>
            <p:ph type="title"/>
          </p:nvPr>
        </p:nvSpPr>
        <p:spPr/>
        <p:txBody>
          <a:bodyPr/>
          <a:lstStyle/>
          <a:p>
            <a:r>
              <a:rPr lang="zh-CN" altLang="en-US" dirty="0"/>
              <a:t>注意以下几种情况不会执行类初始化</a:t>
            </a:r>
          </a:p>
        </p:txBody>
      </p:sp>
      <p:sp>
        <p:nvSpPr>
          <p:cNvPr id="3" name="内容占位符 2">
            <a:extLst>
              <a:ext uri="{FF2B5EF4-FFF2-40B4-BE49-F238E27FC236}">
                <a16:creationId xmlns:a16="http://schemas.microsoft.com/office/drawing/2014/main" id="{E5A7D6C8-288B-EBD5-90B6-96533BD72E2C}"/>
              </a:ext>
            </a:extLst>
          </p:cNvPr>
          <p:cNvSpPr>
            <a:spLocks noGrp="1"/>
          </p:cNvSpPr>
          <p:nvPr>
            <p:ph idx="1"/>
          </p:nvPr>
        </p:nvSpPr>
        <p:spPr>
          <a:xfrm>
            <a:off x="838200" y="1690688"/>
            <a:ext cx="10515600" cy="4486275"/>
          </a:xfrm>
        </p:spPr>
        <p:txBody>
          <a:bodyPr>
            <a:normAutofit lnSpcReduction="10000"/>
          </a:bodyPr>
          <a:lstStyle/>
          <a:p>
            <a:r>
              <a:rPr lang="zh-CN" altLang="en-US" dirty="0"/>
              <a:t>通过子类引用父类的静态变量，只会触发父类的初始化，而不会触发子类的初始化。</a:t>
            </a:r>
          </a:p>
          <a:p>
            <a:r>
              <a:rPr lang="zh-CN" altLang="en-US" dirty="0"/>
              <a:t>定义对象数组，不会触发该类的初始化。</a:t>
            </a:r>
          </a:p>
          <a:p>
            <a:r>
              <a:rPr lang="zh-CN" altLang="en-US" dirty="0"/>
              <a:t>常量在编译期间会存入调用类的常量池中，本质上并没有直接引用定义常量的类，不会触发定义常量所在的类。</a:t>
            </a:r>
          </a:p>
          <a:p>
            <a:r>
              <a:rPr lang="zh-CN" altLang="en-US" dirty="0">
                <a:solidFill>
                  <a:schemeClr val="bg2">
                    <a:lumMod val="50000"/>
                  </a:schemeClr>
                </a:solidFill>
              </a:rPr>
              <a:t>通过类名获取 </a:t>
            </a:r>
            <a:r>
              <a:rPr lang="en-US" altLang="zh-CN" dirty="0">
                <a:solidFill>
                  <a:schemeClr val="bg2">
                    <a:lumMod val="50000"/>
                  </a:schemeClr>
                </a:solidFill>
              </a:rPr>
              <a:t>Class </a:t>
            </a:r>
            <a:r>
              <a:rPr lang="zh-CN" altLang="en-US" dirty="0">
                <a:solidFill>
                  <a:schemeClr val="bg2">
                    <a:lumMod val="50000"/>
                  </a:schemeClr>
                </a:solidFill>
              </a:rPr>
              <a:t>对象，不会触发类的初始化。</a:t>
            </a:r>
          </a:p>
          <a:p>
            <a:r>
              <a:rPr lang="zh-CN" altLang="en-US" dirty="0">
                <a:solidFill>
                  <a:schemeClr val="bg2">
                    <a:lumMod val="50000"/>
                  </a:schemeClr>
                </a:solidFill>
              </a:rPr>
              <a:t>通过 </a:t>
            </a:r>
            <a:r>
              <a:rPr lang="en-US" altLang="zh-CN" dirty="0" err="1">
                <a:solidFill>
                  <a:schemeClr val="bg2">
                    <a:lumMod val="50000"/>
                  </a:schemeClr>
                </a:solidFill>
              </a:rPr>
              <a:t>Class.forName</a:t>
            </a:r>
            <a:r>
              <a:rPr lang="en-US" altLang="zh-CN" dirty="0">
                <a:solidFill>
                  <a:schemeClr val="bg2">
                    <a:lumMod val="50000"/>
                  </a:schemeClr>
                </a:solidFill>
              </a:rPr>
              <a:t> </a:t>
            </a:r>
            <a:r>
              <a:rPr lang="zh-CN" altLang="en-US" dirty="0">
                <a:solidFill>
                  <a:schemeClr val="bg2">
                    <a:lumMod val="50000"/>
                  </a:schemeClr>
                </a:solidFill>
              </a:rPr>
              <a:t>加载指定类时，如果指定参数 </a:t>
            </a:r>
            <a:r>
              <a:rPr lang="en-US" altLang="zh-CN" dirty="0">
                <a:solidFill>
                  <a:schemeClr val="bg2">
                    <a:lumMod val="50000"/>
                  </a:schemeClr>
                </a:solidFill>
              </a:rPr>
              <a:t>initialize </a:t>
            </a:r>
            <a:r>
              <a:rPr lang="zh-CN" altLang="en-US" dirty="0">
                <a:solidFill>
                  <a:schemeClr val="bg2">
                    <a:lumMod val="50000"/>
                  </a:schemeClr>
                </a:solidFill>
              </a:rPr>
              <a:t>为 </a:t>
            </a:r>
            <a:r>
              <a:rPr lang="en-US" altLang="zh-CN" dirty="0">
                <a:solidFill>
                  <a:schemeClr val="bg2">
                    <a:lumMod val="50000"/>
                  </a:schemeClr>
                </a:solidFill>
              </a:rPr>
              <a:t>false </a:t>
            </a:r>
            <a:r>
              <a:rPr lang="zh-CN" altLang="en-US" dirty="0">
                <a:solidFill>
                  <a:schemeClr val="bg2">
                    <a:lumMod val="50000"/>
                  </a:schemeClr>
                </a:solidFill>
              </a:rPr>
              <a:t>时，也不会触发类初始化，其实这个参数是告诉虚拟机，是否要对类进行初始化。</a:t>
            </a:r>
          </a:p>
          <a:p>
            <a:r>
              <a:rPr lang="zh-CN" altLang="en-US" dirty="0">
                <a:solidFill>
                  <a:schemeClr val="bg2">
                    <a:lumMod val="50000"/>
                  </a:schemeClr>
                </a:solidFill>
              </a:rPr>
              <a:t>通过 </a:t>
            </a:r>
            <a:r>
              <a:rPr lang="en-US" altLang="zh-CN" dirty="0" err="1">
                <a:solidFill>
                  <a:schemeClr val="bg2">
                    <a:lumMod val="50000"/>
                  </a:schemeClr>
                </a:solidFill>
              </a:rPr>
              <a:t>ClassLoader</a:t>
            </a:r>
            <a:r>
              <a:rPr lang="en-US" altLang="zh-CN" dirty="0">
                <a:solidFill>
                  <a:schemeClr val="bg2">
                    <a:lumMod val="50000"/>
                  </a:schemeClr>
                </a:solidFill>
              </a:rPr>
              <a:t> </a:t>
            </a:r>
            <a:r>
              <a:rPr lang="zh-CN" altLang="en-US" dirty="0">
                <a:solidFill>
                  <a:schemeClr val="bg2">
                    <a:lumMod val="50000"/>
                  </a:schemeClr>
                </a:solidFill>
              </a:rPr>
              <a:t>默认的 </a:t>
            </a:r>
            <a:r>
              <a:rPr lang="en-US" altLang="zh-CN" dirty="0" err="1">
                <a:solidFill>
                  <a:schemeClr val="bg2">
                    <a:lumMod val="50000"/>
                  </a:schemeClr>
                </a:solidFill>
              </a:rPr>
              <a:t>loadClass</a:t>
            </a:r>
            <a:r>
              <a:rPr lang="en-US" altLang="zh-CN" dirty="0">
                <a:solidFill>
                  <a:schemeClr val="bg2">
                    <a:lumMod val="50000"/>
                  </a:schemeClr>
                </a:solidFill>
              </a:rPr>
              <a:t> </a:t>
            </a:r>
            <a:r>
              <a:rPr lang="zh-CN" altLang="en-US" dirty="0">
                <a:solidFill>
                  <a:schemeClr val="bg2">
                    <a:lumMod val="50000"/>
                  </a:schemeClr>
                </a:solidFill>
              </a:rPr>
              <a:t>方法，也不会触发初始化动作</a:t>
            </a:r>
            <a:r>
              <a:rPr lang="zh-CN" altLang="en-US" dirty="0"/>
              <a:t>。</a:t>
            </a:r>
          </a:p>
        </p:txBody>
      </p:sp>
    </p:spTree>
    <p:extLst>
      <p:ext uri="{BB962C8B-B14F-4D97-AF65-F5344CB8AC3E}">
        <p14:creationId xmlns:p14="http://schemas.microsoft.com/office/powerpoint/2010/main" val="169587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B2368-9323-EBBB-C30A-79296BE08683}"/>
              </a:ext>
            </a:extLst>
          </p:cNvPr>
          <p:cNvSpPr>
            <a:spLocks noGrp="1"/>
          </p:cNvSpPr>
          <p:nvPr>
            <p:ph type="title"/>
          </p:nvPr>
        </p:nvSpPr>
        <p:spPr>
          <a:xfrm>
            <a:off x="838200" y="278912"/>
            <a:ext cx="1342292" cy="663575"/>
          </a:xfrm>
        </p:spPr>
        <p:txBody>
          <a:bodyPr>
            <a:normAutofit fontScale="90000"/>
          </a:bodyPr>
          <a:lstStyle/>
          <a:p>
            <a:r>
              <a:rPr lang="zh-CN" altLang="en-US" dirty="0"/>
              <a:t>继承</a:t>
            </a:r>
          </a:p>
        </p:txBody>
      </p:sp>
      <p:sp>
        <p:nvSpPr>
          <p:cNvPr id="3" name="内容占位符 2">
            <a:extLst>
              <a:ext uri="{FF2B5EF4-FFF2-40B4-BE49-F238E27FC236}">
                <a16:creationId xmlns:a16="http://schemas.microsoft.com/office/drawing/2014/main" id="{98CAF624-68D7-7116-C4CB-68F3BC76804D}"/>
              </a:ext>
            </a:extLst>
          </p:cNvPr>
          <p:cNvSpPr>
            <a:spLocks noGrp="1"/>
          </p:cNvSpPr>
          <p:nvPr>
            <p:ph idx="1"/>
          </p:nvPr>
        </p:nvSpPr>
        <p:spPr>
          <a:xfrm>
            <a:off x="838200" y="872391"/>
            <a:ext cx="10515600" cy="5705476"/>
          </a:xfrm>
        </p:spPr>
        <p:txBody>
          <a:bodyPr>
            <a:noAutofit/>
          </a:bodyPr>
          <a:lstStyle/>
          <a:p>
            <a:r>
              <a:rPr lang="zh-CN" altLang="en-US" sz="2000" dirty="0"/>
              <a:t>把多个类中相同的属性和行为提取出来，定义到一个类中</a:t>
            </a:r>
            <a:r>
              <a:rPr lang="en-US" altLang="zh-CN" sz="2000" dirty="0"/>
              <a:t>, </a:t>
            </a:r>
            <a:r>
              <a:rPr lang="zh-CN" altLang="en-US" sz="2000" dirty="0"/>
              <a:t>让多个类和这个类产生一个关系，这多个类就具备这个类的属性和行为了</a:t>
            </a:r>
            <a:endParaRPr lang="en-US" altLang="zh-CN" sz="2000" dirty="0"/>
          </a:p>
          <a:p>
            <a:r>
              <a:rPr lang="zh-CN" altLang="en-US" sz="2000" dirty="0"/>
              <a:t>继承特点：</a:t>
            </a:r>
            <a:r>
              <a:rPr lang="en-US" altLang="zh-CN" sz="2000" dirty="0"/>
              <a:t>java</a:t>
            </a:r>
            <a:r>
              <a:rPr lang="zh-CN" altLang="en-US" sz="2000" dirty="0"/>
              <a:t>中只能单继承</a:t>
            </a:r>
            <a:r>
              <a:rPr lang="en-US" altLang="zh-CN" sz="2000" dirty="0"/>
              <a:t>, </a:t>
            </a:r>
            <a:r>
              <a:rPr lang="zh-CN" altLang="en-US" sz="2000" dirty="0"/>
              <a:t>可以通过继承体系实现多层继承</a:t>
            </a:r>
            <a:endParaRPr lang="en-US" altLang="zh-CN" sz="2000" dirty="0"/>
          </a:p>
          <a:p>
            <a:r>
              <a:rPr lang="zh-CN" altLang="en-US" sz="2000" dirty="0"/>
              <a:t>好处</a:t>
            </a:r>
            <a:r>
              <a:rPr lang="en-US" altLang="zh-CN" sz="2000" dirty="0"/>
              <a:t>: </a:t>
            </a:r>
            <a:r>
              <a:rPr lang="zh-CN" altLang="en-US" sz="2000" dirty="0"/>
              <a:t>提高了代码的复用性、可维护性</a:t>
            </a:r>
            <a:r>
              <a:rPr lang="en-US" altLang="zh-CN" sz="2000" dirty="0"/>
              <a:t>\</a:t>
            </a:r>
            <a:r>
              <a:rPr lang="zh-CN" altLang="en-US" sz="2000" dirty="0"/>
              <a:t>让类与类之间产生了一个关系，是</a:t>
            </a:r>
            <a:r>
              <a:rPr lang="zh-CN" altLang="en-US" sz="2000" dirty="0">
                <a:solidFill>
                  <a:srgbClr val="FF0000"/>
                </a:solidFill>
              </a:rPr>
              <a:t>多态的前提</a:t>
            </a:r>
            <a:endParaRPr lang="en-US" altLang="zh-CN" sz="2000" dirty="0">
              <a:solidFill>
                <a:srgbClr val="FF0000"/>
              </a:solidFill>
            </a:endParaRPr>
          </a:p>
          <a:p>
            <a:r>
              <a:rPr lang="zh-CN" altLang="en-US" sz="2000" dirty="0"/>
              <a:t>弊端</a:t>
            </a:r>
            <a:r>
              <a:rPr lang="en-US" altLang="zh-CN" sz="2000" dirty="0"/>
              <a:t>: </a:t>
            </a:r>
            <a:r>
              <a:rPr lang="zh-CN" altLang="en-US" sz="2000" dirty="0"/>
              <a:t>让类与类的耦合增强了。这样一个类的改动会直接影响另一个类。</a:t>
            </a:r>
            <a:endParaRPr lang="en-US" altLang="zh-CN" sz="2000" dirty="0"/>
          </a:p>
          <a:p>
            <a:r>
              <a:rPr lang="zh-CN" altLang="en-US" sz="2000" dirty="0"/>
              <a:t>注意事项：</a:t>
            </a:r>
            <a:endParaRPr lang="en-US" altLang="zh-CN" sz="2000" dirty="0"/>
          </a:p>
          <a:p>
            <a:pPr lvl="1"/>
            <a:r>
              <a:rPr lang="zh-CN" altLang="en-US" sz="2000" dirty="0"/>
              <a:t>私有成员不能被继承</a:t>
            </a:r>
            <a:endParaRPr lang="en-US" altLang="zh-CN" sz="2000" dirty="0"/>
          </a:p>
          <a:p>
            <a:pPr lvl="1"/>
            <a:r>
              <a:rPr lang="zh-CN" altLang="en-US" sz="2000" dirty="0"/>
              <a:t>构造方法不能被继承，使用</a:t>
            </a:r>
            <a:r>
              <a:rPr lang="en-US" altLang="zh-CN" sz="2000" dirty="0"/>
              <a:t>super</a:t>
            </a:r>
            <a:r>
              <a:rPr lang="zh-CN" altLang="en-US" sz="2000" dirty="0"/>
              <a:t>访问父类构造方法</a:t>
            </a:r>
            <a:endParaRPr lang="en-US" altLang="zh-CN" sz="2000" dirty="0"/>
          </a:p>
          <a:p>
            <a:pPr lvl="1"/>
            <a:r>
              <a:rPr lang="zh-CN" altLang="en-US" sz="2000" dirty="0"/>
              <a:t>不能为了部分功能使用继承	</a:t>
            </a:r>
            <a:endParaRPr lang="en-US" altLang="zh-CN" sz="2000" dirty="0"/>
          </a:p>
          <a:p>
            <a:r>
              <a:rPr lang="zh-CN" altLang="en-US" sz="2000" dirty="0"/>
              <a:t>继承中的成员关系：</a:t>
            </a:r>
            <a:endParaRPr lang="en-US" altLang="zh-CN" sz="2000" dirty="0"/>
          </a:p>
          <a:p>
            <a:pPr lvl="1"/>
            <a:r>
              <a:rPr lang="zh-CN" altLang="en-US" sz="2000" dirty="0"/>
              <a:t>成员变量与方法：同名（</a:t>
            </a:r>
            <a:r>
              <a:rPr lang="en-US" altLang="zh-CN" sz="2000" dirty="0"/>
              <a:t>this</a:t>
            </a:r>
            <a:r>
              <a:rPr lang="zh-CN" altLang="en-US" sz="2000" dirty="0"/>
              <a:t>、</a:t>
            </a:r>
            <a:r>
              <a:rPr lang="en-US" altLang="zh-CN" sz="2000" dirty="0"/>
              <a:t>super</a:t>
            </a:r>
            <a:r>
              <a:rPr lang="zh-CN" altLang="en-US" sz="2000" dirty="0"/>
              <a:t>），不同名</a:t>
            </a:r>
            <a:r>
              <a:rPr lang="en-US" altLang="zh-CN" sz="2000" dirty="0"/>
              <a:t>	</a:t>
            </a:r>
          </a:p>
          <a:p>
            <a:pPr lvl="1"/>
            <a:r>
              <a:rPr lang="zh-CN" altLang="en-US" sz="2000" dirty="0"/>
              <a:t>构造方法			</a:t>
            </a:r>
            <a:endParaRPr lang="en-US" altLang="zh-CN" sz="2000" dirty="0"/>
          </a:p>
          <a:p>
            <a:pPr lvl="2"/>
            <a:r>
              <a:rPr lang="zh-CN" altLang="en-US" dirty="0"/>
              <a:t>子类的所有构造方法默认都是访问父类的无参构造方法			</a:t>
            </a:r>
            <a:endParaRPr lang="en-US" altLang="zh-CN" dirty="0"/>
          </a:p>
          <a:p>
            <a:pPr lvl="2"/>
            <a:r>
              <a:rPr lang="zh-CN" altLang="en-US" dirty="0"/>
              <a:t>如果父类没有无参构造方法，通过</a:t>
            </a:r>
            <a:r>
              <a:rPr lang="en-US" altLang="zh-CN" dirty="0"/>
              <a:t>super(...)</a:t>
            </a:r>
            <a:r>
              <a:rPr lang="zh-CN" altLang="en-US" dirty="0"/>
              <a:t>访问父类带参构造方法</a:t>
            </a:r>
            <a:endParaRPr lang="en-US" altLang="zh-CN" dirty="0"/>
          </a:p>
          <a:p>
            <a:pPr lvl="2"/>
            <a:r>
              <a:rPr lang="zh-CN" altLang="en-US" dirty="0"/>
              <a:t>通过</a:t>
            </a:r>
            <a:r>
              <a:rPr lang="en-US" altLang="zh-CN" dirty="0"/>
              <a:t>this(...)</a:t>
            </a:r>
            <a:r>
              <a:rPr lang="zh-CN" altLang="en-US" dirty="0"/>
              <a:t>访问本类其他构造方法。</a:t>
            </a:r>
            <a:r>
              <a:rPr lang="en-US" altLang="zh-CN" dirty="0">
                <a:solidFill>
                  <a:srgbClr val="00B050"/>
                </a:solidFill>
              </a:rPr>
              <a:t>(</a:t>
            </a:r>
            <a:r>
              <a:rPr lang="zh-CN" altLang="en-US" dirty="0">
                <a:solidFill>
                  <a:srgbClr val="00B050"/>
                </a:solidFill>
              </a:rPr>
              <a:t>一定要有一个访问父类的构造方法</a:t>
            </a:r>
            <a:r>
              <a:rPr lang="en-US" altLang="zh-CN" dirty="0">
                <a:solidFill>
                  <a:srgbClr val="00B050"/>
                </a:solidFill>
              </a:rPr>
              <a:t>)</a:t>
            </a:r>
          </a:p>
          <a:p>
            <a:pPr lvl="2"/>
            <a:r>
              <a:rPr lang="zh-CN" altLang="en-US" dirty="0"/>
              <a:t>注意：</a:t>
            </a:r>
            <a:r>
              <a:rPr lang="en-US" altLang="zh-CN" dirty="0"/>
              <a:t>super</a:t>
            </a:r>
            <a:r>
              <a:rPr lang="zh-CN" altLang="en-US" dirty="0"/>
              <a:t>或者</a:t>
            </a:r>
            <a:r>
              <a:rPr lang="en-US" altLang="zh-CN" dirty="0"/>
              <a:t>this</a:t>
            </a:r>
            <a:r>
              <a:rPr lang="zh-CN" altLang="en-US" dirty="0"/>
              <a:t>只能出现一个，并且只能在语句的第一条语句。</a:t>
            </a:r>
          </a:p>
        </p:txBody>
      </p:sp>
    </p:spTree>
    <p:extLst>
      <p:ext uri="{BB962C8B-B14F-4D97-AF65-F5344CB8AC3E}">
        <p14:creationId xmlns:p14="http://schemas.microsoft.com/office/powerpoint/2010/main" val="388585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D28BF-DB24-9A43-A730-4E79DCCF674A}"/>
              </a:ext>
            </a:extLst>
          </p:cNvPr>
          <p:cNvSpPr>
            <a:spLocks noGrp="1"/>
          </p:cNvSpPr>
          <p:nvPr>
            <p:ph type="title"/>
          </p:nvPr>
        </p:nvSpPr>
        <p:spPr>
          <a:xfrm>
            <a:off x="838200" y="458909"/>
            <a:ext cx="1459523" cy="799367"/>
          </a:xfrm>
        </p:spPr>
        <p:txBody>
          <a:bodyPr/>
          <a:lstStyle/>
          <a:p>
            <a:r>
              <a:rPr lang="zh-CN" altLang="en-US" dirty="0"/>
              <a:t>接口</a:t>
            </a:r>
          </a:p>
        </p:txBody>
      </p:sp>
      <p:sp>
        <p:nvSpPr>
          <p:cNvPr id="3" name="内容占位符 2">
            <a:extLst>
              <a:ext uri="{FF2B5EF4-FFF2-40B4-BE49-F238E27FC236}">
                <a16:creationId xmlns:a16="http://schemas.microsoft.com/office/drawing/2014/main" id="{932E3CA7-B19C-50B1-0DA9-CC08839C2DE7}"/>
              </a:ext>
            </a:extLst>
          </p:cNvPr>
          <p:cNvSpPr>
            <a:spLocks noGrp="1"/>
          </p:cNvSpPr>
          <p:nvPr>
            <p:ph idx="1"/>
          </p:nvPr>
        </p:nvSpPr>
        <p:spPr>
          <a:xfrm>
            <a:off x="838200" y="1495425"/>
            <a:ext cx="10515600" cy="4681538"/>
          </a:xfrm>
        </p:spPr>
        <p:txBody>
          <a:bodyPr>
            <a:normAutofit fontScale="92500" lnSpcReduction="10000"/>
          </a:bodyPr>
          <a:lstStyle/>
          <a:p>
            <a:r>
              <a:rPr lang="zh-CN" altLang="en-US" dirty="0"/>
              <a:t>不是事物本身具备的功能，就考虑使用接口来扩展。	</a:t>
            </a:r>
            <a:endParaRPr lang="en-US" altLang="zh-CN" dirty="0"/>
          </a:p>
          <a:p>
            <a:r>
              <a:rPr lang="zh-CN" altLang="en-US" dirty="0"/>
              <a:t>接口的特点：		</a:t>
            </a:r>
            <a:endParaRPr lang="en-US" altLang="zh-CN" dirty="0"/>
          </a:p>
          <a:p>
            <a:pPr lvl="1"/>
            <a:r>
              <a:rPr lang="zh-CN" altLang="en-US" dirty="0"/>
              <a:t>定义接口用关键字</a:t>
            </a:r>
            <a:r>
              <a:rPr lang="en-US" altLang="zh-CN" dirty="0"/>
              <a:t>interface	</a:t>
            </a:r>
          </a:p>
          <a:p>
            <a:pPr lvl="1"/>
            <a:r>
              <a:rPr lang="zh-CN" altLang="en-US" dirty="0"/>
              <a:t>类实现接口用关键字</a:t>
            </a:r>
            <a:r>
              <a:rPr lang="en-US" altLang="zh-CN" dirty="0"/>
              <a:t>implements 			</a:t>
            </a:r>
          </a:p>
          <a:p>
            <a:pPr lvl="1"/>
            <a:r>
              <a:rPr lang="zh-CN" altLang="en-US" dirty="0"/>
              <a:t>接口不能实例化</a:t>
            </a:r>
            <a:endParaRPr lang="en-US" altLang="zh-CN" dirty="0"/>
          </a:p>
          <a:p>
            <a:r>
              <a:rPr lang="zh-CN" altLang="en-US" dirty="0"/>
              <a:t>接口的实施类</a:t>
            </a:r>
            <a:r>
              <a:rPr lang="en-US" altLang="zh-CN" dirty="0"/>
              <a:t>:</a:t>
            </a:r>
            <a:r>
              <a:rPr lang="zh-CN" altLang="en-US" dirty="0">
                <a:solidFill>
                  <a:srgbClr val="00B050"/>
                </a:solidFill>
              </a:rPr>
              <a:t>抽象类，重写接口中的所有方法</a:t>
            </a:r>
            <a:endParaRPr lang="en-US" altLang="zh-CN" dirty="0">
              <a:solidFill>
                <a:srgbClr val="00B050"/>
              </a:solidFill>
            </a:endParaRPr>
          </a:p>
          <a:p>
            <a:r>
              <a:rPr lang="zh-CN" altLang="en-US" dirty="0"/>
              <a:t>接口的成员特点</a:t>
            </a:r>
            <a:endParaRPr lang="en-US" altLang="zh-CN" dirty="0"/>
          </a:p>
          <a:p>
            <a:pPr lvl="1"/>
            <a:r>
              <a:rPr lang="zh-CN" altLang="en-US" dirty="0"/>
              <a:t>成员变量</a:t>
            </a:r>
            <a:r>
              <a:rPr lang="en-US" altLang="zh-CN" dirty="0"/>
              <a:t>:</a:t>
            </a:r>
            <a:r>
              <a:rPr lang="zh-CN" altLang="en-US" dirty="0"/>
              <a:t>只能是常量。默认修饰符：</a:t>
            </a:r>
            <a:r>
              <a:rPr lang="en-US" altLang="zh-CN" dirty="0"/>
              <a:t>public static final		</a:t>
            </a:r>
          </a:p>
          <a:p>
            <a:pPr lvl="1"/>
            <a:r>
              <a:rPr lang="zh-CN" altLang="en-US" dirty="0"/>
              <a:t>成员方法</a:t>
            </a:r>
            <a:r>
              <a:rPr lang="en-US" altLang="zh-CN" dirty="0"/>
              <a:t>:</a:t>
            </a:r>
            <a:r>
              <a:rPr lang="zh-CN" altLang="en-US" dirty="0"/>
              <a:t>只能是抽象方法。默认修饰符：</a:t>
            </a:r>
            <a:r>
              <a:rPr lang="en-US" altLang="zh-CN" dirty="0"/>
              <a:t>public abstract </a:t>
            </a:r>
          </a:p>
          <a:p>
            <a:r>
              <a:rPr lang="zh-CN" altLang="en-US" dirty="0"/>
              <a:t>类与接口的关系：可以单实现，也可以多实现。</a:t>
            </a:r>
            <a:endParaRPr lang="en-US" altLang="zh-CN" dirty="0"/>
          </a:p>
          <a:p>
            <a:r>
              <a:rPr lang="zh-CN" altLang="en-US" dirty="0"/>
              <a:t>接口与接口：可以单继承，也可以多继承。</a:t>
            </a:r>
            <a:r>
              <a:rPr lang="zh-CN" altLang="en-US" dirty="0">
                <a:solidFill>
                  <a:srgbClr val="00B050"/>
                </a:solidFill>
              </a:rPr>
              <a:t>（实现单个或多个接口）</a:t>
            </a:r>
            <a:r>
              <a:rPr lang="zh-CN" altLang="en-US" dirty="0"/>
              <a:t>		</a:t>
            </a:r>
          </a:p>
        </p:txBody>
      </p:sp>
    </p:spTree>
    <p:extLst>
      <p:ext uri="{BB962C8B-B14F-4D97-AF65-F5344CB8AC3E}">
        <p14:creationId xmlns:p14="http://schemas.microsoft.com/office/powerpoint/2010/main" val="422877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C7347F-B946-5DF1-56A0-E726D068A4EB}"/>
              </a:ext>
            </a:extLst>
          </p:cNvPr>
          <p:cNvSpPr>
            <a:spLocks noGrp="1"/>
          </p:cNvSpPr>
          <p:nvPr>
            <p:ph idx="1"/>
          </p:nvPr>
        </p:nvSpPr>
        <p:spPr>
          <a:xfrm>
            <a:off x="892908" y="1253331"/>
            <a:ext cx="10515600" cy="4351338"/>
          </a:xfrm>
        </p:spPr>
        <p:txBody>
          <a:bodyPr>
            <a:normAutofit/>
          </a:bodyPr>
          <a:lstStyle/>
          <a:p>
            <a:r>
              <a:rPr lang="zh-CN" altLang="en-US" dirty="0"/>
              <a:t>方法重载</a:t>
            </a:r>
            <a:endParaRPr lang="en-US" altLang="zh-CN" dirty="0"/>
          </a:p>
          <a:p>
            <a:pPr lvl="1"/>
            <a:r>
              <a:rPr lang="zh-CN" altLang="en-US" dirty="0"/>
              <a:t>在同一个类中，方法名相同，参数列表不同的方法。		</a:t>
            </a:r>
            <a:endParaRPr lang="en-US" altLang="zh-CN" dirty="0"/>
          </a:p>
          <a:p>
            <a:pPr lvl="1"/>
            <a:r>
              <a:rPr lang="zh-CN" altLang="en-US" dirty="0"/>
              <a:t>参数列表不同：个数不同，数据类型不同		</a:t>
            </a:r>
            <a:endParaRPr lang="en-US" altLang="zh-CN" dirty="0"/>
          </a:p>
          <a:p>
            <a:pPr lvl="1"/>
            <a:r>
              <a:rPr lang="zh-CN" altLang="en-US" dirty="0"/>
              <a:t>与返回值类型无关。</a:t>
            </a:r>
            <a:endParaRPr lang="en-US" altLang="zh-CN" dirty="0"/>
          </a:p>
          <a:p>
            <a:r>
              <a:rPr lang="zh-CN" altLang="en-US" dirty="0"/>
              <a:t>方法重写</a:t>
            </a:r>
            <a:endParaRPr lang="en-US" altLang="zh-CN" dirty="0"/>
          </a:p>
          <a:p>
            <a:pPr lvl="1"/>
            <a:r>
              <a:rPr lang="zh-CN" altLang="en-US" dirty="0"/>
              <a:t>在子类中，出现了和父类中一模一样的方法声明的现象。</a:t>
            </a:r>
            <a:endParaRPr lang="en-US" altLang="zh-CN" dirty="0"/>
          </a:p>
          <a:p>
            <a:pPr lvl="1"/>
            <a:r>
              <a:rPr lang="zh-CN" altLang="en-US" dirty="0"/>
              <a:t>可以使用父类功能，还可以增强该功能。</a:t>
            </a:r>
            <a:endParaRPr lang="en-US" altLang="zh-CN" dirty="0"/>
          </a:p>
          <a:p>
            <a:pPr lvl="1"/>
            <a:r>
              <a:rPr lang="zh-CN" altLang="en-US" dirty="0"/>
              <a:t>父类私有方法不能被重写</a:t>
            </a:r>
            <a:endParaRPr lang="en-US" altLang="zh-CN" dirty="0"/>
          </a:p>
          <a:p>
            <a:pPr lvl="1"/>
            <a:r>
              <a:rPr lang="zh-CN" altLang="en-US" dirty="0"/>
              <a:t>子类重写方法的</a:t>
            </a:r>
            <a:r>
              <a:rPr lang="zh-CN" altLang="en-US" dirty="0">
                <a:solidFill>
                  <a:srgbClr val="00B050"/>
                </a:solidFill>
              </a:rPr>
              <a:t>访问权限不能比父类的方法低</a:t>
            </a:r>
            <a:endParaRPr lang="en-US" altLang="zh-CN" dirty="0">
              <a:solidFill>
                <a:srgbClr val="00B050"/>
              </a:solidFill>
            </a:endParaRPr>
          </a:p>
          <a:p>
            <a:pPr lvl="1"/>
            <a:r>
              <a:rPr lang="zh-CN" altLang="en-US" dirty="0"/>
              <a:t>静态只能重写静态。</a:t>
            </a:r>
            <a:r>
              <a:rPr lang="en-US" altLang="zh-CN" dirty="0"/>
              <a:t>(</a:t>
            </a:r>
            <a:r>
              <a:rPr lang="zh-CN" altLang="en-US" dirty="0"/>
              <a:t>算不上重写</a:t>
            </a:r>
            <a:r>
              <a:rPr lang="en-US" altLang="zh-CN" dirty="0"/>
              <a:t>)</a:t>
            </a:r>
            <a:endParaRPr lang="zh-CN" altLang="en-US" dirty="0"/>
          </a:p>
        </p:txBody>
      </p:sp>
    </p:spTree>
    <p:extLst>
      <p:ext uri="{BB962C8B-B14F-4D97-AF65-F5344CB8AC3E}">
        <p14:creationId xmlns:p14="http://schemas.microsoft.com/office/powerpoint/2010/main" val="34505120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2352</Words>
  <Application>Microsoft Office PowerPoint</Application>
  <PresentationFormat>宽屏</PresentationFormat>
  <Paragraphs>173</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宋体</vt:lpstr>
      <vt:lpstr>微软雅黑</vt:lpstr>
      <vt:lpstr>Arial</vt:lpstr>
      <vt:lpstr>Office 主题​​</vt:lpstr>
      <vt:lpstr>review</vt:lpstr>
      <vt:lpstr>类定义</vt:lpstr>
      <vt:lpstr>类构造器</vt:lpstr>
      <vt:lpstr>关键字</vt:lpstr>
      <vt:lpstr>PowerPoint 演示文稿</vt:lpstr>
      <vt:lpstr>注意以下几种情况不会执行类初始化</vt:lpstr>
      <vt:lpstr>继承</vt:lpstr>
      <vt:lpstr>接口</vt:lpstr>
      <vt:lpstr>PowerPoint 演示文稿</vt:lpstr>
      <vt:lpstr>多态</vt:lpstr>
      <vt:lpstr>内部类</vt:lpstr>
      <vt:lpstr>静态内部类</vt:lpstr>
      <vt:lpstr>成员内部类</vt:lpstr>
      <vt:lpstr>局部内部类(方法类)</vt:lpstr>
      <vt:lpstr>匿名内部类</vt:lpstr>
      <vt:lpstr>枚举类</vt:lpstr>
      <vt:lpstr>JAVA 泛型</vt:lpstr>
      <vt:lpstr>泛型类</vt:lpstr>
      <vt:lpstr>泛型方法</vt:lpstr>
      <vt:lpstr>PowerPoint 演示文稿</vt:lpstr>
      <vt:lpstr>PowerPoint 演示文稿</vt:lpstr>
      <vt:lpstr>PowerPoint 演示文稿</vt:lpstr>
      <vt:lpstr>JAVA 集合</vt:lpstr>
      <vt:lpstr>PowerPoint 演示文稿</vt:lpstr>
      <vt:lpstr>PowerPoint 演示文稿</vt:lpstr>
      <vt:lpstr>GUI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c:title>
  <dc:creator>cheng saran</dc:creator>
  <cp:lastModifiedBy>张 天阳</cp:lastModifiedBy>
  <cp:revision>53</cp:revision>
  <dcterms:created xsi:type="dcterms:W3CDTF">2022-10-17T04:33:53Z</dcterms:created>
  <dcterms:modified xsi:type="dcterms:W3CDTF">2022-10-17T12:01:05Z</dcterms:modified>
</cp:coreProperties>
</file>