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6"/>
  </p:notesMasterIdLst>
  <p:sldIdLst>
    <p:sldId id="262" r:id="rId2"/>
    <p:sldId id="273" r:id="rId3"/>
    <p:sldId id="263" r:id="rId4"/>
    <p:sldId id="264" r:id="rId5"/>
    <p:sldId id="265" r:id="rId6"/>
    <p:sldId id="266" r:id="rId7"/>
    <p:sldId id="267" r:id="rId8"/>
    <p:sldId id="259" r:id="rId9"/>
    <p:sldId id="260" r:id="rId10"/>
    <p:sldId id="268" r:id="rId11"/>
    <p:sldId id="270" r:id="rId12"/>
    <p:sldId id="269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7D27BD-761F-8776-D5E7-010B34430C9D}" v="6" dt="2024-09-24T03:53:02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FB1B4-1005-43E4-BB66-267E132EE73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69293-D0A7-40EB-8530-5AF6A761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10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69293-D0A7-40EB-8530-5AF6A7614F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19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69293-D0A7-40EB-8530-5AF6A7614F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78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B431-1055-463F-8499-DEEB9D07B84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E2D8F85-A8AB-46F3-9F2B-AB9525CA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7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B431-1055-463F-8499-DEEB9D07B84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2D8F85-A8AB-46F3-9F2B-AB9525CA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0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B431-1055-463F-8499-DEEB9D07B84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2D8F85-A8AB-46F3-9F2B-AB9525CA33C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2281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B431-1055-463F-8499-DEEB9D07B84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2D8F85-A8AB-46F3-9F2B-AB9525CA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65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B431-1055-463F-8499-DEEB9D07B84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2D8F85-A8AB-46F3-9F2B-AB9525CA33C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964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B431-1055-463F-8499-DEEB9D07B84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2D8F85-A8AB-46F3-9F2B-AB9525CA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46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B431-1055-463F-8499-DEEB9D07B84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8F85-A8AB-46F3-9F2B-AB9525CA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1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B431-1055-463F-8499-DEEB9D07B84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8F85-A8AB-46F3-9F2B-AB9525CA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7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B431-1055-463F-8499-DEEB9D07B84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8F85-A8AB-46F3-9F2B-AB9525CA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1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B431-1055-463F-8499-DEEB9D07B84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2D8F85-A8AB-46F3-9F2B-AB9525CA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0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B431-1055-463F-8499-DEEB9D07B84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2D8F85-A8AB-46F3-9F2B-AB9525CA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9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B431-1055-463F-8499-DEEB9D07B84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2D8F85-A8AB-46F3-9F2B-AB9525CA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7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B431-1055-463F-8499-DEEB9D07B84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8F85-A8AB-46F3-9F2B-AB9525CA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7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B431-1055-463F-8499-DEEB9D07B84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8F85-A8AB-46F3-9F2B-AB9525CA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9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B431-1055-463F-8499-DEEB9D07B84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8F85-A8AB-46F3-9F2B-AB9525CA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1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B431-1055-463F-8499-DEEB9D07B84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2D8F85-A8AB-46F3-9F2B-AB9525CA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7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4B431-1055-463F-8499-DEEB9D07B84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E2D8F85-A8AB-46F3-9F2B-AB9525CA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4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6qERZ66b7y0?si=hPQI47Mdra9JgT9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5E78-C281-4464-A94C-97389995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report of high sensitivity e-skin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50BC41-954C-401E-A44F-83346EA9B6E7}"/>
              </a:ext>
            </a:extLst>
          </p:cNvPr>
          <p:cNvSpPr txBox="1"/>
          <p:nvPr/>
        </p:nvSpPr>
        <p:spPr>
          <a:xfrm>
            <a:off x="2778710" y="1720334"/>
            <a:ext cx="9413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realize the real time reflection of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related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9E805-6CB2-4E76-9BB5-5245434354BF}"/>
              </a:ext>
            </a:extLst>
          </p:cNvPr>
          <p:cNvSpPr txBox="1"/>
          <p:nvPr/>
        </p:nvSpPr>
        <p:spPr>
          <a:xfrm>
            <a:off x="2778710" y="2670684"/>
            <a:ext cx="520231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Properties: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sensitiv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 location parameters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real force parameters</a:t>
            </a:r>
          </a:p>
          <a:p>
            <a:pPr marL="342900" indent="-34290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477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5143F8-B6C2-4307-9640-5055B5B06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096" y="1486403"/>
            <a:ext cx="3446536" cy="4785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1208C5-7A01-44B7-B1E3-577C36B4DB0B}"/>
              </a:ext>
            </a:extLst>
          </p:cNvPr>
          <p:cNvSpPr txBox="1"/>
          <p:nvPr/>
        </p:nvSpPr>
        <p:spPr>
          <a:xfrm>
            <a:off x="1642369" y="585927"/>
            <a:ext cx="344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C0632D-6D01-45C8-B57C-CD75FFCB4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162" y="1486403"/>
            <a:ext cx="3293541" cy="352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95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D110-9DD2-444F-824A-95EA7E50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627" y="2788555"/>
            <a:ext cx="8911687" cy="1280890"/>
          </a:xfrm>
        </p:spPr>
        <p:txBody>
          <a:bodyPr>
            <a:normAutofit/>
          </a:bodyPr>
          <a:lstStyle/>
          <a:p>
            <a:r>
              <a:rPr lang="en-US" sz="5400" b="1" dirty="0"/>
              <a:t>Show time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5D4E29-FF95-BD75-132A-E51790389EDB}"/>
              </a:ext>
            </a:extLst>
          </p:cNvPr>
          <p:cNvSpPr txBox="1"/>
          <p:nvPr/>
        </p:nvSpPr>
        <p:spPr>
          <a:xfrm>
            <a:off x="3280527" y="4458878"/>
            <a:ext cx="7946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Video link: </a:t>
            </a:r>
            <a:r>
              <a:rPr lang="en-US" altLang="zh-CN" dirty="0">
                <a:hlinkClick r:id="rId2"/>
              </a:rPr>
              <a:t>https://youtu.be/6qERZ66b7y0?si=hPQI47Mdra9JgT9a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63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66D7F-9087-4DE8-996E-4FF7E927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902" y="624110"/>
            <a:ext cx="8911687" cy="12808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D0F52-5B61-48FB-901C-7BFF208F9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108" y="1147608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cs typeface="Times New Roman" panose="02020603050405020304" pitchFamily="18" charset="0"/>
              </a:rPr>
              <a:t>Add a LED function, which can detect the force of the desired/special location and then light the LED. So that, we can realize the teaching nerve block procedures, according to the requests of Prof. Alonso.</a:t>
            </a:r>
          </a:p>
          <a:p>
            <a:pPr marL="0" indent="0">
              <a:buNone/>
            </a:pPr>
            <a:endParaRPr lang="en-US" b="1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7" name="Rectangle 7">
            <a:extLst>
              <a:ext uri="{FF2B5EF4-FFF2-40B4-BE49-F238E27FC236}">
                <a16:creationId xmlns:a16="http://schemas.microsoft.com/office/drawing/2014/main" id="{228FE6EC-4F59-4DF2-F368-0F68815829DA}"/>
              </a:ext>
            </a:extLst>
          </p:cNvPr>
          <p:cNvSpPr/>
          <p:nvPr/>
        </p:nvSpPr>
        <p:spPr>
          <a:xfrm>
            <a:off x="7525237" y="2461407"/>
            <a:ext cx="1828799" cy="4134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Connector 9">
            <a:extLst>
              <a:ext uri="{FF2B5EF4-FFF2-40B4-BE49-F238E27FC236}">
                <a16:creationId xmlns:a16="http://schemas.microsoft.com/office/drawing/2014/main" id="{EDC87FA5-E44B-91D8-7B5C-11CC9D55A3E4}"/>
              </a:ext>
            </a:extLst>
          </p:cNvPr>
          <p:cNvCxnSpPr/>
          <p:nvPr/>
        </p:nvCxnSpPr>
        <p:spPr>
          <a:xfrm>
            <a:off x="6185568" y="3065773"/>
            <a:ext cx="13109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11">
            <a:extLst>
              <a:ext uri="{FF2B5EF4-FFF2-40B4-BE49-F238E27FC236}">
                <a16:creationId xmlns:a16="http://schemas.microsoft.com/office/drawing/2014/main" id="{6E8FB8BE-FC98-567E-4D08-54C889F322A6}"/>
              </a:ext>
            </a:extLst>
          </p:cNvPr>
          <p:cNvCxnSpPr/>
          <p:nvPr/>
        </p:nvCxnSpPr>
        <p:spPr>
          <a:xfrm>
            <a:off x="6185568" y="3429757"/>
            <a:ext cx="13109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Content Placeholder 15">
            <a:extLst>
              <a:ext uri="{FF2B5EF4-FFF2-40B4-BE49-F238E27FC236}">
                <a16:creationId xmlns:a16="http://schemas.microsoft.com/office/drawing/2014/main" id="{BDCF2A87-D903-E580-60BF-E1E29D2A5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264" y="2352676"/>
            <a:ext cx="4086225" cy="2600325"/>
          </a:xfrm>
          <a:prstGeom prst="rect">
            <a:avLst/>
          </a:prstGeom>
        </p:spPr>
      </p:pic>
      <p:cxnSp>
        <p:nvCxnSpPr>
          <p:cNvPr id="41" name="Straight Connector 17">
            <a:extLst>
              <a:ext uri="{FF2B5EF4-FFF2-40B4-BE49-F238E27FC236}">
                <a16:creationId xmlns:a16="http://schemas.microsoft.com/office/drawing/2014/main" id="{E66FD225-D25E-4DF4-0A56-D05E5CA6A8FB}"/>
              </a:ext>
            </a:extLst>
          </p:cNvPr>
          <p:cNvCxnSpPr/>
          <p:nvPr/>
        </p:nvCxnSpPr>
        <p:spPr>
          <a:xfrm>
            <a:off x="6185568" y="3793741"/>
            <a:ext cx="13109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19">
            <a:extLst>
              <a:ext uri="{FF2B5EF4-FFF2-40B4-BE49-F238E27FC236}">
                <a16:creationId xmlns:a16="http://schemas.microsoft.com/office/drawing/2014/main" id="{2861F103-E1B6-355C-07D6-9B58089A588C}"/>
              </a:ext>
            </a:extLst>
          </p:cNvPr>
          <p:cNvCxnSpPr/>
          <p:nvPr/>
        </p:nvCxnSpPr>
        <p:spPr>
          <a:xfrm>
            <a:off x="6185567" y="4151067"/>
            <a:ext cx="13109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20">
            <a:extLst>
              <a:ext uri="{FF2B5EF4-FFF2-40B4-BE49-F238E27FC236}">
                <a16:creationId xmlns:a16="http://schemas.microsoft.com/office/drawing/2014/main" id="{FEA7A582-8E23-4FF7-F34E-067D6D20B599}"/>
              </a:ext>
            </a:extLst>
          </p:cNvPr>
          <p:cNvSpPr txBox="1"/>
          <p:nvPr/>
        </p:nvSpPr>
        <p:spPr>
          <a:xfrm>
            <a:off x="7496560" y="2915214"/>
            <a:ext cx="78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ADC</a:t>
            </a:r>
          </a:p>
        </p:txBody>
      </p:sp>
      <p:sp>
        <p:nvSpPr>
          <p:cNvPr id="44" name="TextBox 21">
            <a:extLst>
              <a:ext uri="{FF2B5EF4-FFF2-40B4-BE49-F238E27FC236}">
                <a16:creationId xmlns:a16="http://schemas.microsoft.com/office/drawing/2014/main" id="{B22499CE-406B-1898-FFEE-1AA89D74AA63}"/>
              </a:ext>
            </a:extLst>
          </p:cNvPr>
          <p:cNvSpPr txBox="1"/>
          <p:nvPr/>
        </p:nvSpPr>
        <p:spPr>
          <a:xfrm>
            <a:off x="7496560" y="3272539"/>
            <a:ext cx="78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ADC</a:t>
            </a:r>
          </a:p>
        </p:txBody>
      </p:sp>
      <p:sp>
        <p:nvSpPr>
          <p:cNvPr id="45" name="TextBox 22">
            <a:extLst>
              <a:ext uri="{FF2B5EF4-FFF2-40B4-BE49-F238E27FC236}">
                <a16:creationId xmlns:a16="http://schemas.microsoft.com/office/drawing/2014/main" id="{F4C1C82F-587D-32FF-48E9-19043A894585}"/>
              </a:ext>
            </a:extLst>
          </p:cNvPr>
          <p:cNvSpPr txBox="1"/>
          <p:nvPr/>
        </p:nvSpPr>
        <p:spPr>
          <a:xfrm>
            <a:off x="7496560" y="3608419"/>
            <a:ext cx="78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ADC</a:t>
            </a:r>
          </a:p>
        </p:txBody>
      </p:sp>
      <p:sp>
        <p:nvSpPr>
          <p:cNvPr id="46" name="TextBox 23">
            <a:extLst>
              <a:ext uri="{FF2B5EF4-FFF2-40B4-BE49-F238E27FC236}">
                <a16:creationId xmlns:a16="http://schemas.microsoft.com/office/drawing/2014/main" id="{8919B09D-79F1-7808-CA35-9D8567A13434}"/>
              </a:ext>
            </a:extLst>
          </p:cNvPr>
          <p:cNvSpPr txBox="1"/>
          <p:nvPr/>
        </p:nvSpPr>
        <p:spPr>
          <a:xfrm>
            <a:off x="7558704" y="2169953"/>
            <a:ext cx="1478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ESP32-C6</a:t>
            </a:r>
          </a:p>
          <a:p>
            <a:endParaRPr lang="en-US" dirty="0"/>
          </a:p>
        </p:txBody>
      </p:sp>
      <p:sp>
        <p:nvSpPr>
          <p:cNvPr id="47" name="TextBox 24">
            <a:extLst>
              <a:ext uri="{FF2B5EF4-FFF2-40B4-BE49-F238E27FC236}">
                <a16:creationId xmlns:a16="http://schemas.microsoft.com/office/drawing/2014/main" id="{2C384DDB-3AD5-C3F5-B64E-5C6D9FEE2553}"/>
              </a:ext>
            </a:extLst>
          </p:cNvPr>
          <p:cNvSpPr txBox="1"/>
          <p:nvPr/>
        </p:nvSpPr>
        <p:spPr>
          <a:xfrm>
            <a:off x="7496559" y="3975732"/>
            <a:ext cx="78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ADC</a:t>
            </a:r>
          </a:p>
        </p:txBody>
      </p:sp>
      <p:cxnSp>
        <p:nvCxnSpPr>
          <p:cNvPr id="48" name="Straight Connector 26">
            <a:extLst>
              <a:ext uri="{FF2B5EF4-FFF2-40B4-BE49-F238E27FC236}">
                <a16:creationId xmlns:a16="http://schemas.microsoft.com/office/drawing/2014/main" id="{C41F53FC-C4C3-1013-6F0F-36DAF0A0F87E}"/>
              </a:ext>
            </a:extLst>
          </p:cNvPr>
          <p:cNvCxnSpPr>
            <a:cxnSpLocks/>
          </p:cNvCxnSpPr>
          <p:nvPr/>
        </p:nvCxnSpPr>
        <p:spPr>
          <a:xfrm flipH="1" flipV="1">
            <a:off x="4726729" y="4947839"/>
            <a:ext cx="1698872" cy="51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34">
            <a:extLst>
              <a:ext uri="{FF2B5EF4-FFF2-40B4-BE49-F238E27FC236}">
                <a16:creationId xmlns:a16="http://schemas.microsoft.com/office/drawing/2014/main" id="{0EEFB323-458D-DBFB-F85F-DD1FA7E51F79}"/>
              </a:ext>
            </a:extLst>
          </p:cNvPr>
          <p:cNvCxnSpPr/>
          <p:nvPr/>
        </p:nvCxnSpPr>
        <p:spPr>
          <a:xfrm>
            <a:off x="6425601" y="4947839"/>
            <a:ext cx="10709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36">
            <a:extLst>
              <a:ext uri="{FF2B5EF4-FFF2-40B4-BE49-F238E27FC236}">
                <a16:creationId xmlns:a16="http://schemas.microsoft.com/office/drawing/2014/main" id="{F286C49C-CE55-C890-5A65-B107F2873B28}"/>
              </a:ext>
            </a:extLst>
          </p:cNvPr>
          <p:cNvCxnSpPr/>
          <p:nvPr/>
        </p:nvCxnSpPr>
        <p:spPr>
          <a:xfrm>
            <a:off x="4371621" y="4947839"/>
            <a:ext cx="0" cy="426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38">
            <a:extLst>
              <a:ext uri="{FF2B5EF4-FFF2-40B4-BE49-F238E27FC236}">
                <a16:creationId xmlns:a16="http://schemas.microsoft.com/office/drawing/2014/main" id="{64CE768F-CCF7-4605-96A3-D31367785243}"/>
              </a:ext>
            </a:extLst>
          </p:cNvPr>
          <p:cNvCxnSpPr/>
          <p:nvPr/>
        </p:nvCxnSpPr>
        <p:spPr>
          <a:xfrm>
            <a:off x="4371621" y="5391722"/>
            <a:ext cx="31249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40">
            <a:extLst>
              <a:ext uri="{FF2B5EF4-FFF2-40B4-BE49-F238E27FC236}">
                <a16:creationId xmlns:a16="http://schemas.microsoft.com/office/drawing/2014/main" id="{96421522-C384-7555-6156-4D3E550154C2}"/>
              </a:ext>
            </a:extLst>
          </p:cNvPr>
          <p:cNvCxnSpPr/>
          <p:nvPr/>
        </p:nvCxnSpPr>
        <p:spPr>
          <a:xfrm>
            <a:off x="3989881" y="4947839"/>
            <a:ext cx="0" cy="825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42">
            <a:extLst>
              <a:ext uri="{FF2B5EF4-FFF2-40B4-BE49-F238E27FC236}">
                <a16:creationId xmlns:a16="http://schemas.microsoft.com/office/drawing/2014/main" id="{BCE45D47-7330-1AE0-B08C-B871283BAADB}"/>
              </a:ext>
            </a:extLst>
          </p:cNvPr>
          <p:cNvCxnSpPr/>
          <p:nvPr/>
        </p:nvCxnSpPr>
        <p:spPr>
          <a:xfrm>
            <a:off x="3989881" y="5791217"/>
            <a:ext cx="35066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44">
            <a:extLst>
              <a:ext uri="{FF2B5EF4-FFF2-40B4-BE49-F238E27FC236}">
                <a16:creationId xmlns:a16="http://schemas.microsoft.com/office/drawing/2014/main" id="{DA1858DB-5A22-385C-986F-2514EF727B98}"/>
              </a:ext>
            </a:extLst>
          </p:cNvPr>
          <p:cNvCxnSpPr/>
          <p:nvPr/>
        </p:nvCxnSpPr>
        <p:spPr>
          <a:xfrm>
            <a:off x="3625897" y="4947839"/>
            <a:ext cx="0" cy="1278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46">
            <a:extLst>
              <a:ext uri="{FF2B5EF4-FFF2-40B4-BE49-F238E27FC236}">
                <a16:creationId xmlns:a16="http://schemas.microsoft.com/office/drawing/2014/main" id="{3E5B042E-B1D0-532F-D954-1463483D1DC2}"/>
              </a:ext>
            </a:extLst>
          </p:cNvPr>
          <p:cNvCxnSpPr/>
          <p:nvPr/>
        </p:nvCxnSpPr>
        <p:spPr>
          <a:xfrm>
            <a:off x="3625897" y="6235100"/>
            <a:ext cx="38706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Arrow: Left-Right 47">
            <a:extLst>
              <a:ext uri="{FF2B5EF4-FFF2-40B4-BE49-F238E27FC236}">
                <a16:creationId xmlns:a16="http://schemas.microsoft.com/office/drawing/2014/main" id="{8BAEFE3F-9E1E-8010-F3DB-26C0F0AF34E4}"/>
              </a:ext>
            </a:extLst>
          </p:cNvPr>
          <p:cNvSpPr/>
          <p:nvPr/>
        </p:nvSpPr>
        <p:spPr>
          <a:xfrm>
            <a:off x="9393547" y="3324383"/>
            <a:ext cx="955549" cy="594804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48">
            <a:extLst>
              <a:ext uri="{FF2B5EF4-FFF2-40B4-BE49-F238E27FC236}">
                <a16:creationId xmlns:a16="http://schemas.microsoft.com/office/drawing/2014/main" id="{67333D5B-DBBE-9913-F7CC-295D7DC117D4}"/>
              </a:ext>
            </a:extLst>
          </p:cNvPr>
          <p:cNvSpPr/>
          <p:nvPr/>
        </p:nvSpPr>
        <p:spPr>
          <a:xfrm>
            <a:off x="10349096" y="2927214"/>
            <a:ext cx="955549" cy="12808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16602AA6-7F1E-18CA-71EE-4366FCA9035B}"/>
              </a:ext>
            </a:extLst>
          </p:cNvPr>
          <p:cNvSpPr txBox="1"/>
          <p:nvPr/>
        </p:nvSpPr>
        <p:spPr>
          <a:xfrm>
            <a:off x="7496559" y="4797639"/>
            <a:ext cx="78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cs typeface="Times New Roman" panose="02020603050405020304" pitchFamily="18" charset="0"/>
              </a:rPr>
              <a:t>GPIO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47EB45BB-87DB-826F-EF58-48C4D875F8F8}"/>
              </a:ext>
            </a:extLst>
          </p:cNvPr>
          <p:cNvSpPr txBox="1"/>
          <p:nvPr/>
        </p:nvSpPr>
        <p:spPr>
          <a:xfrm>
            <a:off x="7496559" y="5197133"/>
            <a:ext cx="78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cs typeface="Times New Roman" panose="02020603050405020304" pitchFamily="18" charset="0"/>
              </a:rPr>
              <a:t>GPIO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AA42232B-41CC-4487-896B-340E3FEEA7CA}"/>
              </a:ext>
            </a:extLst>
          </p:cNvPr>
          <p:cNvSpPr txBox="1"/>
          <p:nvPr/>
        </p:nvSpPr>
        <p:spPr>
          <a:xfrm>
            <a:off x="7489900" y="5615687"/>
            <a:ext cx="78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cs typeface="Times New Roman" panose="02020603050405020304" pitchFamily="18" charset="0"/>
              </a:rPr>
              <a:t>GPIO</a:t>
            </a:r>
          </a:p>
        </p:txBody>
      </p:sp>
      <p:sp>
        <p:nvSpPr>
          <p:cNvPr id="61" name="TextBox 53">
            <a:extLst>
              <a:ext uri="{FF2B5EF4-FFF2-40B4-BE49-F238E27FC236}">
                <a16:creationId xmlns:a16="http://schemas.microsoft.com/office/drawing/2014/main" id="{7407C642-5E6C-F9C1-BB74-19B07F5A8693}"/>
              </a:ext>
            </a:extLst>
          </p:cNvPr>
          <p:cNvSpPr txBox="1"/>
          <p:nvPr/>
        </p:nvSpPr>
        <p:spPr>
          <a:xfrm>
            <a:off x="7489899" y="6054580"/>
            <a:ext cx="78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cs typeface="Times New Roman" panose="02020603050405020304" pitchFamily="18" charset="0"/>
              </a:rPr>
              <a:t>GPIO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F668EAE-9A20-9070-CACD-931B8123ECB6}"/>
              </a:ext>
            </a:extLst>
          </p:cNvPr>
          <p:cNvSpPr txBox="1"/>
          <p:nvPr/>
        </p:nvSpPr>
        <p:spPr>
          <a:xfrm>
            <a:off x="10517445" y="3445074"/>
            <a:ext cx="107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F96928E-46E5-AF08-66D1-C66E2C3D7D05}"/>
              </a:ext>
            </a:extLst>
          </p:cNvPr>
          <p:cNvSpPr txBox="1"/>
          <p:nvPr/>
        </p:nvSpPr>
        <p:spPr>
          <a:xfrm>
            <a:off x="8661998" y="4722628"/>
            <a:ext cx="8083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cs typeface="Times New Roman" panose="02020603050405020304" pitchFamily="18" charset="0"/>
              </a:rPr>
              <a:t>GPIO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26FA4026-C5DA-E5D1-0F8E-DB7C48EF1177}"/>
              </a:ext>
            </a:extLst>
          </p:cNvPr>
          <p:cNvSpPr txBox="1"/>
          <p:nvPr/>
        </p:nvSpPr>
        <p:spPr>
          <a:xfrm>
            <a:off x="8634688" y="5448057"/>
            <a:ext cx="8083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cs typeface="Times New Roman" panose="02020603050405020304" pitchFamily="18" charset="0"/>
              </a:rPr>
              <a:t>GPIO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617CDABB-B9DA-0895-14F8-AD4CB1BAB508}"/>
              </a:ext>
            </a:extLst>
          </p:cNvPr>
          <p:cNvSpPr txBox="1"/>
          <p:nvPr/>
        </p:nvSpPr>
        <p:spPr>
          <a:xfrm>
            <a:off x="8634688" y="6164805"/>
            <a:ext cx="8083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cs typeface="Times New Roman" panose="02020603050405020304" pitchFamily="18" charset="0"/>
              </a:rPr>
              <a:t>GPIO</a:t>
            </a:r>
          </a:p>
        </p:txBody>
      </p:sp>
      <p:sp>
        <p:nvSpPr>
          <p:cNvPr id="69" name="AutoShape 2" descr="light emitting diode (LED) electrical symbol Stock Vector | Adobe Stock">
            <a:extLst>
              <a:ext uri="{FF2B5EF4-FFF2-40B4-BE49-F238E27FC236}">
                <a16:creationId xmlns:a16="http://schemas.microsoft.com/office/drawing/2014/main" id="{0518AFB0-3994-EE3B-14E0-E7603558F8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AutoShape 4" descr="light emitting diode (LED) electrical symbol Stock Vector | Adobe Stock">
            <a:extLst>
              <a:ext uri="{FF2B5EF4-FFF2-40B4-BE49-F238E27FC236}">
                <a16:creationId xmlns:a16="http://schemas.microsoft.com/office/drawing/2014/main" id="{F01E1400-C0FB-ABB0-CD22-46444CB326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2" name="图片 81">
            <a:extLst>
              <a:ext uri="{FF2B5EF4-FFF2-40B4-BE49-F238E27FC236}">
                <a16:creationId xmlns:a16="http://schemas.microsoft.com/office/drawing/2014/main" id="{83B90979-BCFB-38CD-1433-4D93102DD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806" y="4421938"/>
            <a:ext cx="1420580" cy="719281"/>
          </a:xfrm>
          <a:prstGeom prst="rect">
            <a:avLst/>
          </a:prstGeom>
        </p:spPr>
      </p:pic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2B827CD-CEEB-8E18-56B9-DD762BBE5B94}"/>
              </a:ext>
            </a:extLst>
          </p:cNvPr>
          <p:cNvCxnSpPr>
            <a:cxnSpLocks/>
          </p:cNvCxnSpPr>
          <p:nvPr/>
        </p:nvCxnSpPr>
        <p:spPr>
          <a:xfrm>
            <a:off x="9361378" y="4869315"/>
            <a:ext cx="5459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4" name="图片 83">
            <a:extLst>
              <a:ext uri="{FF2B5EF4-FFF2-40B4-BE49-F238E27FC236}">
                <a16:creationId xmlns:a16="http://schemas.microsoft.com/office/drawing/2014/main" id="{678E3ECD-AFD2-7046-C100-F897D55425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192" y="5182602"/>
            <a:ext cx="1420580" cy="719281"/>
          </a:xfrm>
          <a:prstGeom prst="rect">
            <a:avLst/>
          </a:prstGeom>
        </p:spPr>
      </p:pic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533CBC91-467A-2BEA-0B1D-782F09AC823B}"/>
              </a:ext>
            </a:extLst>
          </p:cNvPr>
          <p:cNvCxnSpPr>
            <a:cxnSpLocks/>
          </p:cNvCxnSpPr>
          <p:nvPr/>
        </p:nvCxnSpPr>
        <p:spPr>
          <a:xfrm>
            <a:off x="9357764" y="5629979"/>
            <a:ext cx="5459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6" name="图片 85">
            <a:extLst>
              <a:ext uri="{FF2B5EF4-FFF2-40B4-BE49-F238E27FC236}">
                <a16:creationId xmlns:a16="http://schemas.microsoft.com/office/drawing/2014/main" id="{30F17166-4779-4266-F3DF-9E62EB8E78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192" y="5915807"/>
            <a:ext cx="1420580" cy="719281"/>
          </a:xfrm>
          <a:prstGeom prst="rect">
            <a:avLst/>
          </a:prstGeom>
        </p:spPr>
      </p:pic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E87B3DA4-22B1-13B7-D077-96CB4265BA33}"/>
              </a:ext>
            </a:extLst>
          </p:cNvPr>
          <p:cNvCxnSpPr>
            <a:cxnSpLocks/>
          </p:cNvCxnSpPr>
          <p:nvPr/>
        </p:nvCxnSpPr>
        <p:spPr>
          <a:xfrm>
            <a:off x="9357764" y="6363184"/>
            <a:ext cx="5459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03AB067A-644A-0A0B-CDBB-5C47506251F3}"/>
              </a:ext>
            </a:extLst>
          </p:cNvPr>
          <p:cNvCxnSpPr/>
          <p:nvPr/>
        </p:nvCxnSpPr>
        <p:spPr>
          <a:xfrm>
            <a:off x="11227324" y="6740165"/>
            <a:ext cx="641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27D52724-4C8C-3FB8-2DFB-DC9B2FE163A3}"/>
              </a:ext>
            </a:extLst>
          </p:cNvPr>
          <p:cNvCxnSpPr/>
          <p:nvPr/>
        </p:nvCxnSpPr>
        <p:spPr>
          <a:xfrm>
            <a:off x="10724508" y="4869315"/>
            <a:ext cx="7384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08C058D7-CA00-2595-5305-8618300BA869}"/>
              </a:ext>
            </a:extLst>
          </p:cNvPr>
          <p:cNvCxnSpPr/>
          <p:nvPr/>
        </p:nvCxnSpPr>
        <p:spPr>
          <a:xfrm>
            <a:off x="11462994" y="4869315"/>
            <a:ext cx="0" cy="1870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FB1B9D37-F4DF-08D7-AC61-F586B2801110}"/>
              </a:ext>
            </a:extLst>
          </p:cNvPr>
          <p:cNvCxnSpPr/>
          <p:nvPr/>
        </p:nvCxnSpPr>
        <p:spPr>
          <a:xfrm>
            <a:off x="10724508" y="5615687"/>
            <a:ext cx="738486" cy="14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219ED93E-4FBC-4B9B-A507-693868CAA614}"/>
              </a:ext>
            </a:extLst>
          </p:cNvPr>
          <p:cNvCxnSpPr/>
          <p:nvPr/>
        </p:nvCxnSpPr>
        <p:spPr>
          <a:xfrm>
            <a:off x="10724508" y="6362357"/>
            <a:ext cx="7384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262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B5D4E29-FF95-BD75-132A-E51790389EDB}"/>
              </a:ext>
            </a:extLst>
          </p:cNvPr>
          <p:cNvSpPr txBox="1"/>
          <p:nvPr/>
        </p:nvSpPr>
        <p:spPr>
          <a:xfrm>
            <a:off x="3186259" y="4468305"/>
            <a:ext cx="7946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265D95-5C73-BA65-ED43-B72BD06F2B4A}"/>
              </a:ext>
            </a:extLst>
          </p:cNvPr>
          <p:cNvSpPr txBox="1">
            <a:spLocks/>
          </p:cNvSpPr>
          <p:nvPr/>
        </p:nvSpPr>
        <p:spPr>
          <a:xfrm>
            <a:off x="1695260" y="-61909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outcome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FC3233-3D3C-7314-CB73-F15E55755E46}"/>
              </a:ext>
            </a:extLst>
          </p:cNvPr>
          <p:cNvSpPr txBox="1"/>
          <p:nvPr/>
        </p:nvSpPr>
        <p:spPr>
          <a:xfrm>
            <a:off x="1695260" y="3509159"/>
            <a:ext cx="556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Running Program on ESP32 </a:t>
            </a:r>
            <a:r>
              <a:rPr lang="en-US" altLang="zh-CN" dirty="0">
                <a:effectLst/>
              </a:rPr>
              <a:t>successfully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84CEEC4-3698-30B6-9C5F-D6EF87773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225" y="3924679"/>
            <a:ext cx="4916939" cy="283022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01DCDE6-5B3B-AB57-A7C2-9D9563704993}"/>
              </a:ext>
            </a:extLst>
          </p:cNvPr>
          <p:cNvSpPr txBox="1"/>
          <p:nvPr/>
        </p:nvSpPr>
        <p:spPr>
          <a:xfrm>
            <a:off x="1838225" y="517039"/>
            <a:ext cx="446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Function code design 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E1C6970-8423-48E4-E3D4-9E288C17B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505" y="842034"/>
            <a:ext cx="3798154" cy="26671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28A101B-A163-DC6A-06DF-FF24A085F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842034"/>
            <a:ext cx="5006162" cy="241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91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9E03DF-C8AE-DA4D-68D0-CB4999BD2252}"/>
              </a:ext>
            </a:extLst>
          </p:cNvPr>
          <p:cNvSpPr txBox="1">
            <a:spLocks/>
          </p:cNvSpPr>
          <p:nvPr/>
        </p:nvSpPr>
        <p:spPr>
          <a:xfrm>
            <a:off x="1951902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task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5203B9-40BB-C22F-99A4-7FAE3C1F7230}"/>
              </a:ext>
            </a:extLst>
          </p:cNvPr>
          <p:cNvSpPr txBox="1"/>
          <p:nvPr/>
        </p:nvSpPr>
        <p:spPr>
          <a:xfrm>
            <a:off x="2102176" y="2177592"/>
            <a:ext cx="725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 Running on the real e-skin, using the code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7B783B-BBDB-AAC7-29E4-9C82E758E35C}"/>
              </a:ext>
            </a:extLst>
          </p:cNvPr>
          <p:cNvSpPr txBox="1"/>
          <p:nvPr/>
        </p:nvSpPr>
        <p:spPr>
          <a:xfrm>
            <a:off x="2102176" y="3846137"/>
            <a:ext cx="95776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2. Take an video and show the whole process:</a:t>
            </a:r>
          </a:p>
          <a:p>
            <a:r>
              <a:rPr lang="en-US" altLang="zh-CN" sz="2400" b="1" dirty="0"/>
              <a:t>when e-skin detect the desired force of specific location, lighting the LED. When there is no force, the LED light off.</a:t>
            </a:r>
          </a:p>
          <a:p>
            <a:endParaRPr lang="en-US" altLang="zh-CN" b="1" dirty="0"/>
          </a:p>
          <a:p>
            <a:r>
              <a:rPr lang="en-US" altLang="zh-CN" b="1" dirty="0"/>
              <a:t>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8123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5E78-C281-4464-A94C-97389995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50BC41-954C-401E-A44F-83346EA9B6E7}"/>
              </a:ext>
            </a:extLst>
          </p:cNvPr>
          <p:cNvSpPr txBox="1"/>
          <p:nvPr/>
        </p:nvSpPr>
        <p:spPr>
          <a:xfrm>
            <a:off x="2693868" y="1512945"/>
            <a:ext cx="941329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previous work(include video show)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work(LED function design)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future appearance(show)</a:t>
            </a:r>
          </a:p>
        </p:txBody>
      </p:sp>
    </p:spTree>
    <p:extLst>
      <p:ext uri="{BB962C8B-B14F-4D97-AF65-F5344CB8AC3E}">
        <p14:creationId xmlns:p14="http://schemas.microsoft.com/office/powerpoint/2010/main" val="138244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2EA4-DA02-4D41-917F-880743F8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14478"/>
            <a:ext cx="8911687" cy="12808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design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2CFD1AE-BCCA-484B-ACC2-160FA2A2E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06037" y="1568465"/>
            <a:ext cx="4086225" cy="2600325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D558A0-F8A8-4312-8CD2-151B1AE6C8C9}"/>
              </a:ext>
            </a:extLst>
          </p:cNvPr>
          <p:cNvSpPr/>
          <p:nvPr/>
        </p:nvSpPr>
        <p:spPr>
          <a:xfrm>
            <a:off x="8176334" y="1763595"/>
            <a:ext cx="1828799" cy="4134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1F76F8-045D-4C00-AA8E-6E27D3BC1B29}"/>
              </a:ext>
            </a:extLst>
          </p:cNvPr>
          <p:cNvCxnSpPr/>
          <p:nvPr/>
        </p:nvCxnSpPr>
        <p:spPr>
          <a:xfrm>
            <a:off x="6865341" y="2281562"/>
            <a:ext cx="13109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2DADE2-DE65-446A-8C99-B6815D2F7D13}"/>
              </a:ext>
            </a:extLst>
          </p:cNvPr>
          <p:cNvCxnSpPr/>
          <p:nvPr/>
        </p:nvCxnSpPr>
        <p:spPr>
          <a:xfrm>
            <a:off x="6865341" y="2645546"/>
            <a:ext cx="13109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92487F-FDDD-46A1-9D28-AB4FF6E38917}"/>
              </a:ext>
            </a:extLst>
          </p:cNvPr>
          <p:cNvCxnSpPr/>
          <p:nvPr/>
        </p:nvCxnSpPr>
        <p:spPr>
          <a:xfrm>
            <a:off x="6865341" y="3009530"/>
            <a:ext cx="13109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212D01-3353-475F-9BD6-8A5B9574434A}"/>
              </a:ext>
            </a:extLst>
          </p:cNvPr>
          <p:cNvCxnSpPr/>
          <p:nvPr/>
        </p:nvCxnSpPr>
        <p:spPr>
          <a:xfrm>
            <a:off x="6865340" y="3366856"/>
            <a:ext cx="13109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A9C71D3-AB4C-4161-90CF-24B6633F913C}"/>
              </a:ext>
            </a:extLst>
          </p:cNvPr>
          <p:cNvSpPr txBox="1"/>
          <p:nvPr/>
        </p:nvSpPr>
        <p:spPr>
          <a:xfrm>
            <a:off x="8176333" y="2131003"/>
            <a:ext cx="78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ADC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B22184-B32F-4C58-A605-36EA1F915675}"/>
              </a:ext>
            </a:extLst>
          </p:cNvPr>
          <p:cNvSpPr txBox="1"/>
          <p:nvPr/>
        </p:nvSpPr>
        <p:spPr>
          <a:xfrm>
            <a:off x="8176333" y="2488328"/>
            <a:ext cx="78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ADC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E7E670-2F6C-41DC-86CF-F804EAF437E0}"/>
              </a:ext>
            </a:extLst>
          </p:cNvPr>
          <p:cNvSpPr txBox="1"/>
          <p:nvPr/>
        </p:nvSpPr>
        <p:spPr>
          <a:xfrm>
            <a:off x="8176333" y="2824208"/>
            <a:ext cx="78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ADC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1CF0B6-F4B1-45D9-9327-09BE5D8E6CE7}"/>
              </a:ext>
            </a:extLst>
          </p:cNvPr>
          <p:cNvSpPr txBox="1"/>
          <p:nvPr/>
        </p:nvSpPr>
        <p:spPr>
          <a:xfrm>
            <a:off x="8238477" y="1385742"/>
            <a:ext cx="1478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ESP32-C6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72E013-F55A-4EB0-A14A-6B3A9C9D9EBA}"/>
              </a:ext>
            </a:extLst>
          </p:cNvPr>
          <p:cNvSpPr txBox="1"/>
          <p:nvPr/>
        </p:nvSpPr>
        <p:spPr>
          <a:xfrm>
            <a:off x="8176332" y="3191521"/>
            <a:ext cx="78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ADC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F5FC49-7AC5-46ED-A141-BABBF49F447F}"/>
              </a:ext>
            </a:extLst>
          </p:cNvPr>
          <p:cNvCxnSpPr>
            <a:cxnSpLocks/>
          </p:cNvCxnSpPr>
          <p:nvPr/>
        </p:nvCxnSpPr>
        <p:spPr>
          <a:xfrm flipH="1" flipV="1">
            <a:off x="5406502" y="4163628"/>
            <a:ext cx="1698872" cy="51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D5EDA53-2C74-45CF-83A3-FC74489721F8}"/>
              </a:ext>
            </a:extLst>
          </p:cNvPr>
          <p:cNvCxnSpPr/>
          <p:nvPr/>
        </p:nvCxnSpPr>
        <p:spPr>
          <a:xfrm>
            <a:off x="7105374" y="4163628"/>
            <a:ext cx="10709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6060AF4-68C4-4FB9-86F5-3AEDE85D3001}"/>
              </a:ext>
            </a:extLst>
          </p:cNvPr>
          <p:cNvCxnSpPr/>
          <p:nvPr/>
        </p:nvCxnSpPr>
        <p:spPr>
          <a:xfrm>
            <a:off x="5051394" y="4163628"/>
            <a:ext cx="0" cy="426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4723EFE-A277-461F-A77C-36A034A0D384}"/>
              </a:ext>
            </a:extLst>
          </p:cNvPr>
          <p:cNvCxnSpPr/>
          <p:nvPr/>
        </p:nvCxnSpPr>
        <p:spPr>
          <a:xfrm>
            <a:off x="5051394" y="4607511"/>
            <a:ext cx="31249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BF89031-FA95-4D57-B99B-C0ECDF0DF287}"/>
              </a:ext>
            </a:extLst>
          </p:cNvPr>
          <p:cNvCxnSpPr/>
          <p:nvPr/>
        </p:nvCxnSpPr>
        <p:spPr>
          <a:xfrm>
            <a:off x="4669654" y="4163628"/>
            <a:ext cx="0" cy="825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8D9D8CA-AD27-4545-982C-0C47B5E220E3}"/>
              </a:ext>
            </a:extLst>
          </p:cNvPr>
          <p:cNvCxnSpPr/>
          <p:nvPr/>
        </p:nvCxnSpPr>
        <p:spPr>
          <a:xfrm>
            <a:off x="4669654" y="5007006"/>
            <a:ext cx="35066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14BFE6B-BC25-48E5-BDC6-17591A98CB1D}"/>
              </a:ext>
            </a:extLst>
          </p:cNvPr>
          <p:cNvCxnSpPr/>
          <p:nvPr/>
        </p:nvCxnSpPr>
        <p:spPr>
          <a:xfrm>
            <a:off x="4305670" y="4163628"/>
            <a:ext cx="0" cy="1278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CC7B634-C5B5-4DDF-B61C-4C651FAF0DFE}"/>
              </a:ext>
            </a:extLst>
          </p:cNvPr>
          <p:cNvCxnSpPr/>
          <p:nvPr/>
        </p:nvCxnSpPr>
        <p:spPr>
          <a:xfrm>
            <a:off x="4305670" y="5450889"/>
            <a:ext cx="38706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Arrow: Left-Right 47">
            <a:extLst>
              <a:ext uri="{FF2B5EF4-FFF2-40B4-BE49-F238E27FC236}">
                <a16:creationId xmlns:a16="http://schemas.microsoft.com/office/drawing/2014/main" id="{59B49A39-F34B-4D14-B60B-268CC3C40834}"/>
              </a:ext>
            </a:extLst>
          </p:cNvPr>
          <p:cNvSpPr/>
          <p:nvPr/>
        </p:nvSpPr>
        <p:spPr>
          <a:xfrm>
            <a:off x="10120544" y="3241846"/>
            <a:ext cx="955549" cy="594804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4F6E5E9-659F-444C-A488-40896CCB3667}"/>
              </a:ext>
            </a:extLst>
          </p:cNvPr>
          <p:cNvSpPr/>
          <p:nvPr/>
        </p:nvSpPr>
        <p:spPr>
          <a:xfrm>
            <a:off x="11076093" y="2891148"/>
            <a:ext cx="955549" cy="12808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6132C0-FDB7-4811-AF0D-AD39D0863E2C}"/>
              </a:ext>
            </a:extLst>
          </p:cNvPr>
          <p:cNvSpPr txBox="1"/>
          <p:nvPr/>
        </p:nvSpPr>
        <p:spPr>
          <a:xfrm>
            <a:off x="11292395" y="2488328"/>
            <a:ext cx="125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82321A-2540-42C3-BC10-95D8E406639D}"/>
              </a:ext>
            </a:extLst>
          </p:cNvPr>
          <p:cNvSpPr txBox="1"/>
          <p:nvPr/>
        </p:nvSpPr>
        <p:spPr>
          <a:xfrm>
            <a:off x="8176332" y="4013428"/>
            <a:ext cx="78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cs typeface="Times New Roman" panose="02020603050405020304" pitchFamily="18" charset="0"/>
              </a:rPr>
              <a:t>GPIO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467EA5-8B62-43B0-932C-8F8600B8D2AF}"/>
              </a:ext>
            </a:extLst>
          </p:cNvPr>
          <p:cNvSpPr txBox="1"/>
          <p:nvPr/>
        </p:nvSpPr>
        <p:spPr>
          <a:xfrm>
            <a:off x="8176332" y="4412922"/>
            <a:ext cx="78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cs typeface="Times New Roman" panose="02020603050405020304" pitchFamily="18" charset="0"/>
              </a:rPr>
              <a:t>GPIO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45AC31C-CE70-4661-B641-28EB438DF8DC}"/>
              </a:ext>
            </a:extLst>
          </p:cNvPr>
          <p:cNvSpPr txBox="1"/>
          <p:nvPr/>
        </p:nvSpPr>
        <p:spPr>
          <a:xfrm>
            <a:off x="8169673" y="4831476"/>
            <a:ext cx="78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cs typeface="Times New Roman" panose="02020603050405020304" pitchFamily="18" charset="0"/>
              </a:rPr>
              <a:t>GPIO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7D4889-710A-4D5A-9494-58659CFBD94A}"/>
              </a:ext>
            </a:extLst>
          </p:cNvPr>
          <p:cNvSpPr txBox="1"/>
          <p:nvPr/>
        </p:nvSpPr>
        <p:spPr>
          <a:xfrm>
            <a:off x="8169672" y="5270369"/>
            <a:ext cx="78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cs typeface="Times New Roman" panose="02020603050405020304" pitchFamily="18" charset="0"/>
              </a:rPr>
              <a:t>GPIO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C4E691-43E9-427C-A71F-314762BD1344}"/>
              </a:ext>
            </a:extLst>
          </p:cNvPr>
          <p:cNvSpPr txBox="1"/>
          <p:nvPr/>
        </p:nvSpPr>
        <p:spPr>
          <a:xfrm>
            <a:off x="1367161" y="5898488"/>
            <a:ext cx="4793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ADC: analog to digital convert</a:t>
            </a:r>
          </a:p>
          <a:p>
            <a:r>
              <a:rPr lang="en-US" b="1" dirty="0"/>
              <a:t>GPIO: general purpose 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415814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19FDE0-E5D4-4F9F-902A-585072476BDC}"/>
              </a:ext>
            </a:extLst>
          </p:cNvPr>
          <p:cNvSpPr txBox="1"/>
          <p:nvPr/>
        </p:nvSpPr>
        <p:spPr>
          <a:xfrm>
            <a:off x="1874067" y="2102294"/>
            <a:ext cx="91711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column-parallel readout strategy was implemented to scan the array with minimal discrete components. The circuitry was controlled by a FPGA to take advantage of its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processing capabilities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8E4B21-7EED-41C5-9E76-942126DF4DEE}"/>
              </a:ext>
            </a:extLst>
          </p:cNvPr>
          <p:cNvSpPr txBox="1"/>
          <p:nvPr/>
        </p:nvSpPr>
        <p:spPr>
          <a:xfrm>
            <a:off x="1874067" y="578801"/>
            <a:ext cx="4716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Principle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890CF-2EAD-4945-A090-689BC7BD6A02}"/>
              </a:ext>
            </a:extLst>
          </p:cNvPr>
          <p:cNvSpPr txBox="1"/>
          <p:nvPr/>
        </p:nvSpPr>
        <p:spPr>
          <a:xfrm>
            <a:off x="1874067" y="1732963"/>
            <a:ext cx="442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column-parallel readout strategy: 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171C1E-AA99-451B-B4C6-D3433A410509}"/>
              </a:ext>
            </a:extLst>
          </p:cNvPr>
          <p:cNvSpPr txBox="1"/>
          <p:nvPr/>
        </p:nvSpPr>
        <p:spPr>
          <a:xfrm>
            <a:off x="1878594" y="3028817"/>
            <a:ext cx="884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working principle is similar with keyboard working principle </a:t>
            </a:r>
          </a:p>
        </p:txBody>
      </p:sp>
      <p:pic>
        <p:nvPicPr>
          <p:cNvPr id="1026" name="Picture 2" descr="How a Key Matrix Work">
            <a:extLst>
              <a:ext uri="{FF2B5EF4-FFF2-40B4-BE49-F238E27FC236}">
                <a16:creationId xmlns:a16="http://schemas.microsoft.com/office/drawing/2014/main" id="{FDC1BFF8-0E23-407F-AE41-1016906E254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495" y="3398149"/>
            <a:ext cx="3168556" cy="284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978493-0557-4074-80D4-E0A0E07D5526}"/>
              </a:ext>
            </a:extLst>
          </p:cNvPr>
          <p:cNvSpPr txBox="1"/>
          <p:nvPr/>
        </p:nvSpPr>
        <p:spPr>
          <a:xfrm>
            <a:off x="4730357" y="6246473"/>
            <a:ext cx="217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Fig1. keyboard</a:t>
            </a:r>
          </a:p>
        </p:txBody>
      </p:sp>
    </p:spTree>
    <p:extLst>
      <p:ext uri="{BB962C8B-B14F-4D97-AF65-F5344CB8AC3E}">
        <p14:creationId xmlns:p14="http://schemas.microsoft.com/office/powerpoint/2010/main" val="2550740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45265F-486D-4CA4-B11C-85D26FEFFCD8}"/>
              </a:ext>
            </a:extLst>
          </p:cNvPr>
          <p:cNvSpPr txBox="1"/>
          <p:nvPr/>
        </p:nvSpPr>
        <p:spPr>
          <a:xfrm>
            <a:off x="1740023" y="594804"/>
            <a:ext cx="5246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695E8C4-F7DE-4E7F-B3B7-057225F8234E}"/>
              </a:ext>
            </a:extLst>
          </p:cNvPr>
          <p:cNvCxnSpPr/>
          <p:nvPr/>
        </p:nvCxnSpPr>
        <p:spPr>
          <a:xfrm>
            <a:off x="2915216" y="2344848"/>
            <a:ext cx="8691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A6D0B8-3F17-4039-A193-5932AF6A4030}"/>
              </a:ext>
            </a:extLst>
          </p:cNvPr>
          <p:cNvCxnSpPr/>
          <p:nvPr/>
        </p:nvCxnSpPr>
        <p:spPr>
          <a:xfrm>
            <a:off x="3313568" y="1892174"/>
            <a:ext cx="0" cy="45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Extract 8">
            <a:extLst>
              <a:ext uri="{FF2B5EF4-FFF2-40B4-BE49-F238E27FC236}">
                <a16:creationId xmlns:a16="http://schemas.microsoft.com/office/drawing/2014/main" id="{7DAAC692-3597-4AB8-86FC-70405DB03640}"/>
              </a:ext>
            </a:extLst>
          </p:cNvPr>
          <p:cNvSpPr/>
          <p:nvPr/>
        </p:nvSpPr>
        <p:spPr>
          <a:xfrm rot="5400000">
            <a:off x="4499577" y="1317283"/>
            <a:ext cx="1195058" cy="860073"/>
          </a:xfrm>
          <a:prstGeom prst="flowChartExtra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A993B9-2174-4891-8A61-BF828E3B0DB9}"/>
              </a:ext>
            </a:extLst>
          </p:cNvPr>
          <p:cNvCxnSpPr/>
          <p:nvPr/>
        </p:nvCxnSpPr>
        <p:spPr>
          <a:xfrm>
            <a:off x="4128380" y="1901228"/>
            <a:ext cx="0" cy="679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5F6C13-A867-4977-BA9F-45BBA8394E0F}"/>
              </a:ext>
            </a:extLst>
          </p:cNvPr>
          <p:cNvCxnSpPr/>
          <p:nvPr/>
        </p:nvCxnSpPr>
        <p:spPr>
          <a:xfrm>
            <a:off x="4128380" y="2562131"/>
            <a:ext cx="887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B45AC1-2A4F-4E9F-85A7-BEB62C123075}"/>
              </a:ext>
            </a:extLst>
          </p:cNvPr>
          <p:cNvCxnSpPr/>
          <p:nvPr/>
        </p:nvCxnSpPr>
        <p:spPr>
          <a:xfrm>
            <a:off x="4128380" y="190122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8E39FB6-4304-4A6E-BA68-44F3BCC248FE}"/>
              </a:ext>
            </a:extLst>
          </p:cNvPr>
          <p:cNvSpPr/>
          <p:nvPr/>
        </p:nvSpPr>
        <p:spPr>
          <a:xfrm>
            <a:off x="3458427" y="1824273"/>
            <a:ext cx="525095" cy="1358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41E9DA-37BC-43F6-BF7B-AEC5D8E1D404}"/>
              </a:ext>
            </a:extLst>
          </p:cNvPr>
          <p:cNvCxnSpPr>
            <a:endCxn id="16" idx="1"/>
          </p:cNvCxnSpPr>
          <p:nvPr/>
        </p:nvCxnSpPr>
        <p:spPr>
          <a:xfrm flipV="1">
            <a:off x="3313568" y="1892174"/>
            <a:ext cx="144859" cy="9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2F390D-5EA6-45AB-B884-602615A4D62C}"/>
              </a:ext>
            </a:extLst>
          </p:cNvPr>
          <p:cNvCxnSpPr>
            <a:stCxn id="16" idx="3"/>
          </p:cNvCxnSpPr>
          <p:nvPr/>
        </p:nvCxnSpPr>
        <p:spPr>
          <a:xfrm>
            <a:off x="3983522" y="1892174"/>
            <a:ext cx="144858" cy="9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279F9C8-8774-4DB4-8EF1-D2F87ACF46EF}"/>
              </a:ext>
            </a:extLst>
          </p:cNvPr>
          <p:cNvCxnSpPr/>
          <p:nvPr/>
        </p:nvCxnSpPr>
        <p:spPr>
          <a:xfrm>
            <a:off x="4128380" y="1892174"/>
            <a:ext cx="5386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A66F7F-4E2F-4ED7-8C1F-73DF0E411298}"/>
                  </a:ext>
                </a:extLst>
              </p:cNvPr>
              <p:cNvSpPr txBox="1"/>
              <p:nvPr/>
            </p:nvSpPr>
            <p:spPr>
              <a:xfrm>
                <a:off x="3449371" y="1454941"/>
                <a:ext cx="669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A66F7F-4E2F-4ED7-8C1F-73DF0E411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371" y="1454941"/>
                <a:ext cx="669955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1ED8A2C7-9E63-48F9-83AA-27DA8B34C789}"/>
              </a:ext>
            </a:extLst>
          </p:cNvPr>
          <p:cNvSpPr txBox="1"/>
          <p:nvPr/>
        </p:nvSpPr>
        <p:spPr>
          <a:xfrm>
            <a:off x="4653475" y="1707508"/>
            <a:ext cx="18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71D6AD-B1B9-4335-A09A-E7909A088EA8}"/>
              </a:ext>
            </a:extLst>
          </p:cNvPr>
          <p:cNvSpPr txBox="1"/>
          <p:nvPr/>
        </p:nvSpPr>
        <p:spPr>
          <a:xfrm>
            <a:off x="4667069" y="1370733"/>
            <a:ext cx="18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F0DD63-C5DC-44BC-99FB-0633BC04A73D}"/>
              </a:ext>
            </a:extLst>
          </p:cNvPr>
          <p:cNvCxnSpPr>
            <a:stCxn id="25" idx="1"/>
          </p:cNvCxnSpPr>
          <p:nvPr/>
        </p:nvCxnSpPr>
        <p:spPr>
          <a:xfrm flipH="1">
            <a:off x="4237022" y="1555399"/>
            <a:ext cx="4300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E9F50E2-773B-4AA0-AB56-8F8204C9546C}"/>
              </a:ext>
            </a:extLst>
          </p:cNvPr>
          <p:cNvCxnSpPr/>
          <p:nvPr/>
        </p:nvCxnSpPr>
        <p:spPr>
          <a:xfrm>
            <a:off x="4237022" y="1149790"/>
            <a:ext cx="0" cy="4056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30B8E90-BD60-49C0-89B0-8F7C73138B5E}"/>
                  </a:ext>
                </a:extLst>
              </p:cNvPr>
              <p:cNvSpPr txBox="1"/>
              <p:nvPr/>
            </p:nvSpPr>
            <p:spPr>
              <a:xfrm>
                <a:off x="1188268" y="714992"/>
                <a:ext cx="6097508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30B8E90-BD60-49C0-89B0-8F7C73138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268" y="714992"/>
                <a:ext cx="6097508" cy="391582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5BE1B971-0BF4-4D64-A826-F794196ADA82}"/>
              </a:ext>
            </a:extLst>
          </p:cNvPr>
          <p:cNvSpPr/>
          <p:nvPr/>
        </p:nvSpPr>
        <p:spPr>
          <a:xfrm>
            <a:off x="5024671" y="2494230"/>
            <a:ext cx="525095" cy="1358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B4442F3-55D2-472F-8243-E67E683B1096}"/>
              </a:ext>
            </a:extLst>
          </p:cNvPr>
          <p:cNvCxnSpPr>
            <a:stCxn id="9" idx="0"/>
          </p:cNvCxnSpPr>
          <p:nvPr/>
        </p:nvCxnSpPr>
        <p:spPr>
          <a:xfrm flipV="1">
            <a:off x="5527143" y="1747319"/>
            <a:ext cx="81028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5B6E3D5-030B-428A-86D9-A2ADAA9FFEF9}"/>
              </a:ext>
            </a:extLst>
          </p:cNvPr>
          <p:cNvCxnSpPr>
            <a:stCxn id="34" idx="3"/>
          </p:cNvCxnSpPr>
          <p:nvPr/>
        </p:nvCxnSpPr>
        <p:spPr>
          <a:xfrm>
            <a:off x="5549766" y="2562131"/>
            <a:ext cx="832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6D8160-B900-4A91-B20B-3801B4CD832F}"/>
              </a:ext>
            </a:extLst>
          </p:cNvPr>
          <p:cNvCxnSpPr/>
          <p:nvPr/>
        </p:nvCxnSpPr>
        <p:spPr>
          <a:xfrm flipV="1">
            <a:off x="6337426" y="1740065"/>
            <a:ext cx="0" cy="822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0577494-3FD0-414F-BA69-B45F5A226D90}"/>
                  </a:ext>
                </a:extLst>
              </p:cNvPr>
              <p:cNvSpPr txBox="1"/>
              <p:nvPr/>
            </p:nvSpPr>
            <p:spPr>
              <a:xfrm>
                <a:off x="2238464" y="2133616"/>
                <a:ext cx="6097508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0577494-3FD0-414F-BA69-B45F5A226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464" y="2133616"/>
                <a:ext cx="6097508" cy="391582"/>
              </a:xfrm>
              <a:prstGeom prst="rect">
                <a:avLst/>
              </a:prstGeom>
              <a:blipFill>
                <a:blip r:embed="rId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0408EF3-9E30-4734-AF40-7F78978F2CA0}"/>
              </a:ext>
            </a:extLst>
          </p:cNvPr>
          <p:cNvCxnSpPr/>
          <p:nvPr/>
        </p:nvCxnSpPr>
        <p:spPr>
          <a:xfrm>
            <a:off x="6337426" y="1740065"/>
            <a:ext cx="11950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F3F277-DD93-4180-B5DB-A2F0BFB6F9F0}"/>
                  </a:ext>
                </a:extLst>
              </p:cNvPr>
              <p:cNvSpPr txBox="1"/>
              <p:nvPr/>
            </p:nvSpPr>
            <p:spPr>
              <a:xfrm>
                <a:off x="4811927" y="1520114"/>
                <a:ext cx="60975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F3F277-DD93-4180-B5DB-A2F0BFB6F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927" y="1520114"/>
                <a:ext cx="6097508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692DF2E8-D9DB-4C0A-94A7-C2A3BF0202DE}"/>
              </a:ext>
            </a:extLst>
          </p:cNvPr>
          <p:cNvSpPr txBox="1"/>
          <p:nvPr/>
        </p:nvSpPr>
        <p:spPr>
          <a:xfrm>
            <a:off x="2720571" y="2781927"/>
            <a:ext cx="475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implify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unit only for better analysis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5D254D7-49B5-495D-AC6C-A9AF5F718DD2}"/>
                  </a:ext>
                </a:extLst>
              </p:cNvPr>
              <p:cNvSpPr txBox="1"/>
              <p:nvPr/>
            </p:nvSpPr>
            <p:spPr>
              <a:xfrm>
                <a:off x="3315199" y="3472719"/>
                <a:ext cx="2302040" cy="6063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5D254D7-49B5-495D-AC6C-A9AF5F718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199" y="3472719"/>
                <a:ext cx="2302040" cy="6063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97AB9C9-7F5C-4E04-9AB3-9CAA0B72DFD3}"/>
                  </a:ext>
                </a:extLst>
              </p:cNvPr>
              <p:cNvSpPr txBox="1"/>
              <p:nvPr/>
            </p:nvSpPr>
            <p:spPr>
              <a:xfrm>
                <a:off x="3478705" y="4174297"/>
                <a:ext cx="2156168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97AB9C9-7F5C-4E04-9AB3-9CAA0B72D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705" y="4174297"/>
                <a:ext cx="2156168" cy="6223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0A3A116-9049-410F-B9EC-633FF03AA2E3}"/>
                  </a:ext>
                </a:extLst>
              </p:cNvPr>
              <p:cNvSpPr txBox="1"/>
              <p:nvPr/>
            </p:nvSpPr>
            <p:spPr>
              <a:xfrm flipH="1">
                <a:off x="2238464" y="4300806"/>
                <a:ext cx="141316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0A3A116-9049-410F-B9EC-633FF03AA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238464" y="4300806"/>
                <a:ext cx="1413163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5090501-DFD3-48BD-91F8-1FC9BF778E7D}"/>
                  </a:ext>
                </a:extLst>
              </p:cNvPr>
              <p:cNvSpPr txBox="1"/>
              <p:nvPr/>
            </p:nvSpPr>
            <p:spPr>
              <a:xfrm>
                <a:off x="3048740" y="4300806"/>
                <a:ext cx="60945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5090501-DFD3-48BD-91F8-1FC9BF778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740" y="4300806"/>
                <a:ext cx="609452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C4FA463-64EF-447E-A3F7-BD16C9156AD2}"/>
                  </a:ext>
                </a:extLst>
              </p:cNvPr>
              <p:cNvSpPr txBox="1"/>
              <p:nvPr/>
            </p:nvSpPr>
            <p:spPr>
              <a:xfrm>
                <a:off x="2797520" y="4961299"/>
                <a:ext cx="8274867" cy="864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find out the relationship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force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the graph between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that We can pass the real force to PC 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C4FA463-64EF-447E-A3F7-BD16C9156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520" y="4961299"/>
                <a:ext cx="8274867" cy="864404"/>
              </a:xfrm>
              <a:prstGeom prst="rect">
                <a:avLst/>
              </a:prstGeom>
              <a:blipFill>
                <a:blip r:embed="rId10"/>
                <a:stretch>
                  <a:fillRect l="-663" t="-42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635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437D-BE7B-4C96-9ED5-951894E9D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060" y="624110"/>
            <a:ext cx="10422940" cy="128089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function graph between 1/R and force of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M0808M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C1E17F-3851-4516-9A59-9D4F8388A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467" y="1749851"/>
            <a:ext cx="4515008" cy="3778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404E99-B407-4AB7-A3EE-D5ED46E129B1}"/>
              </a:ext>
            </a:extLst>
          </p:cNvPr>
          <p:cNvSpPr txBox="1"/>
          <p:nvPr/>
        </p:nvSpPr>
        <p:spPr>
          <a:xfrm>
            <a:off x="6512442" y="1665719"/>
            <a:ext cx="5412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of force and 1/R is almost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function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69F814-FF16-4443-8C7F-2260B161A7FC}"/>
                  </a:ext>
                </a:extLst>
              </p:cNvPr>
              <p:cNvSpPr txBox="1"/>
              <p:nvPr/>
            </p:nvSpPr>
            <p:spPr>
              <a:xfrm>
                <a:off x="7320809" y="2238641"/>
                <a:ext cx="1981200" cy="565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=0.0075×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69F814-FF16-4443-8C7F-2260B161A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809" y="2238641"/>
                <a:ext cx="1981200" cy="565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54E07B9-CE0B-4FA5-802C-43B8A04D3C61}"/>
              </a:ext>
            </a:extLst>
          </p:cNvPr>
          <p:cNvSpPr txBox="1"/>
          <p:nvPr/>
        </p:nvSpPr>
        <p:spPr>
          <a:xfrm>
            <a:off x="6512442" y="3106163"/>
            <a:ext cx="383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(1) and (2),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052B4E-2C83-4581-98E9-465059AB24CB}"/>
                  </a:ext>
                </a:extLst>
              </p:cNvPr>
              <p:cNvSpPr txBox="1"/>
              <p:nvPr/>
            </p:nvSpPr>
            <p:spPr>
              <a:xfrm>
                <a:off x="7540018" y="4388937"/>
                <a:ext cx="21116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=0.51⋅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052B4E-2C83-4581-98E9-465059AB2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018" y="4388937"/>
                <a:ext cx="2111620" cy="307777"/>
              </a:xfrm>
              <a:prstGeom prst="rect">
                <a:avLst/>
              </a:prstGeom>
              <a:blipFill>
                <a:blip r:embed="rId4"/>
                <a:stretch>
                  <a:fillRect l="-1734" r="-2601"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C8DE3A-95F6-455E-AE6D-0A045D88FF06}"/>
                  </a:ext>
                </a:extLst>
              </p:cNvPr>
              <p:cNvSpPr txBox="1"/>
              <p:nvPr/>
            </p:nvSpPr>
            <p:spPr>
              <a:xfrm>
                <a:off x="7427046" y="4998202"/>
                <a:ext cx="23375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=1.96⋅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C8DE3A-95F6-455E-AE6D-0A045D88F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046" y="4998202"/>
                <a:ext cx="2337563" cy="307777"/>
              </a:xfrm>
              <a:prstGeom prst="rect">
                <a:avLst/>
              </a:prstGeom>
              <a:blipFill>
                <a:blip r:embed="rId5"/>
                <a:stretch>
                  <a:fillRect l="-2865" b="-3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3A18E8-DEEA-4DA3-9675-E38155BD802A}"/>
                  </a:ext>
                </a:extLst>
              </p:cNvPr>
              <p:cNvSpPr txBox="1"/>
              <p:nvPr/>
            </p:nvSpPr>
            <p:spPr>
              <a:xfrm>
                <a:off x="6512442" y="3717815"/>
                <a:ext cx="3918616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1v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68k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3A18E8-DEEA-4DA3-9675-E38155BD8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442" y="3717815"/>
                <a:ext cx="3918616" cy="391582"/>
              </a:xfrm>
              <a:prstGeom prst="rect">
                <a:avLst/>
              </a:prstGeom>
              <a:blipFill>
                <a:blip r:embed="rId6"/>
                <a:stretch>
                  <a:fillRect l="-1244" t="-9375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EE4366-B79C-4F69-BE43-97028FED5878}"/>
                  </a:ext>
                </a:extLst>
              </p:cNvPr>
              <p:cNvSpPr txBox="1"/>
              <p:nvPr/>
            </p:nvSpPr>
            <p:spPr>
              <a:xfrm>
                <a:off x="7865000" y="2349957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EE4366-B79C-4F69-BE43-97028FED5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000" y="2349957"/>
                <a:ext cx="6096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1C98D87-A702-4785-B903-380A0D101E03}"/>
                  </a:ext>
                </a:extLst>
              </p:cNvPr>
              <p:cNvSpPr txBox="1"/>
              <p:nvPr/>
            </p:nvSpPr>
            <p:spPr>
              <a:xfrm>
                <a:off x="7763400" y="4401436"/>
                <a:ext cx="6299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1C98D87-A702-4785-B903-380A0D101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400" y="4401436"/>
                <a:ext cx="62992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9464ECF-296E-4DE4-B827-DD2E69AF5D3D}"/>
                  </a:ext>
                </a:extLst>
              </p:cNvPr>
              <p:cNvSpPr txBox="1"/>
              <p:nvPr/>
            </p:nvSpPr>
            <p:spPr>
              <a:xfrm rot="10800000" flipV="1">
                <a:off x="9225748" y="4936646"/>
                <a:ext cx="33745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9464ECF-296E-4DE4-B827-DD2E69AF5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9225748" y="4936646"/>
                <a:ext cx="337450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014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4E47CF-1FF8-4C9A-99F2-9C07A269C248}"/>
              </a:ext>
            </a:extLst>
          </p:cNvPr>
          <p:cNvSpPr txBox="1"/>
          <p:nvPr/>
        </p:nvSpPr>
        <p:spPr>
          <a:xfrm>
            <a:off x="1757779" y="674703"/>
            <a:ext cx="3799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Realization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0F69A-F446-40C2-A340-6BBFE5E6338A}"/>
              </a:ext>
            </a:extLst>
          </p:cNvPr>
          <p:cNvSpPr txBox="1"/>
          <p:nvPr/>
        </p:nvSpPr>
        <p:spPr>
          <a:xfrm>
            <a:off x="2878583" y="1321034"/>
            <a:ext cx="806758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design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Test and record the 1/R and it’s force relationship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graph.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Make sure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parameters of amplifier unit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according to the microcomputer ADC.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hardware.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Software design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Testing program: test one column readout array.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Converting program: converting readout input to it’s real force parameter.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Final program: test these sensor matrix adding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switching function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160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CEDF69-BBE6-4A94-8D3B-6304B15FA555}"/>
              </a:ext>
            </a:extLst>
          </p:cNvPr>
          <p:cNvSpPr txBox="1"/>
          <p:nvPr/>
        </p:nvSpPr>
        <p:spPr>
          <a:xfrm>
            <a:off x="1579419" y="720435"/>
            <a:ext cx="2733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D58A01-D7D6-4217-B989-FDD072B7C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36943" y="793748"/>
            <a:ext cx="3952878" cy="52705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E5077A-84ED-48C8-B521-C7415A0E8B5C}"/>
              </a:ext>
            </a:extLst>
          </p:cNvPr>
          <p:cNvSpPr txBox="1"/>
          <p:nvPr/>
        </p:nvSpPr>
        <p:spPr>
          <a:xfrm>
            <a:off x="7499926" y="2089870"/>
            <a:ext cx="41706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Microcomputer: ESP32-C6-DevKitM-1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Amplifier units: </a:t>
            </a:r>
            <a:r>
              <a:rPr lang="en-US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LM386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array: M0808M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environment: Arduino IDE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0E7B5-3E8C-4671-B5F4-6DE63E7F3E60}"/>
              </a:ext>
            </a:extLst>
          </p:cNvPr>
          <p:cNvSpPr txBox="1"/>
          <p:nvPr/>
        </p:nvSpPr>
        <p:spPr>
          <a:xfrm>
            <a:off x="7499926" y="1344870"/>
            <a:ext cx="25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951AA6-4CE6-4325-B759-2C0F7BB43FDA}"/>
              </a:ext>
            </a:extLst>
          </p:cNvPr>
          <p:cNvSpPr txBox="1"/>
          <p:nvPr/>
        </p:nvSpPr>
        <p:spPr>
          <a:xfrm>
            <a:off x="7499926" y="421352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Multi-resistance and multi-line</a:t>
            </a:r>
          </a:p>
        </p:txBody>
      </p:sp>
    </p:spTree>
    <p:extLst>
      <p:ext uri="{BB962C8B-B14F-4D97-AF65-F5344CB8AC3E}">
        <p14:creationId xmlns:p14="http://schemas.microsoft.com/office/powerpoint/2010/main" val="3630463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9CD533-01A5-405D-A0CA-B7F52B493251}"/>
              </a:ext>
            </a:extLst>
          </p:cNvPr>
          <p:cNvSpPr txBox="1"/>
          <p:nvPr/>
        </p:nvSpPr>
        <p:spPr>
          <a:xfrm>
            <a:off x="1611518" y="715222"/>
            <a:ext cx="2652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E8AA5-9EF3-4F43-89A9-E6BE8E10CC7C}"/>
              </a:ext>
            </a:extLst>
          </p:cNvPr>
          <p:cNvSpPr txBox="1"/>
          <p:nvPr/>
        </p:nvSpPr>
        <p:spPr>
          <a:xfrm>
            <a:off x="746968" y="1776336"/>
            <a:ext cx="392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 Environment: Arduino IDE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14F531-A384-46EF-9BD1-EEE862403638}"/>
              </a:ext>
            </a:extLst>
          </p:cNvPr>
          <p:cNvSpPr/>
          <p:nvPr/>
        </p:nvSpPr>
        <p:spPr>
          <a:xfrm>
            <a:off x="6699174" y="93470"/>
            <a:ext cx="1665838" cy="8872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9B12EC57-0F0F-42E0-920F-A52AF61BEB8D}"/>
              </a:ext>
            </a:extLst>
          </p:cNvPr>
          <p:cNvSpPr/>
          <p:nvPr/>
        </p:nvSpPr>
        <p:spPr>
          <a:xfrm>
            <a:off x="6472917" y="3429000"/>
            <a:ext cx="2215079" cy="131194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all column?</a:t>
            </a:r>
          </a:p>
        </p:txBody>
      </p: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E96FA538-318C-4985-94C3-3D1C19A58AF1}"/>
              </a:ext>
            </a:extLst>
          </p:cNvPr>
          <p:cNvSpPr/>
          <p:nvPr/>
        </p:nvSpPr>
        <p:spPr>
          <a:xfrm>
            <a:off x="6284356" y="1277054"/>
            <a:ext cx="2616452" cy="837973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the invoking column</a:t>
            </a:r>
          </a:p>
        </p:txBody>
      </p: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A5F33862-D511-42AC-BD84-EF8D93C33F70}"/>
              </a:ext>
            </a:extLst>
          </p:cNvPr>
          <p:cNvSpPr/>
          <p:nvPr/>
        </p:nvSpPr>
        <p:spPr>
          <a:xfrm>
            <a:off x="6208667" y="2367027"/>
            <a:ext cx="2765331" cy="83797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each row</a:t>
            </a:r>
          </a:p>
        </p:txBody>
      </p:sp>
      <p:sp>
        <p:nvSpPr>
          <p:cNvPr id="15" name="Flowchart: Data 14">
            <a:extLst>
              <a:ext uri="{FF2B5EF4-FFF2-40B4-BE49-F238E27FC236}">
                <a16:creationId xmlns:a16="http://schemas.microsoft.com/office/drawing/2014/main" id="{9722CD81-8748-494B-ADA6-13AA6D84AFCF}"/>
              </a:ext>
            </a:extLst>
          </p:cNvPr>
          <p:cNvSpPr/>
          <p:nvPr/>
        </p:nvSpPr>
        <p:spPr>
          <a:xfrm>
            <a:off x="6030496" y="5067802"/>
            <a:ext cx="3245404" cy="124211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to force and show to screen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CD5BD0-9FF3-4F1C-8562-87BC1FC898CC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4552825" y="4084973"/>
            <a:ext cx="192009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052F11E-BF52-434D-AA6B-B22D5D73CCF4}"/>
              </a:ext>
            </a:extLst>
          </p:cNvPr>
          <p:cNvCxnSpPr/>
          <p:nvPr/>
        </p:nvCxnSpPr>
        <p:spPr>
          <a:xfrm>
            <a:off x="4535785" y="1176887"/>
            <a:ext cx="27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F317E3-FE9A-44F2-9E39-70CF99AB11F3}"/>
              </a:ext>
            </a:extLst>
          </p:cNvPr>
          <p:cNvSpPr txBox="1"/>
          <p:nvPr/>
        </p:nvSpPr>
        <p:spPr>
          <a:xfrm>
            <a:off x="5620698" y="4080221"/>
            <a:ext cx="95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5794493-DB0A-4081-B3F8-37582A6FEF15}"/>
              </a:ext>
            </a:extLst>
          </p:cNvPr>
          <p:cNvCxnSpPr>
            <a:stCxn id="10" idx="2"/>
          </p:cNvCxnSpPr>
          <p:nvPr/>
        </p:nvCxnSpPr>
        <p:spPr>
          <a:xfrm flipH="1">
            <a:off x="7580456" y="4740947"/>
            <a:ext cx="1" cy="31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7209B0C-ECC5-4A32-8D20-DA9DB40E3436}"/>
              </a:ext>
            </a:extLst>
          </p:cNvPr>
          <p:cNvSpPr txBox="1"/>
          <p:nvPr/>
        </p:nvSpPr>
        <p:spPr>
          <a:xfrm>
            <a:off x="7653198" y="4684790"/>
            <a:ext cx="7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82F9F05-A55A-431D-A39D-C51A81291D50}"/>
              </a:ext>
            </a:extLst>
          </p:cNvPr>
          <p:cNvCxnSpPr/>
          <p:nvPr/>
        </p:nvCxnSpPr>
        <p:spPr>
          <a:xfrm>
            <a:off x="4535785" y="1176887"/>
            <a:ext cx="8520" cy="29033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Arrow: Down 41">
            <a:extLst>
              <a:ext uri="{FF2B5EF4-FFF2-40B4-BE49-F238E27FC236}">
                <a16:creationId xmlns:a16="http://schemas.microsoft.com/office/drawing/2014/main" id="{34E367ED-86DA-4EC5-826C-CEF67957F519}"/>
              </a:ext>
            </a:extLst>
          </p:cNvPr>
          <p:cNvSpPr/>
          <p:nvPr/>
        </p:nvSpPr>
        <p:spPr>
          <a:xfrm>
            <a:off x="7329741" y="1001924"/>
            <a:ext cx="467006" cy="26581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7969E3C2-576A-4378-9BD1-2A063C5AFC16}"/>
              </a:ext>
            </a:extLst>
          </p:cNvPr>
          <p:cNvSpPr/>
          <p:nvPr/>
        </p:nvSpPr>
        <p:spPr>
          <a:xfrm>
            <a:off x="7307947" y="2120670"/>
            <a:ext cx="545017" cy="2182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46968B01-FC71-488D-9A87-AC25C248047F}"/>
              </a:ext>
            </a:extLst>
          </p:cNvPr>
          <p:cNvSpPr/>
          <p:nvPr/>
        </p:nvSpPr>
        <p:spPr>
          <a:xfrm>
            <a:off x="7395099" y="3204998"/>
            <a:ext cx="372862" cy="22400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11F1216-3B14-404E-AD07-4F55B313F268}"/>
              </a:ext>
            </a:extLst>
          </p:cNvPr>
          <p:cNvCxnSpPr>
            <a:stCxn id="15" idx="5"/>
          </p:cNvCxnSpPr>
          <p:nvPr/>
        </p:nvCxnSpPr>
        <p:spPr>
          <a:xfrm>
            <a:off x="8951360" y="5688857"/>
            <a:ext cx="16929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0C481E8-5C14-4D55-8513-3FE2162BE844}"/>
              </a:ext>
            </a:extLst>
          </p:cNvPr>
          <p:cNvCxnSpPr/>
          <p:nvPr/>
        </p:nvCxnSpPr>
        <p:spPr>
          <a:xfrm flipH="1" flipV="1">
            <a:off x="10582183" y="992612"/>
            <a:ext cx="88776" cy="4696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0B9F189-2815-4E7A-A2F8-F693AE1C5BF6}"/>
              </a:ext>
            </a:extLst>
          </p:cNvPr>
          <p:cNvCxnSpPr/>
          <p:nvPr/>
        </p:nvCxnSpPr>
        <p:spPr>
          <a:xfrm flipH="1">
            <a:off x="8023578" y="992612"/>
            <a:ext cx="2551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1287896-84EE-409F-8FA8-464FCEC722C6}"/>
              </a:ext>
            </a:extLst>
          </p:cNvPr>
          <p:cNvSpPr txBox="1"/>
          <p:nvPr/>
        </p:nvSpPr>
        <p:spPr>
          <a:xfrm>
            <a:off x="6605374" y="6366069"/>
            <a:ext cx="197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Flow chart</a:t>
            </a:r>
          </a:p>
        </p:txBody>
      </p:sp>
    </p:spTree>
    <p:extLst>
      <p:ext uri="{BB962C8B-B14F-4D97-AF65-F5344CB8AC3E}">
        <p14:creationId xmlns:p14="http://schemas.microsoft.com/office/powerpoint/2010/main" val="267053017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</TotalTime>
  <Words>529</Words>
  <Application>Microsoft Office PowerPoint</Application>
  <PresentationFormat>宽屏</PresentationFormat>
  <Paragraphs>121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Century Gothic</vt:lpstr>
      <vt:lpstr>Times New Roman</vt:lpstr>
      <vt:lpstr>Wingdings 3</vt:lpstr>
      <vt:lpstr>Wisp</vt:lpstr>
      <vt:lpstr>Progress report of high sensitivity e-skin</vt:lpstr>
      <vt:lpstr>Outline</vt:lpstr>
      <vt:lpstr>The whole design</vt:lpstr>
      <vt:lpstr>PowerPoint 演示文稿</vt:lpstr>
      <vt:lpstr>PowerPoint 演示文稿</vt:lpstr>
      <vt:lpstr>Obtain the function graph between 1/R and force of M0808M  </vt:lpstr>
      <vt:lpstr>PowerPoint 演示文稿</vt:lpstr>
      <vt:lpstr>PowerPoint 演示文稿</vt:lpstr>
      <vt:lpstr>PowerPoint 演示文稿</vt:lpstr>
      <vt:lpstr>PowerPoint 演示文稿</vt:lpstr>
      <vt:lpstr>Show time</vt:lpstr>
      <vt:lpstr>Current work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City University of Hong Kong</dc:creator>
  <cp:lastModifiedBy>2250122708@qq.com</cp:lastModifiedBy>
  <cp:revision>40</cp:revision>
  <dcterms:created xsi:type="dcterms:W3CDTF">2024-08-20T03:47:01Z</dcterms:created>
  <dcterms:modified xsi:type="dcterms:W3CDTF">2024-10-10T02:43:49Z</dcterms:modified>
</cp:coreProperties>
</file>