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65" r:id="rId5"/>
    <p:sldId id="260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9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3FA95-BE7A-684D-911A-3BDDCBF48752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5216-12C5-474F-A7D2-3E44AF661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8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n'g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5216-12C5-474F-A7D2-3E44AF6616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2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BB25-7EBC-7149-8E2A-4B3369CB53C7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8B98-BE28-724C-BCF2-CA1D2608BD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softbe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softbe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0A1BFA7-AC04-AE45-ABF4-C88162C8097E}"/>
              </a:ext>
            </a:extLst>
          </p:cNvPr>
          <p:cNvSpPr txBox="1">
            <a:spLocks/>
          </p:cNvSpPr>
          <p:nvPr/>
        </p:nvSpPr>
        <p:spPr>
          <a:xfrm>
            <a:off x="421242" y="2462618"/>
            <a:ext cx="8168368" cy="1625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《</a:t>
            </a:r>
            <a:r>
              <a:rPr lang="zh-CN" altLang="en-US" sz="4000" dirty="0"/>
              <a:t>应用软件开发实践</a:t>
            </a:r>
            <a:r>
              <a:rPr lang="en-US" altLang="zh-CN" sz="4000" dirty="0"/>
              <a:t>》</a:t>
            </a:r>
            <a:endParaRPr lang="zh-CN" altLang="en-US" sz="4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C4F7F98-5E6B-A14F-AAAB-BC4CC9FD9DE3}"/>
              </a:ext>
            </a:extLst>
          </p:cNvPr>
          <p:cNvSpPr txBox="1">
            <a:spLocks/>
          </p:cNvSpPr>
          <p:nvPr/>
        </p:nvSpPr>
        <p:spPr>
          <a:xfrm>
            <a:off x="2362301" y="3940405"/>
            <a:ext cx="4286250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计算机科学与技术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2FD9DD-250C-9745-BE1C-B0A1EF7E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29" y="516367"/>
            <a:ext cx="1939397" cy="193939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619264B-E576-354C-962B-0A3174448C76}"/>
              </a:ext>
            </a:extLst>
          </p:cNvPr>
          <p:cNvSpPr/>
          <p:nvPr/>
        </p:nvSpPr>
        <p:spPr>
          <a:xfrm>
            <a:off x="3047335" y="2618080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2019~2020</a:t>
            </a:r>
            <a:r>
              <a:rPr lang="zh-CN" altLang="en-US" sz="2400" dirty="0"/>
              <a:t>第二学期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8778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3820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团队</a:t>
            </a:r>
            <a:r>
              <a:rPr lang="zh-CN" altLang="zh-CN" sz="2000" b="1" dirty="0">
                <a:latin typeface="+mn-lt"/>
                <a:ea typeface="+mn-ea"/>
                <a:cs typeface="+mn-cs"/>
              </a:rPr>
              <a:t>形式参加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>『</a:t>
            </a:r>
            <a:r>
              <a:rPr lang="zh-CN" altLang="en-US" sz="2000" b="1" dirty="0">
                <a:latin typeface="+mn-lt"/>
                <a:ea typeface="+mn-ea"/>
                <a:cs typeface="+mn-cs"/>
              </a:rPr>
              <a:t>第九届“中国软件杯”大学生软件设计大赛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>』</a:t>
            </a:r>
            <a:br>
              <a:rPr lang="en-US" altLang="zh-CN" sz="2000" b="1" dirty="0">
                <a:latin typeface="+mn-lt"/>
                <a:ea typeface="+mn-ea"/>
                <a:cs typeface="+mn-cs"/>
              </a:rPr>
            </a:br>
            <a:r>
              <a:rPr lang="en-US" altLang="zh-CN" sz="2000" dirty="0">
                <a:hlinkClick r:id="rId2"/>
              </a:rPr>
              <a:t>http://www.cnsoftbei.com</a:t>
            </a:r>
            <a:r>
              <a:rPr lang="zh-CN" altLang="en-US" sz="2000" dirty="0"/>
              <a:t> 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7300"/>
            <a:ext cx="7886700" cy="49538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</a:t>
            </a:r>
            <a:r>
              <a:rPr lang="zh-CN" altLang="en-US" sz="2000" b="1" dirty="0"/>
              <a:t>组赛题（本科、研究生、高职）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视频全量目标分析和建模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基于网络拓扑及告警的故障根因定位系统实现及算法研究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基于计算机视觉的交通场景智能应用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高端基础软件（本科、研究生、高职）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酷猫云盘管理器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</a:t>
            </a:r>
            <a:r>
              <a:rPr lang="en-US" altLang="zh-CN" sz="1800" dirty="0" err="1"/>
              <a:t>kubernetes</a:t>
            </a:r>
            <a:r>
              <a:rPr lang="zh-CN" altLang="en-US" sz="1800" dirty="0"/>
              <a:t>和国产操作系统的嵌入式容器管理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Linux</a:t>
            </a:r>
            <a:r>
              <a:rPr lang="zh-CN" altLang="en-US" sz="1800" dirty="0"/>
              <a:t>下基于签名技术的软件保护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</a:t>
            </a:r>
            <a:r>
              <a:rPr lang="zh-CN" altLang="en-US" sz="2000" b="1" dirty="0"/>
              <a:t>组赛题（高职）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代理层架构的分布式数据库中间件实现流式查询</a:t>
            </a:r>
          </a:p>
        </p:txBody>
      </p:sp>
    </p:spTree>
    <p:extLst>
      <p:ext uri="{BB962C8B-B14F-4D97-AF65-F5344CB8AC3E}">
        <p14:creationId xmlns:p14="http://schemas.microsoft.com/office/powerpoint/2010/main" val="19061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3820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往届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>『</a:t>
            </a:r>
            <a:r>
              <a:rPr lang="zh-CN" altLang="en-US" sz="2000" b="1" dirty="0">
                <a:latin typeface="+mn-lt"/>
                <a:ea typeface="+mn-ea"/>
                <a:cs typeface="+mn-cs"/>
              </a:rPr>
              <a:t>“中国软件杯”大学生软件设计大赛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>』</a:t>
            </a:r>
            <a:r>
              <a:rPr lang="zh-CN" altLang="en-US" sz="2000" b="1" dirty="0">
                <a:latin typeface="+mn-lt"/>
                <a:ea typeface="+mn-ea"/>
                <a:cs typeface="+mn-cs"/>
              </a:rPr>
              <a:t>赛题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/>
            </a:r>
            <a:br>
              <a:rPr lang="en-US" altLang="zh-CN" sz="2000" b="1" dirty="0">
                <a:latin typeface="+mn-lt"/>
                <a:ea typeface="+mn-ea"/>
                <a:cs typeface="+mn-cs"/>
              </a:rPr>
            </a:br>
            <a:r>
              <a:rPr lang="en-US" altLang="zh-CN" sz="2000" dirty="0">
                <a:hlinkClick r:id="rId2"/>
              </a:rPr>
              <a:t>http://www.cnsoftbei.com</a:t>
            </a:r>
            <a:r>
              <a:rPr lang="zh-CN" altLang="en-US" sz="2000" dirty="0"/>
              <a:t> 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7300"/>
            <a:ext cx="7886700" cy="4953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第八届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组赛题（本科、研究生、高职）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旅客行程智能推荐系统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基于物联网的视频系统的实现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</a:t>
            </a:r>
            <a:r>
              <a:rPr lang="en-US" altLang="zh-CN" sz="1800" dirty="0"/>
              <a:t>GIS</a:t>
            </a:r>
            <a:r>
              <a:rPr lang="zh-CN" altLang="en-US" sz="1800" dirty="0"/>
              <a:t>技术的生态环境演进过程可视化实现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公共地点人流量计算的云监管平台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b="1" dirty="0"/>
              <a:t>第八届华东分赛区赛题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基于移动端在线设备故障诊断平台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基于工业设备的企业大数据的分析与展示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纺织布匹表面瑕疵识别系统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绿色车间监测</a:t>
            </a:r>
            <a:r>
              <a:rPr lang="en-US" altLang="zh-CN" sz="1800" dirty="0"/>
              <a:t>APP</a:t>
            </a:r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620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3820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几点说明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7300"/>
            <a:ext cx="7886700" cy="49538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可以与指导老师讨论其他自拟</a:t>
            </a:r>
            <a:r>
              <a:rPr lang="zh-CN" altLang="en-US" sz="2400" b="1" dirty="0" smtClean="0"/>
              <a:t>课题，但必须征得任课教师同意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今天这次课需完成班级分组</a:t>
            </a:r>
            <a:endParaRPr lang="zh-CN" altLang="en-US" sz="2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/>
              <a:t>每</a:t>
            </a:r>
            <a:r>
              <a:rPr lang="zh-CN" altLang="en-US" b="1" dirty="0" smtClean="0"/>
              <a:t>组</a:t>
            </a:r>
            <a:r>
              <a:rPr lang="en-US" altLang="zh-CN" b="1" dirty="0" smtClean="0"/>
              <a:t>1-3</a:t>
            </a:r>
            <a:r>
              <a:rPr lang="zh-CN" altLang="en-US" b="1" dirty="0" smtClean="0"/>
              <a:t>人，组长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人</a:t>
            </a:r>
            <a:endParaRPr lang="en-US" altLang="zh-CN" b="1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 smtClean="0"/>
              <a:t>已经报名的同学按照报名时的分组</a:t>
            </a:r>
            <a:endParaRPr lang="en-US" altLang="zh-CN" b="1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 smtClean="0"/>
              <a:t>最终按小组按人检查成果，分值根据每个人具体完成的工作判定</a:t>
            </a:r>
            <a:endParaRPr lang="en-US" altLang="zh-CN" b="1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 smtClean="0"/>
              <a:t>每个人必须承担一定的编程工作</a:t>
            </a:r>
            <a:endParaRPr lang="en-US" altLang="zh-CN" b="1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513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807-ED93-F94C-9290-89324B1F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53" y="136634"/>
            <a:ext cx="7886700" cy="5044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评分表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924DBC-49F2-0047-BD45-3DAD1B568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08123"/>
              </p:ext>
            </p:extLst>
          </p:nvPr>
        </p:nvGraphicFramePr>
        <p:xfrm>
          <a:off x="312681" y="725214"/>
          <a:ext cx="8518636" cy="60600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9892">
                  <a:extLst>
                    <a:ext uri="{9D8B030D-6E8A-4147-A177-3AD203B41FA5}">
                      <a16:colId xmlns:a16="http://schemas.microsoft.com/office/drawing/2014/main" val="1448114660"/>
                    </a:ext>
                  </a:extLst>
                </a:gridCol>
                <a:gridCol w="4593020">
                  <a:extLst>
                    <a:ext uri="{9D8B030D-6E8A-4147-A177-3AD203B41FA5}">
                      <a16:colId xmlns:a16="http://schemas.microsoft.com/office/drawing/2014/main" val="2422046937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3244255952"/>
                    </a:ext>
                  </a:extLst>
                </a:gridCol>
              </a:tblGrid>
              <a:tr h="390383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课程教学目标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考查方式与考查点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占比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277824819"/>
                  </a:ext>
                </a:extLst>
              </a:tr>
              <a:tr h="759475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目标</a:t>
                      </a:r>
                      <a:r>
                        <a:rPr lang="en-US" sz="1400" b="1" kern="100" dirty="0">
                          <a:effectLst/>
                        </a:rPr>
                        <a:t>1</a:t>
                      </a:r>
                      <a:r>
                        <a:rPr lang="zh-CN" sz="1400" b="1" kern="100" dirty="0">
                          <a:effectLst/>
                        </a:rPr>
                        <a:t>：</a:t>
                      </a:r>
                      <a:r>
                        <a:rPr lang="zh-CN" sz="1400" kern="100" dirty="0">
                          <a:effectLst/>
                        </a:rPr>
                        <a:t>能够采用</a:t>
                      </a:r>
                      <a:r>
                        <a:rPr lang="zh-CN" sz="1400" b="1" kern="100" dirty="0">
                          <a:effectLst/>
                        </a:rPr>
                        <a:t>结构化方法</a:t>
                      </a:r>
                      <a:r>
                        <a:rPr lang="zh-CN" sz="1400" kern="100" dirty="0">
                          <a:effectLst/>
                        </a:rPr>
                        <a:t>或</a:t>
                      </a:r>
                      <a:r>
                        <a:rPr lang="zh-CN" sz="1400" b="1" kern="100" dirty="0">
                          <a:effectLst/>
                        </a:rPr>
                        <a:t>面向对象方法</a:t>
                      </a:r>
                      <a:r>
                        <a:rPr lang="zh-CN" sz="1400" kern="100" dirty="0">
                          <a:effectLst/>
                        </a:rPr>
                        <a:t>分析系统需求。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通过学生答辩及软件验收情况，考察其知识熟练应用程度。考察撰写的报告和设计文稿与原有业务要求的贴近度，描述的清晰性、完整性、无歧义。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（熟练使用</a:t>
                      </a: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</a:rPr>
                        <a:t>VISIO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400" b="1" kern="100" dirty="0" err="1">
                          <a:solidFill>
                            <a:srgbClr val="FF0000"/>
                          </a:solidFill>
                          <a:effectLst/>
                        </a:rPr>
                        <a:t>StarUML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等工具建立系统模型）。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30%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836245618"/>
                  </a:ext>
                </a:extLst>
              </a:tr>
              <a:tr h="1095024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sz="1400" kern="100" dirty="0">
                          <a:effectLst/>
                        </a:rPr>
                        <a:t>综合考虑设计、测试、维护，对设计方案进行优化，开发满足系统需求和约束条件的软件系统、模块或算法流程。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通过学生答辩及软件验收和设计文档，考察学生是否开发完成了满足系统需求和约束条件的软件系统、模块或算法流程。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30%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138717569"/>
                  </a:ext>
                </a:extLst>
              </a:tr>
              <a:tr h="997602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sz="1400" kern="100" dirty="0">
                          <a:effectLst/>
                        </a:rPr>
                        <a:t>熟悉软件开发过程，具有系统的工程研究与实践经历。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通过答辩，考察学生需求分析、方案设计、详细设计、编码、测试等各环节中对于软件开发和管理技术的综合应用情况。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（选择合适的软件开发过程，如敏捷开发）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15%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641717492"/>
                  </a:ext>
                </a:extLst>
              </a:tr>
              <a:tr h="976531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sz="1400" kern="100" dirty="0">
                          <a:effectLst/>
                        </a:rPr>
                        <a:t>掌握软件需求分析、设计、编码、测试等环节的常用技术和工程开发工具。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通过答辩，考察学生在分析、设计、编码和测试过程中，对</a:t>
                      </a:r>
                      <a:r>
                        <a:rPr lang="zh-CN" sz="1400" b="1" kern="100" dirty="0">
                          <a:solidFill>
                            <a:srgbClr val="FF0000"/>
                          </a:solidFill>
                          <a:effectLst/>
                        </a:rPr>
                        <a:t>需求分析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zh-CN" sz="1400" b="1" kern="100" dirty="0">
                          <a:solidFill>
                            <a:srgbClr val="FF0000"/>
                          </a:solidFill>
                          <a:effectLst/>
                        </a:rPr>
                        <a:t>软件设计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源代码版本管理（</a:t>
                      </a: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zh-CN" altLang="en-US" sz="1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软件测试（测试驱动程序开发、测试工具使用）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等</a:t>
                      </a:r>
                      <a:r>
                        <a:rPr lang="zh-CN" sz="1400" b="1" kern="100" dirty="0">
                          <a:solidFill>
                            <a:srgbClr val="FF0000"/>
                          </a:solidFill>
                          <a:effectLst/>
                        </a:rPr>
                        <a:t>计算机辅助软件工程工具</a:t>
                      </a:r>
                      <a:r>
                        <a:rPr lang="zh-CN" sz="1400" kern="100" dirty="0">
                          <a:effectLst/>
                        </a:rPr>
                        <a:t>的使用情况。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15%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120706336"/>
                  </a:ext>
                </a:extLst>
              </a:tr>
              <a:tr h="1014416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sz="1400" kern="100" dirty="0">
                          <a:effectLst/>
                        </a:rPr>
                        <a:t>理解并遵守计算机职业道德和规范，具有良好的法律意识、社会公德和社会责任感。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通过应用软件开发综合实训环节的选题和设计文档，考察学生是否具有良好的法律意识、社会公德和社会责任感，是否理解并遵守计算机职业道德和规范。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10%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97004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3820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参考书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19383"/>
            <a:ext cx="7886700" cy="49538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Roger S. Pressman,  </a:t>
            </a:r>
            <a:r>
              <a:rPr lang="zh-CN" altLang="en-US" sz="1800" dirty="0"/>
              <a:t>郑人杰 </a:t>
            </a:r>
            <a:r>
              <a:rPr lang="en-US" altLang="zh-CN" sz="1800" dirty="0"/>
              <a:t>(</a:t>
            </a:r>
            <a:r>
              <a:rPr lang="zh-CN" altLang="en-US" sz="1800" dirty="0"/>
              <a:t>译者</a:t>
            </a:r>
            <a:r>
              <a:rPr lang="en-US" altLang="zh-CN" sz="1800" dirty="0"/>
              <a:t>), </a:t>
            </a:r>
            <a:r>
              <a:rPr lang="zh-CN" altLang="en-US" sz="1800" dirty="0"/>
              <a:t>马素霞 </a:t>
            </a:r>
            <a:r>
              <a:rPr lang="en-US" altLang="zh-CN" sz="1800" dirty="0"/>
              <a:t>(</a:t>
            </a:r>
            <a:r>
              <a:rPr lang="zh-CN" altLang="en-US" sz="1800" dirty="0"/>
              <a:t>译者</a:t>
            </a:r>
            <a:r>
              <a:rPr lang="en-US" altLang="zh-CN" sz="1800" dirty="0"/>
              <a:t>)</a:t>
            </a:r>
            <a:r>
              <a:rPr lang="zh-CN" altLang="en-US" sz="1800" dirty="0"/>
              <a:t>．</a:t>
            </a:r>
            <a:r>
              <a:rPr lang="zh-CN" altLang="en-US" sz="1800" b="1" dirty="0"/>
              <a:t>软件工程</a:t>
            </a:r>
            <a:r>
              <a:rPr lang="en-US" altLang="zh-CN" sz="1800" b="1" dirty="0"/>
              <a:t>:</a:t>
            </a:r>
            <a:r>
              <a:rPr lang="zh-CN" altLang="en-US" sz="1800" b="1" dirty="0"/>
              <a:t>实践者的研究方法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第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版</a:t>
            </a:r>
            <a:r>
              <a:rPr lang="en-US" altLang="zh-CN" sz="1800" b="1" dirty="0"/>
              <a:t>)</a:t>
            </a:r>
            <a:r>
              <a:rPr lang="zh-CN" altLang="en-US" sz="1800" dirty="0"/>
              <a:t>．北京：机械工业出版社，</a:t>
            </a:r>
            <a:r>
              <a:rPr lang="en-US" altLang="zh-CN" sz="1800" dirty="0"/>
              <a:t>2016.11</a:t>
            </a:r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>
              <a:lnSpc>
                <a:spcPct val="200000"/>
              </a:lnSpc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Ian Sommerville(</a:t>
            </a:r>
            <a:r>
              <a:rPr lang="zh-CN" altLang="en-US" sz="1800" dirty="0"/>
              <a:t>伊恩</a:t>
            </a:r>
            <a:r>
              <a:rPr lang="en-US" altLang="zh-CN" sz="1800" dirty="0"/>
              <a:t>.</a:t>
            </a:r>
            <a:r>
              <a:rPr lang="zh-CN" altLang="en-US" sz="1800" dirty="0"/>
              <a:t>萨默维尔</a:t>
            </a:r>
            <a:r>
              <a:rPr lang="en-US" altLang="zh-CN" sz="1800" dirty="0"/>
              <a:t>),  </a:t>
            </a:r>
            <a:r>
              <a:rPr lang="zh-CN" altLang="en-US" sz="1800" dirty="0"/>
              <a:t>彭鑫</a:t>
            </a:r>
            <a:r>
              <a:rPr lang="en-US" altLang="zh-CN" sz="1800" dirty="0"/>
              <a:t>(</a:t>
            </a:r>
            <a:r>
              <a:rPr lang="zh-CN" altLang="en-US" sz="1800" dirty="0"/>
              <a:t>译者</a:t>
            </a:r>
            <a:r>
              <a:rPr lang="en-US" altLang="zh-CN" sz="1800" dirty="0"/>
              <a:t>),  </a:t>
            </a:r>
            <a:r>
              <a:rPr lang="zh-CN" altLang="en-US" sz="1800" dirty="0"/>
              <a:t>赵文耘</a:t>
            </a:r>
            <a:r>
              <a:rPr lang="en-US" altLang="zh-CN" sz="1800" dirty="0"/>
              <a:t>(</a:t>
            </a:r>
            <a:r>
              <a:rPr lang="zh-CN" altLang="en-US" sz="1800" dirty="0"/>
              <a:t>译者</a:t>
            </a:r>
            <a:r>
              <a:rPr lang="en-US" altLang="zh-CN" sz="1800" dirty="0"/>
              <a:t>). </a:t>
            </a:r>
            <a:r>
              <a:rPr lang="zh-CN" altLang="en-US" sz="1800" b="1" dirty="0"/>
              <a:t>软件工程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原书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版</a:t>
            </a:r>
            <a:r>
              <a:rPr lang="en-US" altLang="zh-CN" sz="1800" b="1" dirty="0"/>
              <a:t>)</a:t>
            </a:r>
            <a:r>
              <a:rPr lang="zh-CN" altLang="en-US" sz="1800" dirty="0"/>
              <a:t>．北京：机械工业出版社，</a:t>
            </a:r>
            <a:r>
              <a:rPr lang="en-US" altLang="zh-CN" sz="1800" dirty="0"/>
              <a:t>2018.01</a:t>
            </a:r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>
              <a:lnSpc>
                <a:spcPct val="200000"/>
              </a:lnSpc>
            </a:pPr>
            <a:r>
              <a:rPr lang="en-US" altLang="zh-CN" sz="1800" dirty="0"/>
              <a:t>3) </a:t>
            </a:r>
            <a:r>
              <a:rPr lang="zh-CN" altLang="en-US" sz="1800" dirty="0"/>
              <a:t>邹欣</a:t>
            </a:r>
            <a:r>
              <a:rPr lang="en-US" altLang="zh-CN" sz="1800" b="1" dirty="0"/>
              <a:t>. </a:t>
            </a:r>
            <a:r>
              <a:rPr lang="zh-CN" altLang="en-US" sz="1800" b="1" dirty="0"/>
              <a:t>构建之法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第三版</a:t>
            </a:r>
            <a:r>
              <a:rPr lang="en-US" altLang="zh-CN" sz="1800" b="1" dirty="0"/>
              <a:t>)</a:t>
            </a:r>
            <a:r>
              <a:rPr lang="zh-CN" altLang="en-US" sz="1800" dirty="0"/>
              <a:t>．北京：人民邮电出版社</a:t>
            </a:r>
            <a:r>
              <a:rPr lang="en-US" altLang="zh-CN" sz="1800" dirty="0"/>
              <a:t>, 2017.06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491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682</Words>
  <Application>Microsoft Office PowerPoint</Application>
  <PresentationFormat>全屏显示(4:3)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</vt:lpstr>
      <vt:lpstr>等线 Light</vt:lpstr>
      <vt:lpstr>Arial</vt:lpstr>
      <vt:lpstr>Calibri</vt:lpstr>
      <vt:lpstr>Calibri Light</vt:lpstr>
      <vt:lpstr>Times New Roman</vt:lpstr>
      <vt:lpstr>Office 主题</vt:lpstr>
      <vt:lpstr>PowerPoint 演示文稿</vt:lpstr>
      <vt:lpstr>团队形式参加『第九届“中国软件杯”大学生软件设计大赛』 http://www.cnsoftbei.com </vt:lpstr>
      <vt:lpstr>往届『“中国软件杯”大学生软件设计大赛』赛题 http://www.cnsoftbei.com </vt:lpstr>
      <vt:lpstr>几点说明</vt:lpstr>
      <vt:lpstr>评分表</vt:lpstr>
      <vt:lpstr>参考书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软件开发综合实践 </dc:title>
  <dc:creator>张博</dc:creator>
  <cp:lastModifiedBy>ml</cp:lastModifiedBy>
  <cp:revision>42</cp:revision>
  <dcterms:created xsi:type="dcterms:W3CDTF">2017-02-20T08:41:51Z</dcterms:created>
  <dcterms:modified xsi:type="dcterms:W3CDTF">2020-05-05T12:19:48Z</dcterms:modified>
</cp:coreProperties>
</file>