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4" r:id="rId3"/>
    <p:sldId id="266" r:id="rId4"/>
    <p:sldId id="282" r:id="rId5"/>
    <p:sldId id="267" r:id="rId6"/>
    <p:sldId id="290" r:id="rId7"/>
    <p:sldId id="284" r:id="rId8"/>
    <p:sldId id="285" r:id="rId9"/>
    <p:sldId id="288" r:id="rId10"/>
    <p:sldId id="287" r:id="rId11"/>
    <p:sldId id="289" r:id="rId12"/>
    <p:sldId id="271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8916F-68FD-454B-A2F1-1EC92949371E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516CF2-4463-48BC-BEEF-76D91EADEC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97445" y="1047466"/>
            <a:ext cx="4931392" cy="1105468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97444" y="2639358"/>
            <a:ext cx="10456355" cy="303821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4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8916F-68FD-454B-A2F1-1EC92949371E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516CF2-4463-48BC-BEEF-76D91EADEC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915736" y="196259"/>
            <a:ext cx="4360528" cy="801300"/>
          </a:xfrm>
          <a:prstGeom prst="rect">
            <a:avLst/>
          </a:prstGeom>
          <a:solidFill>
            <a:srgbClr val="FFFFF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601036" y="5860441"/>
            <a:ext cx="11057564" cy="801300"/>
          </a:xfrm>
          <a:prstGeom prst="rect">
            <a:avLst/>
          </a:prstGeom>
          <a:solidFill>
            <a:srgbClr val="FFFFF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C90931D-FF4D-4421-B225-549AA88A88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7" t="32366" r="8201" b="32640"/>
          <a:stretch/>
        </p:blipFill>
        <p:spPr>
          <a:xfrm>
            <a:off x="4603250" y="47624"/>
            <a:ext cx="3159625" cy="9144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72048E9-1FDD-4BB8-B8F2-7E71E08AA27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871" y="5991943"/>
            <a:ext cx="1439405" cy="6801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02933" y="2111021"/>
            <a:ext cx="7586134" cy="1919111"/>
          </a:xfrm>
        </p:spPr>
        <p:txBody>
          <a:bodyPr/>
          <a:lstStyle/>
          <a:p>
            <a:r>
              <a:rPr lang="zh-CN" altLang="en-US" b="1" dirty="0"/>
              <a:t>基于</a:t>
            </a:r>
            <a:r>
              <a:rPr lang="en-US" altLang="zh-CN" b="1" dirty="0"/>
              <a:t>Word2vec</a:t>
            </a:r>
            <a:r>
              <a:rPr lang="zh-CN" altLang="en-US" b="1" dirty="0"/>
              <a:t>的人物关系分析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83ADA8-42C3-4AD8-B582-9D5B488A4CE1}"/>
              </a:ext>
            </a:extLst>
          </p:cNvPr>
          <p:cNvSpPr txBox="1">
            <a:spLocks/>
          </p:cNvSpPr>
          <p:nvPr/>
        </p:nvSpPr>
        <p:spPr>
          <a:xfrm>
            <a:off x="4252668" y="4305081"/>
            <a:ext cx="3686663" cy="1022823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汇报人：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07172757-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李治远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A8B9E66E-8841-49F5-8D7C-4BD8E59165D6}"/>
              </a:ext>
            </a:extLst>
          </p:cNvPr>
          <p:cNvSpPr/>
          <p:nvPr/>
        </p:nvSpPr>
        <p:spPr>
          <a:xfrm>
            <a:off x="533847" y="1616776"/>
            <a:ext cx="3985817" cy="518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模型训练</a:t>
            </a:r>
            <a:endParaRPr lang="en-US" altLang="zh-CN" sz="3600" b="1" dirty="0">
              <a:solidFill>
                <a:schemeClr val="tx1"/>
              </a:solidFill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22099928-523F-45AE-88D4-5411A093A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993" y="475649"/>
            <a:ext cx="5578856" cy="805047"/>
          </a:xfrm>
        </p:spPr>
        <p:txBody>
          <a:bodyPr anchor="ctr" anchorCtr="0"/>
          <a:lstStyle/>
          <a:p>
            <a:pPr algn="l"/>
            <a:r>
              <a:rPr lang="zh-CN" altLang="en-US" dirty="0"/>
              <a:t>实现方法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09B378B-60B1-4293-98B7-891542F7EAC2}"/>
              </a:ext>
            </a:extLst>
          </p:cNvPr>
          <p:cNvSpPr/>
          <p:nvPr/>
        </p:nvSpPr>
        <p:spPr>
          <a:xfrm>
            <a:off x="0" y="475649"/>
            <a:ext cx="734881" cy="8050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/>
              <a:t>2</a:t>
            </a:r>
            <a:endParaRPr lang="zh-CN" altLang="en-US" sz="5400" b="1" dirty="0"/>
          </a:p>
        </p:txBody>
      </p:sp>
      <p:sp>
        <p:nvSpPr>
          <p:cNvPr id="21" name="副标题 2">
            <a:extLst>
              <a:ext uri="{FF2B5EF4-FFF2-40B4-BE49-F238E27FC236}">
                <a16:creationId xmlns:a16="http://schemas.microsoft.com/office/drawing/2014/main" id="{E54AFCA9-4D64-4C1B-A296-AD25B1633DFB}"/>
              </a:ext>
            </a:extLst>
          </p:cNvPr>
          <p:cNvSpPr txBox="1">
            <a:spLocks/>
          </p:cNvSpPr>
          <p:nvPr/>
        </p:nvSpPr>
        <p:spPr>
          <a:xfrm>
            <a:off x="7288707" y="5176304"/>
            <a:ext cx="3432224" cy="1453096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2AD26-3CBD-4B1D-8E56-F6586EF42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" y="2531914"/>
            <a:ext cx="6264579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 pitchFamily="2" charset="0"/>
              </a:rPr>
              <a:t>@staticmethod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itchFamily="2" charset="0"/>
              </a:rPr>
              <a:t>def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 pitchFamily="2" charset="0"/>
              </a:rPr>
              <a:t>train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(train_file_name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itchFamily="2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save_model_name):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"""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训练形成模型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:param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 train_file_name: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    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:param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 save_model_name: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    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:return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: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    """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setences = word2vec.LineSentence(train_file_name)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    model = gensim.models.Word2Vec(setences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itchFamily="2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 pitchFamily="2" charset="0"/>
              </a:rPr>
              <a:t>min_count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 pitchFamily="2" charset="0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itchFamily="2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 pitchFamily="2" charset="0"/>
              </a:rPr>
              <a:t>size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 pitchFamily="2" charset="0"/>
              </a:rPr>
              <a:t>200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    model.save(save_model_name)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    model.wv.save_word2vec_format(save_model_name +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 pitchFamily="2" charset="0"/>
              </a:rPr>
              <a:t>'.bin'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itchFamily="2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 pitchFamily="2" charset="0"/>
              </a:rPr>
              <a:t>binary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itchFamily="2" charset="0"/>
              </a:rPr>
              <a:t>True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8D3629-9E51-4903-9A10-74B8F88E1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71" y="2531914"/>
            <a:ext cx="2507197" cy="100592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1BCEE25-11CC-4121-A358-B8BCACDE2A83}"/>
              </a:ext>
            </a:extLst>
          </p:cNvPr>
          <p:cNvSpPr/>
          <p:nvPr/>
        </p:nvSpPr>
        <p:spPr>
          <a:xfrm>
            <a:off x="8700264" y="4097408"/>
            <a:ext cx="20206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model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与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model.bin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为训练结束保存的模型</a:t>
            </a:r>
          </a:p>
        </p:txBody>
      </p:sp>
    </p:spTree>
    <p:extLst>
      <p:ext uri="{BB962C8B-B14F-4D97-AF65-F5344CB8AC3E}">
        <p14:creationId xmlns:p14="http://schemas.microsoft.com/office/powerpoint/2010/main" val="1992038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A8B9E66E-8841-49F5-8D7C-4BD8E59165D6}"/>
              </a:ext>
            </a:extLst>
          </p:cNvPr>
          <p:cNvSpPr/>
          <p:nvPr/>
        </p:nvSpPr>
        <p:spPr>
          <a:xfrm>
            <a:off x="533847" y="1616776"/>
            <a:ext cx="3985817" cy="518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模型预测</a:t>
            </a:r>
            <a:endParaRPr lang="en-US" altLang="zh-CN" sz="3600" b="1" dirty="0">
              <a:solidFill>
                <a:schemeClr val="tx1"/>
              </a:solidFill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22099928-523F-45AE-88D4-5411A093A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993" y="475649"/>
            <a:ext cx="5578856" cy="805047"/>
          </a:xfrm>
        </p:spPr>
        <p:txBody>
          <a:bodyPr anchor="ctr" anchorCtr="0"/>
          <a:lstStyle/>
          <a:p>
            <a:pPr algn="l"/>
            <a:r>
              <a:rPr lang="zh-CN" altLang="en-US" dirty="0"/>
              <a:t>结果及分析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09B378B-60B1-4293-98B7-891542F7EAC2}"/>
              </a:ext>
            </a:extLst>
          </p:cNvPr>
          <p:cNvSpPr/>
          <p:nvPr/>
        </p:nvSpPr>
        <p:spPr>
          <a:xfrm>
            <a:off x="0" y="475649"/>
            <a:ext cx="734881" cy="8050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/>
              <a:t>3</a:t>
            </a:r>
            <a:endParaRPr lang="zh-CN" altLang="en-US" sz="54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215DAEE-C365-4397-AD9C-68462F497816}"/>
              </a:ext>
            </a:extLst>
          </p:cNvPr>
          <p:cNvSpPr/>
          <p:nvPr/>
        </p:nvSpPr>
        <p:spPr>
          <a:xfrm>
            <a:off x="689384" y="2620303"/>
            <a:ext cx="32487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和苏明玉最相似的词有：</a:t>
            </a:r>
          </a:p>
          <a:p>
            <a:r>
              <a:rPr lang="zh-CN" altLang="en-US" sz="1600" dirty="0"/>
              <a:t>身份</a:t>
            </a:r>
            <a:r>
              <a:rPr lang="en-US" altLang="zh-CN" sz="1600" dirty="0"/>
              <a:t>, 0.9999064803123474</a:t>
            </a:r>
          </a:p>
          <a:p>
            <a:r>
              <a:rPr lang="zh-CN" altLang="en-US" sz="1600" dirty="0"/>
              <a:t>钥匙</a:t>
            </a:r>
            <a:r>
              <a:rPr lang="en-US" altLang="zh-CN" sz="1600" dirty="0"/>
              <a:t>, 0.9999038577079773</a:t>
            </a:r>
          </a:p>
          <a:p>
            <a:r>
              <a:rPr lang="zh-CN" altLang="en-US" sz="1600" dirty="0"/>
              <a:t>关心</a:t>
            </a:r>
            <a:r>
              <a:rPr lang="en-US" altLang="zh-CN" sz="1600" dirty="0"/>
              <a:t>, 0.9999014139175415</a:t>
            </a:r>
          </a:p>
          <a:p>
            <a:r>
              <a:rPr lang="zh-CN" altLang="en-US" sz="1600" dirty="0"/>
              <a:t>车门</a:t>
            </a:r>
            <a:r>
              <a:rPr lang="en-US" altLang="zh-CN" sz="1600" dirty="0"/>
              <a:t>, 0.9998956322669983</a:t>
            </a:r>
          </a:p>
          <a:p>
            <a:r>
              <a:rPr lang="zh-CN" altLang="en-US" sz="1600" dirty="0"/>
              <a:t>谢谢</a:t>
            </a:r>
            <a:r>
              <a:rPr lang="en-US" altLang="zh-CN" sz="1600" dirty="0"/>
              <a:t>, 0.9998923540115356</a:t>
            </a:r>
          </a:p>
          <a:p>
            <a:r>
              <a:rPr lang="zh-CN" altLang="en-US" sz="1600" dirty="0"/>
              <a:t>电梯</a:t>
            </a:r>
            <a:r>
              <a:rPr lang="en-US" altLang="zh-CN" sz="1600" dirty="0"/>
              <a:t>, 0.9998911023139954</a:t>
            </a:r>
          </a:p>
          <a:p>
            <a:r>
              <a:rPr lang="zh-CN" altLang="en-US" sz="1600" dirty="0"/>
              <a:t>孩子</a:t>
            </a:r>
            <a:r>
              <a:rPr lang="en-US" altLang="zh-CN" sz="1600" dirty="0"/>
              <a:t>, 0.9998807311058044</a:t>
            </a:r>
          </a:p>
          <a:p>
            <a:r>
              <a:rPr lang="zh-CN" altLang="en-US" sz="1600" dirty="0"/>
              <a:t>饭店</a:t>
            </a:r>
            <a:r>
              <a:rPr lang="en-US" altLang="zh-CN" sz="1600" dirty="0"/>
              <a:t>, 0.9998770952224731</a:t>
            </a:r>
          </a:p>
          <a:p>
            <a:r>
              <a:rPr lang="zh-CN" altLang="en-US" sz="1600" dirty="0"/>
              <a:t>脸色</a:t>
            </a:r>
            <a:r>
              <a:rPr lang="en-US" altLang="zh-CN" sz="1600" dirty="0"/>
              <a:t>, 0.9998714923858643</a:t>
            </a:r>
          </a:p>
          <a:p>
            <a:r>
              <a:rPr lang="zh-CN" altLang="en-US" sz="1600" dirty="0"/>
              <a:t>明白</a:t>
            </a:r>
            <a:r>
              <a:rPr lang="en-US" altLang="zh-CN" sz="1600" dirty="0"/>
              <a:t>, 0.99986732006073</a:t>
            </a:r>
            <a:endParaRPr lang="zh-CN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D3AA64-7CBC-4D9C-AC3F-9B931D2C6910}"/>
              </a:ext>
            </a:extLst>
          </p:cNvPr>
          <p:cNvSpPr/>
          <p:nvPr/>
        </p:nvSpPr>
        <p:spPr>
          <a:xfrm>
            <a:off x="4103091" y="2182146"/>
            <a:ext cx="3985817" cy="3300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苏明玉 与 苏明玉的相似度为：1.000000</a:t>
            </a:r>
          </a:p>
          <a:p>
            <a:r>
              <a:rPr lang="zh-CN" altLang="en-US" sz="1600" dirty="0"/>
              <a:t>苏明玉 与 老蒙的相似度为：0.999313</a:t>
            </a:r>
          </a:p>
          <a:p>
            <a:r>
              <a:rPr lang="zh-CN" altLang="en-US" sz="1600" dirty="0"/>
              <a:t>苏明玉 与 苏明哲的相似度为：0.999297</a:t>
            </a:r>
          </a:p>
          <a:p>
            <a:r>
              <a:rPr lang="zh-CN" altLang="en-US" sz="1600" dirty="0"/>
              <a:t>苏明玉 与 舅舅的相似度为：0.999122</a:t>
            </a:r>
          </a:p>
          <a:p>
            <a:r>
              <a:rPr lang="zh-CN" altLang="en-US" sz="1600" dirty="0"/>
              <a:t>苏明玉 与 苏大强的相似度为：0.998884</a:t>
            </a:r>
          </a:p>
          <a:p>
            <a:r>
              <a:rPr lang="zh-CN" altLang="en-US" sz="1600" dirty="0"/>
              <a:t>苏明玉 与 小蒙的相似度为：0.998583</a:t>
            </a:r>
          </a:p>
          <a:p>
            <a:r>
              <a:rPr lang="zh-CN" altLang="en-US" sz="1600" dirty="0"/>
              <a:t>苏明玉 与 吴非的相似度为：0.997641</a:t>
            </a:r>
          </a:p>
          <a:p>
            <a:r>
              <a:rPr lang="zh-CN" altLang="en-US" sz="1600" dirty="0"/>
              <a:t>苏明玉 与 柳青的相似度为：0.997400</a:t>
            </a:r>
          </a:p>
          <a:p>
            <a:r>
              <a:rPr lang="zh-CN" altLang="en-US" sz="1600" dirty="0"/>
              <a:t>苏明玉 与 苏明成的相似度为：0.997377</a:t>
            </a:r>
          </a:p>
          <a:p>
            <a:r>
              <a:rPr lang="zh-CN" altLang="en-US" sz="1600" dirty="0"/>
              <a:t>苏明玉 与 朱丽的相似度为：0.997341</a:t>
            </a:r>
          </a:p>
          <a:p>
            <a:r>
              <a:rPr lang="zh-CN" altLang="en-US" sz="1600" dirty="0"/>
              <a:t>苏明玉 与 明哲的相似度为：0.996648</a:t>
            </a:r>
          </a:p>
          <a:p>
            <a:r>
              <a:rPr lang="zh-CN" altLang="en-US" sz="1600" dirty="0"/>
              <a:t>苏明玉 与 明成的相似度为：0.993391</a:t>
            </a:r>
          </a:p>
          <a:p>
            <a:r>
              <a:rPr lang="zh-CN" altLang="en-US" sz="1600" dirty="0"/>
              <a:t>苏明玉 与 明玉的相似度为：0.992809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DF2F98-FC27-42A6-85C5-07672E74DCF0}"/>
              </a:ext>
            </a:extLst>
          </p:cNvPr>
          <p:cNvSpPr/>
          <p:nvPr/>
        </p:nvSpPr>
        <p:spPr>
          <a:xfrm>
            <a:off x="8422888" y="2274849"/>
            <a:ext cx="321898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结果分析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pPr indent="457200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可以看出苏明玉与老蒙的关系很近，通过电视剧的观看，苏明玉是老蒙一手带大的，也是销售部的经理，说明模型预测的效果大致较好。</a:t>
            </a:r>
          </a:p>
        </p:txBody>
      </p:sp>
    </p:spTree>
    <p:extLst>
      <p:ext uri="{BB962C8B-B14F-4D97-AF65-F5344CB8AC3E}">
        <p14:creationId xmlns:p14="http://schemas.microsoft.com/office/powerpoint/2010/main" val="3141633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E3638599-B4BE-401B-BEA2-923EFF107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993" y="475649"/>
            <a:ext cx="5578856" cy="805047"/>
          </a:xfrm>
        </p:spPr>
        <p:txBody>
          <a:bodyPr anchor="ctr" anchorCtr="0"/>
          <a:lstStyle/>
          <a:p>
            <a:pPr algn="l"/>
            <a:r>
              <a:rPr lang="zh-CN" altLang="en-US" dirty="0"/>
              <a:t>方法改进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B30D5E-92D4-4CBE-A971-F10BFF2CB374}"/>
              </a:ext>
            </a:extLst>
          </p:cNvPr>
          <p:cNvSpPr/>
          <p:nvPr/>
        </p:nvSpPr>
        <p:spPr>
          <a:xfrm>
            <a:off x="0" y="475649"/>
            <a:ext cx="734881" cy="8050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/>
              <a:t>4</a:t>
            </a:r>
            <a:endParaRPr lang="zh-CN" altLang="en-US" sz="5400" b="1" dirty="0"/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48F6DB1D-C24F-4CD9-922D-9440A8A25E49}"/>
              </a:ext>
            </a:extLst>
          </p:cNvPr>
          <p:cNvSpPr txBox="1">
            <a:spLocks/>
          </p:cNvSpPr>
          <p:nvPr/>
        </p:nvSpPr>
        <p:spPr>
          <a:xfrm>
            <a:off x="801993" y="2241456"/>
            <a:ext cx="4074807" cy="1943967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通过预测结果的观察，发现苏明玉与舅舅的关系</a:t>
            </a:r>
            <a:r>
              <a:rPr lang="zh-CN" altLang="en-US" sz="2000" dirty="0">
                <a:solidFill>
                  <a:srgbClr val="FF0000"/>
                </a:solidFill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</a:rPr>
              <a:t>0.999122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比与苏大强</a:t>
            </a:r>
            <a:r>
              <a:rPr lang="zh-CN" altLang="en-US" sz="2000" dirty="0">
                <a:solidFill>
                  <a:srgbClr val="FF0000"/>
                </a:solidFill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</a:rPr>
              <a:t>0.998884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的关系更近，但是通过电视的观看，事实并不是这样的。</a:t>
            </a:r>
          </a:p>
        </p:txBody>
      </p:sp>
      <p:sp>
        <p:nvSpPr>
          <p:cNvPr id="13" name="副标题 2">
            <a:extLst>
              <a:ext uri="{FF2B5EF4-FFF2-40B4-BE49-F238E27FC236}">
                <a16:creationId xmlns:a16="http://schemas.microsoft.com/office/drawing/2014/main" id="{BEEB18CB-A18F-460E-9CBC-2131331105E8}"/>
              </a:ext>
            </a:extLst>
          </p:cNvPr>
          <p:cNvSpPr txBox="1">
            <a:spLocks/>
          </p:cNvSpPr>
          <p:nvPr/>
        </p:nvSpPr>
        <p:spPr>
          <a:xfrm>
            <a:off x="6173164" y="2304648"/>
            <a:ext cx="4442797" cy="2393732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</a:rPr>
              <a:t>改进方法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将这些人名的词性加入到词性文件，这样在查找时，就可以找到。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直接寻找指定词与目标词的相似度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使用其他模型与方法进行训练测试</a:t>
            </a:r>
          </a:p>
        </p:txBody>
      </p:sp>
    </p:spTree>
    <p:extLst>
      <p:ext uri="{BB962C8B-B14F-4D97-AF65-F5344CB8AC3E}">
        <p14:creationId xmlns:p14="http://schemas.microsoft.com/office/powerpoint/2010/main" val="4151556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谢谢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03633" y="2639360"/>
            <a:ext cx="4292367" cy="650764"/>
          </a:xfrm>
        </p:spPr>
        <p:txBody>
          <a:bodyPr/>
          <a:lstStyle/>
          <a:p>
            <a:pPr algn="l"/>
            <a:r>
              <a:rPr lang="zh-CN" altLang="en-US" sz="4000" dirty="0"/>
              <a:t>项目目标</a:t>
            </a:r>
            <a:endParaRPr lang="zh-CN" sz="40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1055575" y="2252749"/>
            <a:ext cx="3680199" cy="0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31E0201D-FC0E-4C70-8E98-BEE098316745}"/>
              </a:ext>
            </a:extLst>
          </p:cNvPr>
          <p:cNvSpPr/>
          <p:nvPr/>
        </p:nvSpPr>
        <p:spPr>
          <a:xfrm>
            <a:off x="1055575" y="2639358"/>
            <a:ext cx="546722" cy="5989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1</a:t>
            </a:r>
            <a:endParaRPr lang="zh-CN" altLang="en-US" sz="36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667CFE-7F44-471D-8E3E-45EF098F936F}"/>
              </a:ext>
            </a:extLst>
          </p:cNvPr>
          <p:cNvSpPr/>
          <p:nvPr/>
        </p:nvSpPr>
        <p:spPr>
          <a:xfrm>
            <a:off x="1055575" y="3429000"/>
            <a:ext cx="546722" cy="5989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2</a:t>
            </a:r>
            <a:endParaRPr lang="zh-CN" altLang="en-US" sz="36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648100-E067-4CB6-9E4C-609EB05E42D3}"/>
              </a:ext>
            </a:extLst>
          </p:cNvPr>
          <p:cNvSpPr/>
          <p:nvPr/>
        </p:nvSpPr>
        <p:spPr>
          <a:xfrm>
            <a:off x="1055575" y="4218642"/>
            <a:ext cx="546722" cy="5989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3</a:t>
            </a:r>
            <a:endParaRPr lang="zh-CN" altLang="en-US" sz="36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2BEE5D-81FF-4A98-B7F9-C132A11AEE85}"/>
              </a:ext>
            </a:extLst>
          </p:cNvPr>
          <p:cNvSpPr/>
          <p:nvPr/>
        </p:nvSpPr>
        <p:spPr>
          <a:xfrm>
            <a:off x="1055575" y="5008284"/>
            <a:ext cx="546722" cy="5989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4</a:t>
            </a:r>
            <a:endParaRPr lang="zh-CN" altLang="en-US" sz="3600" b="1" dirty="0"/>
          </a:p>
        </p:txBody>
      </p:sp>
      <p:sp>
        <p:nvSpPr>
          <p:cNvPr id="14" name="副标题 2">
            <a:extLst>
              <a:ext uri="{FF2B5EF4-FFF2-40B4-BE49-F238E27FC236}">
                <a16:creationId xmlns:a16="http://schemas.microsoft.com/office/drawing/2014/main" id="{589A6B90-87C4-439E-91CD-9159D5A0FFD1}"/>
              </a:ext>
            </a:extLst>
          </p:cNvPr>
          <p:cNvSpPr txBox="1">
            <a:spLocks/>
          </p:cNvSpPr>
          <p:nvPr/>
        </p:nvSpPr>
        <p:spPr>
          <a:xfrm>
            <a:off x="1803632" y="3429002"/>
            <a:ext cx="3680199" cy="598921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/>
              <a:t>实现方法</a:t>
            </a:r>
            <a:endParaRPr lang="zh-CN" dirty="0"/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D61774C6-77AC-4012-9301-8735F08B6A7D}"/>
              </a:ext>
            </a:extLst>
          </p:cNvPr>
          <p:cNvSpPr txBox="1">
            <a:spLocks/>
          </p:cNvSpPr>
          <p:nvPr/>
        </p:nvSpPr>
        <p:spPr>
          <a:xfrm>
            <a:off x="1794399" y="4218642"/>
            <a:ext cx="4058618" cy="598920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/>
              <a:t>结果及分析</a:t>
            </a:r>
            <a:endParaRPr lang="zh-CN" dirty="0"/>
          </a:p>
        </p:txBody>
      </p:sp>
      <p:sp>
        <p:nvSpPr>
          <p:cNvPr id="16" name="副标题 2">
            <a:extLst>
              <a:ext uri="{FF2B5EF4-FFF2-40B4-BE49-F238E27FC236}">
                <a16:creationId xmlns:a16="http://schemas.microsoft.com/office/drawing/2014/main" id="{09EDA706-738E-4B78-9AE1-5E3C51FD7B62}"/>
              </a:ext>
            </a:extLst>
          </p:cNvPr>
          <p:cNvSpPr txBox="1">
            <a:spLocks/>
          </p:cNvSpPr>
          <p:nvPr/>
        </p:nvSpPr>
        <p:spPr>
          <a:xfrm>
            <a:off x="1794398" y="5008280"/>
            <a:ext cx="3680199" cy="598921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/>
              <a:t>方法改进</a:t>
            </a:r>
            <a:endParaRPr 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B09272E-1D25-49DF-9D65-9BFE11744EE8}"/>
              </a:ext>
            </a:extLst>
          </p:cNvPr>
          <p:cNvSpPr/>
          <p:nvPr/>
        </p:nvSpPr>
        <p:spPr>
          <a:xfrm>
            <a:off x="1055575" y="1140903"/>
            <a:ext cx="3680199" cy="972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内容概要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副标题 2">
            <a:extLst>
              <a:ext uri="{FF2B5EF4-FFF2-40B4-BE49-F238E27FC236}">
                <a16:creationId xmlns:a16="http://schemas.microsoft.com/office/drawing/2014/main" id="{87E8D131-F79B-410B-BD9E-96428D0AEB71}"/>
              </a:ext>
            </a:extLst>
          </p:cNvPr>
          <p:cNvSpPr txBox="1">
            <a:spLocks/>
          </p:cNvSpPr>
          <p:nvPr/>
        </p:nvSpPr>
        <p:spPr>
          <a:xfrm>
            <a:off x="821660" y="2432794"/>
            <a:ext cx="4913375" cy="2364996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学习使用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Word2vec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模型分析文本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分析小说中人物之间的关系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——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以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《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都挺好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》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为例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1F6EBD7-4AA9-410B-ACAD-B74A4AA94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993" y="475649"/>
            <a:ext cx="5578856" cy="805047"/>
          </a:xfrm>
        </p:spPr>
        <p:txBody>
          <a:bodyPr anchor="ctr" anchorCtr="0"/>
          <a:lstStyle/>
          <a:p>
            <a:pPr algn="l"/>
            <a:r>
              <a:rPr lang="zh-CN" altLang="en-US" dirty="0"/>
              <a:t>项目目标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473DB8E-D879-48B2-86FE-C74C5762B3F5}"/>
              </a:ext>
            </a:extLst>
          </p:cNvPr>
          <p:cNvSpPr/>
          <p:nvPr/>
        </p:nvSpPr>
        <p:spPr>
          <a:xfrm>
            <a:off x="0" y="475649"/>
            <a:ext cx="734881" cy="8050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/>
              <a:t>1</a:t>
            </a:r>
            <a:endParaRPr lang="zh-CN" altLang="en-US" sz="5400" b="1" dirty="0"/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DB8A63D9-2EE0-4215-8841-3C4063908074}"/>
              </a:ext>
            </a:extLst>
          </p:cNvPr>
          <p:cNvSpPr txBox="1">
            <a:spLocks/>
          </p:cNvSpPr>
          <p:nvPr/>
        </p:nvSpPr>
        <p:spPr>
          <a:xfrm>
            <a:off x="6380849" y="1425914"/>
            <a:ext cx="1949304" cy="497583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实现路线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DA58CB-BD40-4F9E-AAE6-BB5249A10E44}"/>
              </a:ext>
            </a:extLst>
          </p:cNvPr>
          <p:cNvSpPr/>
          <p:nvPr/>
        </p:nvSpPr>
        <p:spPr>
          <a:xfrm>
            <a:off x="8390135" y="2008870"/>
            <a:ext cx="1412856" cy="4975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文本预处理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08FECCC-C52C-4686-A136-EF5B1DF0B1F7}"/>
              </a:ext>
            </a:extLst>
          </p:cNvPr>
          <p:cNvSpPr/>
          <p:nvPr/>
        </p:nvSpPr>
        <p:spPr>
          <a:xfrm>
            <a:off x="8390135" y="3025222"/>
            <a:ext cx="1412856" cy="4975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分词处理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7328C28-2D3E-4CF2-B1F4-45D2466C1B7D}"/>
              </a:ext>
            </a:extLst>
          </p:cNvPr>
          <p:cNvSpPr/>
          <p:nvPr/>
        </p:nvSpPr>
        <p:spPr>
          <a:xfrm>
            <a:off x="7200303" y="4220654"/>
            <a:ext cx="1412856" cy="4975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模型训练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F6F6132-8A7B-47B8-935D-717BDA7A58D0}"/>
              </a:ext>
            </a:extLst>
          </p:cNvPr>
          <p:cNvSpPr/>
          <p:nvPr/>
        </p:nvSpPr>
        <p:spPr>
          <a:xfrm>
            <a:off x="9596519" y="4220654"/>
            <a:ext cx="1412856" cy="4975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模型测试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4E774BF-AD71-435E-97EC-D45EF2B477ED}"/>
              </a:ext>
            </a:extLst>
          </p:cNvPr>
          <p:cNvSpPr/>
          <p:nvPr/>
        </p:nvSpPr>
        <p:spPr>
          <a:xfrm>
            <a:off x="8412775" y="5328513"/>
            <a:ext cx="1412856" cy="4975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模型优化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B1CE8B60-8B4F-42F3-9F05-EA75CB435C8B}"/>
              </a:ext>
            </a:extLst>
          </p:cNvPr>
          <p:cNvSpPr/>
          <p:nvPr/>
        </p:nvSpPr>
        <p:spPr>
          <a:xfrm>
            <a:off x="9025772" y="2584868"/>
            <a:ext cx="141582" cy="334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473F1BD0-AFE5-4DBC-9F3B-5D370380E5BC}"/>
              </a:ext>
            </a:extLst>
          </p:cNvPr>
          <p:cNvSpPr/>
          <p:nvPr/>
        </p:nvSpPr>
        <p:spPr>
          <a:xfrm rot="2349020">
            <a:off x="8665216" y="3622434"/>
            <a:ext cx="141582" cy="334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2F36F8AE-837A-4E67-A799-D29D29A9EF45}"/>
              </a:ext>
            </a:extLst>
          </p:cNvPr>
          <p:cNvSpPr/>
          <p:nvPr/>
        </p:nvSpPr>
        <p:spPr>
          <a:xfrm rot="16200000">
            <a:off x="9034048" y="4294658"/>
            <a:ext cx="141582" cy="334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8A458157-078D-4384-AA5B-4720F9FF2E09}"/>
              </a:ext>
            </a:extLst>
          </p:cNvPr>
          <p:cNvSpPr/>
          <p:nvPr/>
        </p:nvSpPr>
        <p:spPr>
          <a:xfrm rot="2226095">
            <a:off x="10010797" y="4985134"/>
            <a:ext cx="141582" cy="334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46592" y="3246722"/>
            <a:ext cx="5330180" cy="1501379"/>
          </a:xfrm>
        </p:spPr>
        <p:txBody>
          <a:bodyPr anchor="t" anchorCtr="0"/>
          <a:lstStyle/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CN" altLang="en-US" sz="2400" dirty="0"/>
              <a:t>将</a:t>
            </a:r>
            <a:r>
              <a:rPr lang="zh-CN" altLang="en-US" sz="2400" u="sng" dirty="0">
                <a:solidFill>
                  <a:srgbClr val="FF0000"/>
                </a:solidFill>
              </a:rPr>
              <a:t>不可计算、非结构</a:t>
            </a:r>
            <a:r>
              <a:rPr lang="zh-CN" altLang="en-US" sz="2400" dirty="0"/>
              <a:t>的词转化为</a:t>
            </a:r>
            <a:r>
              <a:rPr lang="zh-CN" altLang="en-US" sz="2400" u="sng" dirty="0">
                <a:solidFill>
                  <a:srgbClr val="FF0000"/>
                </a:solidFill>
              </a:rPr>
              <a:t>可计算、结构化</a:t>
            </a:r>
            <a:r>
              <a:rPr lang="zh-CN" altLang="en-US" sz="2400" dirty="0"/>
              <a:t>的向量。</a:t>
            </a:r>
            <a:endParaRPr lang="en-US" altLang="zh-CN" sz="2400" dirty="0"/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CN" altLang="en-US" sz="2400" dirty="0"/>
              <a:t>重点关注生成的词向量</a:t>
            </a:r>
            <a:endParaRPr lang="en-US" altLang="zh-CN" sz="2400" dirty="0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8C0BD969-6894-44F4-8951-E2D3FDD5A748}"/>
              </a:ext>
            </a:extLst>
          </p:cNvPr>
          <p:cNvSpPr/>
          <p:nvPr/>
        </p:nvSpPr>
        <p:spPr>
          <a:xfrm rot="5400000">
            <a:off x="8669649" y="3217925"/>
            <a:ext cx="517303" cy="259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668D822-9E56-420F-83C8-1F16C525D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993" y="475649"/>
            <a:ext cx="5578856" cy="805047"/>
          </a:xfrm>
        </p:spPr>
        <p:txBody>
          <a:bodyPr anchor="ctr" anchorCtr="0"/>
          <a:lstStyle/>
          <a:p>
            <a:pPr algn="l"/>
            <a:r>
              <a:rPr lang="zh-CN" altLang="en-US" dirty="0"/>
              <a:t>实现方法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D8DE899-AF41-4089-B2D9-10D08C03F061}"/>
              </a:ext>
            </a:extLst>
          </p:cNvPr>
          <p:cNvSpPr/>
          <p:nvPr/>
        </p:nvSpPr>
        <p:spPr>
          <a:xfrm>
            <a:off x="0" y="475649"/>
            <a:ext cx="734881" cy="8050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/>
              <a:t>2</a:t>
            </a:r>
            <a:endParaRPr lang="zh-CN" altLang="en-US" sz="54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5E69E-A956-429C-952D-F7202ACBA81E}"/>
              </a:ext>
            </a:extLst>
          </p:cNvPr>
          <p:cNvSpPr/>
          <p:nvPr/>
        </p:nvSpPr>
        <p:spPr>
          <a:xfrm>
            <a:off x="1080406" y="1617377"/>
            <a:ext cx="23086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/>
              <a:t>Word2vec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D136D7-4A32-43E6-BB29-B2E91AA47926}"/>
              </a:ext>
            </a:extLst>
          </p:cNvPr>
          <p:cNvSpPr/>
          <p:nvPr/>
        </p:nvSpPr>
        <p:spPr>
          <a:xfrm>
            <a:off x="8110438" y="1465508"/>
            <a:ext cx="1635727" cy="12680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文本</a:t>
            </a:r>
            <a:endParaRPr lang="en-US" altLang="zh-CN" sz="2800" dirty="0"/>
          </a:p>
          <a:p>
            <a:pPr algn="ctr"/>
            <a:r>
              <a:rPr lang="zh-CN" altLang="en-US" dirty="0"/>
              <a:t>非结构化数据</a:t>
            </a:r>
            <a:endParaRPr lang="en-US" altLang="zh-CN" dirty="0"/>
          </a:p>
          <a:p>
            <a:pPr algn="ctr"/>
            <a:r>
              <a:rPr lang="zh-CN" altLang="en-US" dirty="0"/>
              <a:t>不可计算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D45DB5-A2CB-4CA8-8B4A-687DA222B98F}"/>
              </a:ext>
            </a:extLst>
          </p:cNvPr>
          <p:cNvSpPr/>
          <p:nvPr/>
        </p:nvSpPr>
        <p:spPr>
          <a:xfrm>
            <a:off x="8233099" y="3961904"/>
            <a:ext cx="1390401" cy="11007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向量</a:t>
            </a:r>
          </a:p>
          <a:p>
            <a:pPr algn="ctr"/>
            <a:r>
              <a:rPr lang="zh-CN" altLang="en-US" dirty="0"/>
              <a:t>结构化数据</a:t>
            </a:r>
          </a:p>
          <a:p>
            <a:pPr algn="ctr"/>
            <a:r>
              <a:rPr lang="zh-CN" altLang="en-US" dirty="0"/>
              <a:t>可计算</a:t>
            </a:r>
          </a:p>
        </p:txBody>
      </p:sp>
    </p:spTree>
    <p:extLst>
      <p:ext uri="{BB962C8B-B14F-4D97-AF65-F5344CB8AC3E}">
        <p14:creationId xmlns:p14="http://schemas.microsoft.com/office/powerpoint/2010/main" val="205410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83848" y="2639360"/>
            <a:ext cx="3680199" cy="598921"/>
          </a:xfrm>
        </p:spPr>
        <p:txBody>
          <a:bodyPr/>
          <a:lstStyle/>
          <a:p>
            <a:pPr algn="l"/>
            <a:r>
              <a:rPr lang="en-US" altLang="zh-CN" dirty="0"/>
              <a:t>CBOW</a:t>
            </a:r>
            <a:endParaRPr lang="zh-CN" sz="4000" dirty="0"/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D61774C6-77AC-4012-9301-8735F08B6A7D}"/>
              </a:ext>
            </a:extLst>
          </p:cNvPr>
          <p:cNvSpPr txBox="1">
            <a:spLocks/>
          </p:cNvSpPr>
          <p:nvPr/>
        </p:nvSpPr>
        <p:spPr>
          <a:xfrm>
            <a:off x="2186541" y="4218640"/>
            <a:ext cx="3680199" cy="598921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Skip-gram</a:t>
            </a:r>
            <a:endParaRPr lang="zh-CN" altLang="zh-CN" dirty="0"/>
          </a:p>
        </p:txBody>
      </p:sp>
      <p:pic>
        <p:nvPicPr>
          <p:cNvPr id="43" name="图形 42" descr="带齿轮的头部">
            <a:extLst>
              <a:ext uri="{FF2B5EF4-FFF2-40B4-BE49-F238E27FC236}">
                <a16:creationId xmlns:a16="http://schemas.microsoft.com/office/drawing/2014/main" id="{172B29B2-F267-40A2-A052-E2DE3A459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702" y="4060901"/>
            <a:ext cx="914400" cy="914400"/>
          </a:xfrm>
          <a:prstGeom prst="rect">
            <a:avLst/>
          </a:prstGeom>
        </p:spPr>
      </p:pic>
      <p:pic>
        <p:nvPicPr>
          <p:cNvPr id="45" name="图形 44" descr="带标记的地图">
            <a:extLst>
              <a:ext uri="{FF2B5EF4-FFF2-40B4-BE49-F238E27FC236}">
                <a16:creationId xmlns:a16="http://schemas.microsoft.com/office/drawing/2014/main" id="{A5D474EA-28FA-4B2E-A510-5929B5191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3702" y="2481620"/>
            <a:ext cx="914400" cy="914400"/>
          </a:xfrm>
          <a:prstGeom prst="rect">
            <a:avLst/>
          </a:prstGeom>
        </p:spPr>
      </p:pic>
      <p:sp>
        <p:nvSpPr>
          <p:cNvPr id="48" name="副标题 2">
            <a:extLst>
              <a:ext uri="{FF2B5EF4-FFF2-40B4-BE49-F238E27FC236}">
                <a16:creationId xmlns:a16="http://schemas.microsoft.com/office/drawing/2014/main" id="{C2A94EAB-019C-4293-ABDE-47F8D17379B1}"/>
              </a:ext>
            </a:extLst>
          </p:cNvPr>
          <p:cNvSpPr txBox="1">
            <a:spLocks/>
          </p:cNvSpPr>
          <p:nvPr/>
        </p:nvSpPr>
        <p:spPr>
          <a:xfrm>
            <a:off x="2195776" y="3366779"/>
            <a:ext cx="4909700" cy="723363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通过上下文来预测当前值。相当于一句话中扣掉一个词，然后猜这个词是什么</a:t>
            </a:r>
          </a:p>
        </p:txBody>
      </p:sp>
      <p:sp>
        <p:nvSpPr>
          <p:cNvPr id="49" name="副标题 2">
            <a:extLst>
              <a:ext uri="{FF2B5EF4-FFF2-40B4-BE49-F238E27FC236}">
                <a16:creationId xmlns:a16="http://schemas.microsoft.com/office/drawing/2014/main" id="{FD6CFB8A-7045-4532-809D-A824CCFDD617}"/>
              </a:ext>
            </a:extLst>
          </p:cNvPr>
          <p:cNvSpPr txBox="1">
            <a:spLocks/>
          </p:cNvSpPr>
          <p:nvPr/>
        </p:nvSpPr>
        <p:spPr>
          <a:xfrm>
            <a:off x="2195776" y="4872863"/>
            <a:ext cx="4909700" cy="723363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用当前词来预测上下文。相当于给一个词，然后猜前面和后面可能出现什么词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B9E66E-8841-49F5-8D7C-4BD8E59165D6}"/>
              </a:ext>
            </a:extLst>
          </p:cNvPr>
          <p:cNvSpPr/>
          <p:nvPr/>
        </p:nvSpPr>
        <p:spPr>
          <a:xfrm>
            <a:off x="489242" y="1597590"/>
            <a:ext cx="3985817" cy="518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两种训练方式</a:t>
            </a:r>
            <a:endParaRPr lang="en-US" altLang="zh-CN" sz="3600" b="1" dirty="0">
              <a:solidFill>
                <a:schemeClr val="tx1"/>
              </a:solidFill>
            </a:endParaRPr>
          </a:p>
        </p:txBody>
      </p:sp>
      <p:sp>
        <p:nvSpPr>
          <p:cNvPr id="13" name="副标题 2">
            <a:extLst>
              <a:ext uri="{FF2B5EF4-FFF2-40B4-BE49-F238E27FC236}">
                <a16:creationId xmlns:a16="http://schemas.microsoft.com/office/drawing/2014/main" id="{A4BB560E-BCCB-4F6E-BE91-0D676B1BCA71}"/>
              </a:ext>
            </a:extLst>
          </p:cNvPr>
          <p:cNvSpPr txBox="1">
            <a:spLocks/>
          </p:cNvSpPr>
          <p:nvPr/>
        </p:nvSpPr>
        <p:spPr>
          <a:xfrm>
            <a:off x="7834577" y="3067318"/>
            <a:ext cx="3589779" cy="723363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今天是一个</a:t>
            </a:r>
            <a:r>
              <a:rPr lang="en-US" altLang="zh-CN" sz="2400" b="1" u="sng" dirty="0">
                <a:solidFill>
                  <a:srgbClr val="FF0000"/>
                </a:solidFill>
              </a:rPr>
              <a:t>        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天气</a:t>
            </a:r>
          </a:p>
        </p:txBody>
      </p:sp>
      <p:sp>
        <p:nvSpPr>
          <p:cNvPr id="18" name="副标题 2">
            <a:extLst>
              <a:ext uri="{FF2B5EF4-FFF2-40B4-BE49-F238E27FC236}">
                <a16:creationId xmlns:a16="http://schemas.microsoft.com/office/drawing/2014/main" id="{EDB46428-75DC-4DAE-9495-1D4E3218B24A}"/>
              </a:ext>
            </a:extLst>
          </p:cNvPr>
          <p:cNvSpPr txBox="1">
            <a:spLocks/>
          </p:cNvSpPr>
          <p:nvPr/>
        </p:nvSpPr>
        <p:spPr>
          <a:xfrm>
            <a:off x="7721687" y="4567132"/>
            <a:ext cx="4018757" cy="816337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u="sng" dirty="0">
                <a:solidFill>
                  <a:srgbClr val="FF0000"/>
                </a:solidFill>
              </a:rPr>
              <a:t>        </a:t>
            </a:r>
            <a:r>
              <a:rPr lang="zh-CN" altLang="en-US" sz="2400" b="1" dirty="0">
                <a:solidFill>
                  <a:srgbClr val="FF0000"/>
                </a:solidFill>
              </a:rPr>
              <a:t>  </a:t>
            </a:r>
            <a:r>
              <a:rPr lang="zh-CN" altLang="en-US" sz="2400" b="1" u="sng" dirty="0">
                <a:solidFill>
                  <a:srgbClr val="FF0000"/>
                </a:solidFill>
              </a:rPr>
              <a:t>    </a:t>
            </a:r>
            <a:r>
              <a:rPr lang="zh-CN" altLang="en-US" sz="2400" b="1" dirty="0">
                <a:solidFill>
                  <a:srgbClr val="FF0000"/>
                </a:solidFill>
              </a:rPr>
              <a:t>  </a:t>
            </a:r>
            <a:r>
              <a:rPr lang="zh-CN" altLang="en-US" sz="2400" b="1" u="sng" dirty="0">
                <a:solidFill>
                  <a:srgbClr val="FF0000"/>
                </a:solidFill>
              </a:rPr>
              <a:t>        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晴朗的</a:t>
            </a:r>
            <a:r>
              <a:rPr lang="en-US" altLang="zh-CN" sz="2400" b="1" dirty="0">
                <a:solidFill>
                  <a:srgbClr val="FF0000"/>
                </a:solidFill>
              </a:rPr>
              <a:t>______</a:t>
            </a:r>
            <a:r>
              <a:rPr lang="zh-CN" altLang="en-US" sz="2400" b="1" u="sng" dirty="0">
                <a:solidFill>
                  <a:srgbClr val="FF0000"/>
                </a:solidFill>
              </a:rPr>
              <a:t>        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22099928-523F-45AE-88D4-5411A093A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993" y="475649"/>
            <a:ext cx="5578856" cy="805047"/>
          </a:xfrm>
        </p:spPr>
        <p:txBody>
          <a:bodyPr anchor="ctr" anchorCtr="0"/>
          <a:lstStyle/>
          <a:p>
            <a:pPr algn="l"/>
            <a:r>
              <a:rPr lang="zh-CN" altLang="en-US" dirty="0"/>
              <a:t>实现方法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09B378B-60B1-4293-98B7-891542F7EAC2}"/>
              </a:ext>
            </a:extLst>
          </p:cNvPr>
          <p:cNvSpPr/>
          <p:nvPr/>
        </p:nvSpPr>
        <p:spPr>
          <a:xfrm>
            <a:off x="0" y="475649"/>
            <a:ext cx="734881" cy="8050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/>
              <a:t>2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55703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22099928-523F-45AE-88D4-5411A093A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993" y="475649"/>
            <a:ext cx="5578856" cy="805047"/>
          </a:xfrm>
        </p:spPr>
        <p:txBody>
          <a:bodyPr anchor="ctr" anchorCtr="0"/>
          <a:lstStyle/>
          <a:p>
            <a:pPr algn="l"/>
            <a:r>
              <a:rPr lang="zh-CN" altLang="en-US" dirty="0"/>
              <a:t>实现方法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09B378B-60B1-4293-98B7-891542F7EAC2}"/>
              </a:ext>
            </a:extLst>
          </p:cNvPr>
          <p:cNvSpPr/>
          <p:nvPr/>
        </p:nvSpPr>
        <p:spPr>
          <a:xfrm>
            <a:off x="0" y="475649"/>
            <a:ext cx="734881" cy="8050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/>
              <a:t>2</a:t>
            </a:r>
            <a:endParaRPr lang="zh-CN" altLang="en-US" sz="5400" b="1" dirty="0"/>
          </a:p>
        </p:txBody>
      </p:sp>
      <p:sp>
        <p:nvSpPr>
          <p:cNvPr id="16" name="副标题 2">
            <a:extLst>
              <a:ext uri="{FF2B5EF4-FFF2-40B4-BE49-F238E27FC236}">
                <a16:creationId xmlns:a16="http://schemas.microsoft.com/office/drawing/2014/main" id="{167A5D72-41CF-485D-845D-5E0A8D1825BA}"/>
              </a:ext>
            </a:extLst>
          </p:cNvPr>
          <p:cNvSpPr txBox="1">
            <a:spLocks/>
          </p:cNvSpPr>
          <p:nvPr/>
        </p:nvSpPr>
        <p:spPr>
          <a:xfrm>
            <a:off x="608501" y="2150289"/>
            <a:ext cx="5372747" cy="2557422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</a:rPr>
              <a:t>Word2vec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</a:rPr>
              <a:t>优点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由于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Word2vec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会考虑上下文，较之前的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Embedding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方法相比，效果要更好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比之前的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Embedding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方法维度更少，所以速度更快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通用性很强，可以用在各种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NLP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任务中</a:t>
            </a:r>
          </a:p>
        </p:txBody>
      </p:sp>
      <p:sp>
        <p:nvSpPr>
          <p:cNvPr id="19" name="副标题 2">
            <a:extLst>
              <a:ext uri="{FF2B5EF4-FFF2-40B4-BE49-F238E27FC236}">
                <a16:creationId xmlns:a16="http://schemas.microsoft.com/office/drawing/2014/main" id="{2CBD5E53-D78B-41A2-9080-D3AAEE7948EF}"/>
              </a:ext>
            </a:extLst>
          </p:cNvPr>
          <p:cNvSpPr txBox="1">
            <a:spLocks/>
          </p:cNvSpPr>
          <p:nvPr/>
        </p:nvSpPr>
        <p:spPr>
          <a:xfrm>
            <a:off x="6774858" y="2150289"/>
            <a:ext cx="4554780" cy="2092651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</a:rPr>
              <a:t>Word2vec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</a:rPr>
              <a:t>缺点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由于词和向量是一对一的关系，所以多义词的问题无法解决。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是一种静态的方式，虽然通用性强，但是无法针对特定任务做动态优化</a:t>
            </a:r>
          </a:p>
        </p:txBody>
      </p:sp>
    </p:spTree>
    <p:extLst>
      <p:ext uri="{BB962C8B-B14F-4D97-AF65-F5344CB8AC3E}">
        <p14:creationId xmlns:p14="http://schemas.microsoft.com/office/powerpoint/2010/main" val="104873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A8B9E66E-8841-49F5-8D7C-4BD8E59165D6}"/>
              </a:ext>
            </a:extLst>
          </p:cNvPr>
          <p:cNvSpPr/>
          <p:nvPr/>
        </p:nvSpPr>
        <p:spPr>
          <a:xfrm>
            <a:off x="533847" y="1616776"/>
            <a:ext cx="3985817" cy="518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文本预处理</a:t>
            </a:r>
            <a:endParaRPr lang="en-US" altLang="zh-CN" sz="3600" b="1" dirty="0">
              <a:solidFill>
                <a:schemeClr val="tx1"/>
              </a:solidFill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22099928-523F-45AE-88D4-5411A093A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993" y="475649"/>
            <a:ext cx="5578856" cy="805047"/>
          </a:xfrm>
        </p:spPr>
        <p:txBody>
          <a:bodyPr anchor="ctr" anchorCtr="0"/>
          <a:lstStyle/>
          <a:p>
            <a:pPr algn="l"/>
            <a:r>
              <a:rPr lang="zh-CN" altLang="en-US" dirty="0"/>
              <a:t>实现方法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09B378B-60B1-4293-98B7-891542F7EAC2}"/>
              </a:ext>
            </a:extLst>
          </p:cNvPr>
          <p:cNvSpPr/>
          <p:nvPr/>
        </p:nvSpPr>
        <p:spPr>
          <a:xfrm>
            <a:off x="0" y="475649"/>
            <a:ext cx="734881" cy="8050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/>
              <a:t>2</a:t>
            </a:r>
            <a:endParaRPr lang="zh-CN" altLang="en-US" sz="54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AFFBDE-BEE2-4766-B2BF-8BDC3B87E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64" y="2558752"/>
            <a:ext cx="5029636" cy="2682472"/>
          </a:xfrm>
          <a:prstGeom prst="rect">
            <a:avLst/>
          </a:prstGeom>
        </p:spPr>
      </p:pic>
      <p:sp>
        <p:nvSpPr>
          <p:cNvPr id="19" name="副标题 2">
            <a:extLst>
              <a:ext uri="{FF2B5EF4-FFF2-40B4-BE49-F238E27FC236}">
                <a16:creationId xmlns:a16="http://schemas.microsoft.com/office/drawing/2014/main" id="{99AB9FD4-8401-4661-8591-9822B673534F}"/>
              </a:ext>
            </a:extLst>
          </p:cNvPr>
          <p:cNvSpPr txBox="1">
            <a:spLocks/>
          </p:cNvSpPr>
          <p:nvPr/>
        </p:nvSpPr>
        <p:spPr>
          <a:xfrm>
            <a:off x="7041474" y="1875825"/>
            <a:ext cx="3926689" cy="1085309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文本中存在换行符等其他空白字符，使用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python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去除，方法如下。</a:t>
            </a:r>
          </a:p>
        </p:txBody>
      </p:sp>
      <p:sp>
        <p:nvSpPr>
          <p:cNvPr id="21" name="副标题 2">
            <a:extLst>
              <a:ext uri="{FF2B5EF4-FFF2-40B4-BE49-F238E27FC236}">
                <a16:creationId xmlns:a16="http://schemas.microsoft.com/office/drawing/2014/main" id="{E54AFCA9-4D64-4C1B-A296-AD25B1633DFB}"/>
              </a:ext>
            </a:extLst>
          </p:cNvPr>
          <p:cNvSpPr txBox="1">
            <a:spLocks/>
          </p:cNvSpPr>
          <p:nvPr/>
        </p:nvSpPr>
        <p:spPr>
          <a:xfrm>
            <a:off x="7288707" y="5176304"/>
            <a:ext cx="3432224" cy="1453096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C77F748-EFEA-4987-B657-C80F11A3C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752" y="3391200"/>
            <a:ext cx="4663440" cy="17851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 pitchFamily="2" charset="0"/>
              </a:rPr>
              <a:t>@staticmethod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itchFamily="2" charset="0"/>
              </a:rPr>
              <a:t>def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 pitchFamily="2" charset="0"/>
              </a:rPr>
              <a:t>get_content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(filename):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"""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加载文件内容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:param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 filename: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    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:return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: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    """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itchFamily="2" charset="0"/>
              </a:rPr>
              <a:t>with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 pitchFamily="2" charset="0"/>
              </a:rPr>
              <a:t>open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(filename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itchFamily="2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 pitchFamily="2" charset="0"/>
              </a:rPr>
              <a:t>'r'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itchFamily="2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 pitchFamily="2" charset="0"/>
              </a:rPr>
              <a:t>encoding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 pitchFamily="2" charset="0"/>
              </a:rPr>
              <a:t>'utf-8'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)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itchFamily="2" charset="0"/>
              </a:rPr>
              <a:t>as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f: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itchFamily="2" charset="0"/>
              </a:rPr>
              <a:t>return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f.read().replace(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 pitchFamily="2" charset="0"/>
              </a:rPr>
              <a:t>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itchFamily="2" charset="0"/>
              </a:rPr>
              <a:t>\n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 pitchFamily="2" charset="0"/>
              </a:rPr>
              <a:t>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itchFamily="2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 pitchFamily="2" charset="0"/>
              </a:rPr>
              <a:t>''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).replace(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 pitchFamily="2" charset="0"/>
              </a:rPr>
              <a:t>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itchFamily="2" charset="0"/>
              </a:rPr>
              <a:t>\t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 pitchFamily="2" charset="0"/>
              </a:rPr>
              <a:t>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itchFamily="2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 pitchFamily="2" charset="0"/>
              </a:rPr>
              <a:t>''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).replace(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 pitchFamily="2" charset="0"/>
              </a:rPr>
              <a:t>' 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itchFamily="2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 pitchFamily="2" charset="0"/>
              </a:rPr>
              <a:t>''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).strip()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39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A8B9E66E-8841-49F5-8D7C-4BD8E59165D6}"/>
              </a:ext>
            </a:extLst>
          </p:cNvPr>
          <p:cNvSpPr/>
          <p:nvPr/>
        </p:nvSpPr>
        <p:spPr>
          <a:xfrm>
            <a:off x="533847" y="1616776"/>
            <a:ext cx="3985817" cy="518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分词处理</a:t>
            </a:r>
            <a:endParaRPr lang="en-US" altLang="zh-CN" sz="3600" b="1" dirty="0">
              <a:solidFill>
                <a:schemeClr val="tx1"/>
              </a:solidFill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22099928-523F-45AE-88D4-5411A093A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993" y="475649"/>
            <a:ext cx="5578856" cy="805047"/>
          </a:xfrm>
        </p:spPr>
        <p:txBody>
          <a:bodyPr anchor="ctr" anchorCtr="0"/>
          <a:lstStyle/>
          <a:p>
            <a:pPr algn="l"/>
            <a:r>
              <a:rPr lang="zh-CN" altLang="en-US" dirty="0"/>
              <a:t>实现方法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09B378B-60B1-4293-98B7-891542F7EAC2}"/>
              </a:ext>
            </a:extLst>
          </p:cNvPr>
          <p:cNvSpPr/>
          <p:nvPr/>
        </p:nvSpPr>
        <p:spPr>
          <a:xfrm>
            <a:off x="0" y="475649"/>
            <a:ext cx="734881" cy="8050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/>
              <a:t>2</a:t>
            </a:r>
            <a:endParaRPr lang="zh-CN" altLang="en-US" sz="5400" b="1" dirty="0"/>
          </a:p>
        </p:txBody>
      </p:sp>
      <p:sp>
        <p:nvSpPr>
          <p:cNvPr id="21" name="副标题 2">
            <a:extLst>
              <a:ext uri="{FF2B5EF4-FFF2-40B4-BE49-F238E27FC236}">
                <a16:creationId xmlns:a16="http://schemas.microsoft.com/office/drawing/2014/main" id="{E54AFCA9-4D64-4C1B-A296-AD25B1633DFB}"/>
              </a:ext>
            </a:extLst>
          </p:cNvPr>
          <p:cNvSpPr txBox="1">
            <a:spLocks/>
          </p:cNvSpPr>
          <p:nvPr/>
        </p:nvSpPr>
        <p:spPr>
          <a:xfrm>
            <a:off x="7288707" y="5176304"/>
            <a:ext cx="3432224" cy="1453096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D3937AA-C88F-4B2D-AA0F-0EF1AEBFB042}"/>
              </a:ext>
            </a:extLst>
          </p:cNvPr>
          <p:cNvSpPr/>
          <p:nvPr/>
        </p:nvSpPr>
        <p:spPr>
          <a:xfrm>
            <a:off x="734881" y="2499789"/>
            <a:ext cx="25385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苏明玉、苏大强、苏明成、朱丽、苏明哲、吴非、蒙志远、柳青、赵美兰、小蒙、老蒙、明玉、明哲、明成、大强、舅舅、小咪、满总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52759EE1-0496-4F34-BF84-1E9C5D78CF3B}"/>
              </a:ext>
            </a:extLst>
          </p:cNvPr>
          <p:cNvSpPr txBox="1">
            <a:spLocks/>
          </p:cNvSpPr>
          <p:nvPr/>
        </p:nvSpPr>
        <p:spPr>
          <a:xfrm>
            <a:off x="896112" y="4939173"/>
            <a:ext cx="1572768" cy="302051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人物字典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54B39A-F392-4511-857E-620DE88BC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907" y="2571794"/>
            <a:ext cx="983065" cy="1653683"/>
          </a:xfrm>
          <a:prstGeom prst="rect">
            <a:avLst/>
          </a:prstGeom>
        </p:spPr>
      </p:pic>
      <p:sp>
        <p:nvSpPr>
          <p:cNvPr id="15" name="副标题 2">
            <a:extLst>
              <a:ext uri="{FF2B5EF4-FFF2-40B4-BE49-F238E27FC236}">
                <a16:creationId xmlns:a16="http://schemas.microsoft.com/office/drawing/2014/main" id="{314886D1-42A8-4DA5-BB1C-02320711089D}"/>
              </a:ext>
            </a:extLst>
          </p:cNvPr>
          <p:cNvSpPr txBox="1">
            <a:spLocks/>
          </p:cNvSpPr>
          <p:nvPr/>
        </p:nvSpPr>
        <p:spPr>
          <a:xfrm>
            <a:off x="3591421" y="4886956"/>
            <a:ext cx="1420923" cy="406483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停顿词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CA17F57E-BD78-4C63-B237-2D1559E02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849" y="1253294"/>
            <a:ext cx="4590288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 pitchFamily="2" charset="0"/>
              </a:rPr>
              <a:t>@staticmethod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itchFamily="2" charset="0"/>
              </a:rPr>
              <a:t>def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 pitchFamily="2" charset="0"/>
              </a:rPr>
              <a:t>load_user_dict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(user_dict_path):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"""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加载用户自定义词典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1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:param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 user_dict_path: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    </a:t>
            </a:r>
            <a:r>
              <a:rPr kumimoji="0" lang="zh-CN" altLang="zh-CN" sz="1100" b="1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:return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: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    """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jieba.load_userdict(user_dict_path)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    fp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 pitchFamily="2" charset="0"/>
              </a:rPr>
              <a:t>open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(user_dict_path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itchFamily="2" charset="0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itchFamily="2" charset="0"/>
              </a:rPr>
              <a:t>'r'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itchFamily="2" charset="0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 pitchFamily="2" charset="0"/>
              </a:rPr>
              <a:t>encoding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=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itchFamily="2" charset="0"/>
              </a:rPr>
              <a:t>'utf-8'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itchFamily="2" charset="0"/>
              </a:rPr>
              <a:t>for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line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itchFamily="2" charset="0"/>
              </a:rPr>
              <a:t>in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fp: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        line = line.strip()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        jieba.suggest_freq(line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itchFamily="2" charset="0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 pitchFamily="2" charset="0"/>
              </a:rPr>
              <a:t>tune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=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itchFamily="2" charset="0"/>
              </a:rPr>
              <a:t>True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9A719353-C836-4168-88E4-4471C86D5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849" y="3988879"/>
            <a:ext cx="5090160" cy="16158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 pitchFamily="2" charset="0"/>
              </a:rPr>
              <a:t>@staticmethod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itchFamily="2" charset="0"/>
              </a:rPr>
              <a:t>def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 pitchFamily="2" charset="0"/>
              </a:rPr>
              <a:t>load_stop_words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(stopwords_path):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"""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加载停用词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1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:param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 stopwords_path: 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    </a:t>
            </a:r>
            <a:r>
              <a:rPr kumimoji="0" lang="zh-CN" altLang="zh-CN" sz="1100" b="1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:return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: 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    """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itchFamily="2" charset="0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[line.strip()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itchFamily="2" charset="0"/>
              </a:rPr>
              <a:t>for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line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itchFamily="2" charset="0"/>
              </a:rPr>
              <a:t>in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 pitchFamily="2" charset="0"/>
              </a:rPr>
              <a:t>open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(stopwords_path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itchFamily="2" charset="0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itchFamily="2" charset="0"/>
              </a:rPr>
              <a:t>'r'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itchFamily="2" charset="0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 pitchFamily="2" charset="0"/>
              </a:rPr>
              <a:t>encoding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=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itchFamily="2" charset="0"/>
              </a:rPr>
              <a:t>'utf-8'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).readlines()]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009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22099928-523F-45AE-88D4-5411A093A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993" y="475649"/>
            <a:ext cx="5578856" cy="805047"/>
          </a:xfrm>
        </p:spPr>
        <p:txBody>
          <a:bodyPr anchor="ctr" anchorCtr="0"/>
          <a:lstStyle/>
          <a:p>
            <a:pPr algn="l"/>
            <a:r>
              <a:rPr lang="zh-CN" altLang="en-US" dirty="0"/>
              <a:t>实现方法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09B378B-60B1-4293-98B7-891542F7EAC2}"/>
              </a:ext>
            </a:extLst>
          </p:cNvPr>
          <p:cNvSpPr/>
          <p:nvPr/>
        </p:nvSpPr>
        <p:spPr>
          <a:xfrm>
            <a:off x="0" y="475649"/>
            <a:ext cx="734881" cy="8050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/>
              <a:t>2</a:t>
            </a:r>
            <a:endParaRPr lang="zh-CN" altLang="en-US" sz="5400" b="1" dirty="0"/>
          </a:p>
        </p:txBody>
      </p:sp>
      <p:sp>
        <p:nvSpPr>
          <p:cNvPr id="21" name="副标题 2">
            <a:extLst>
              <a:ext uri="{FF2B5EF4-FFF2-40B4-BE49-F238E27FC236}">
                <a16:creationId xmlns:a16="http://schemas.microsoft.com/office/drawing/2014/main" id="{E54AFCA9-4D64-4C1B-A296-AD25B1633DFB}"/>
              </a:ext>
            </a:extLst>
          </p:cNvPr>
          <p:cNvSpPr txBox="1">
            <a:spLocks/>
          </p:cNvSpPr>
          <p:nvPr/>
        </p:nvSpPr>
        <p:spPr>
          <a:xfrm>
            <a:off x="7288707" y="5176304"/>
            <a:ext cx="3432224" cy="1453096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副标题 2">
            <a:extLst>
              <a:ext uri="{FF2B5EF4-FFF2-40B4-BE49-F238E27FC236}">
                <a16:creationId xmlns:a16="http://schemas.microsoft.com/office/drawing/2014/main" id="{7B8BD6FA-3BBE-414D-BA9E-618775C3B95C}"/>
              </a:ext>
            </a:extLst>
          </p:cNvPr>
          <p:cNvSpPr txBox="1">
            <a:spLocks/>
          </p:cNvSpPr>
          <p:nvPr/>
        </p:nvSpPr>
        <p:spPr>
          <a:xfrm>
            <a:off x="667973" y="2484639"/>
            <a:ext cx="3813886" cy="1098620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为了提高效果，在分词的时候加入词性，下面是分词结果。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80CA91A-DDE2-427C-93C0-EBE5A2D7C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064" y="1086811"/>
            <a:ext cx="6778752" cy="50013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itchFamily="2" charset="0"/>
              </a:rPr>
              <a:t>def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 pitchFamily="2" charset="0"/>
              </a:rPr>
              <a:t>cut_text_pseg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 pitchFamily="2" charset="0"/>
              </a:rPr>
              <a:t>self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itchFamily="2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text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itchFamily="2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cut_file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itchFamily="2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cut_file_pseg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itchFamily="2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path_stop_words):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"""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分词和词性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:param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 text: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    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:param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 cut_file: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    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:param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 cut_file_pseg: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    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:param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 path_stop_words: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    </a:t>
            </a:r>
            <a:r>
              <a:rPr kumimoji="0" lang="zh-CN" altLang="zh-CN" sz="11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:return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: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    """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 pitchFamily="2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 pitchFamily="2" charset="0"/>
              </a:rPr>
              <a:t>self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.load_user_dict(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 pitchFamily="2" charset="0"/>
              </a:rPr>
              <a:t>"dict/dict.txt"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    cut_text = pseg.cut(text)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    stop_words 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 pitchFamily="2" charset="0"/>
              </a:rPr>
              <a:t>self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.load_stop_words(path_stop_words)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    out_cut_text = []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    out_cut_pseg = []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    index 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 pitchFamily="2" charset="0"/>
              </a:rPr>
              <a:t>0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 pitchFamily="2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 pitchFamily="2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(cut_text)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itchFamily="2" charset="0"/>
              </a:rPr>
              <a:t>for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key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itchFamily="2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pg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itchFamily="2" charset="0"/>
              </a:rPr>
              <a:t>in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cut_text: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        index +=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 pitchFamily="2" charset="0"/>
              </a:rPr>
              <a:t>1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 pitchFamily="2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itchFamily="2" charset="0"/>
              </a:rPr>
              <a:t>if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key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itchFamily="2" charset="0"/>
              </a:rPr>
              <a:t>not in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stop_words: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            out_cut_text.append(key)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            out_cut_pseg.append(pg)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    fo = codecs.open(cut_file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itchFamily="2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 pitchFamily="2" charset="0"/>
              </a:rPr>
              <a:t>'w'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itchFamily="2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 pitchFamily="2" charset="0"/>
              </a:rPr>
              <a:t>'utf-8'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    fo.write(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 pitchFamily="2" charset="0"/>
              </a:rPr>
              <a:t>' 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.join(out_cut_text))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    fo.close()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    fo = codecs.open(cut_file_pseg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itchFamily="2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 pitchFamily="2" charset="0"/>
              </a:rPr>
              <a:t>'w'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 pitchFamily="2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 pitchFamily="2" charset="0"/>
              </a:rPr>
              <a:t>'utf-8'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    fo.write(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 pitchFamily="2" charset="0"/>
              </a:rPr>
              <a:t>' 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.join(out_cut_pseg))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 pitchFamily="2" charset="0"/>
              </a:rPr>
              <a:t>    fo.close()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2175CE-B802-4AF0-BC72-330A7E202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81" y="3797389"/>
            <a:ext cx="3813886" cy="153703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7124BA3-ED66-421E-9688-603E10D3E075}"/>
              </a:ext>
            </a:extLst>
          </p:cNvPr>
          <p:cNvSpPr/>
          <p:nvPr/>
        </p:nvSpPr>
        <p:spPr>
          <a:xfrm>
            <a:off x="533847" y="1616776"/>
            <a:ext cx="3985817" cy="518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分词处理</a:t>
            </a:r>
            <a:endParaRPr lang="en-US" altLang="zh-CN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27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1345</Words>
  <Application>Microsoft Office PowerPoint</Application>
  <PresentationFormat>宽屏</PresentationFormat>
  <Paragraphs>111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宋体</vt:lpstr>
      <vt:lpstr>Arial</vt:lpstr>
      <vt:lpstr>JetBrains Mono</vt:lpstr>
      <vt:lpstr>Wingdings</vt:lpstr>
      <vt:lpstr>Office 主题​​</vt:lpstr>
      <vt:lpstr>基于Word2vec的人物关系分析</vt:lpstr>
      <vt:lpstr>PowerPoint 演示文稿</vt:lpstr>
      <vt:lpstr>项目目标</vt:lpstr>
      <vt:lpstr>实现方法</vt:lpstr>
      <vt:lpstr>实现方法</vt:lpstr>
      <vt:lpstr>实现方法</vt:lpstr>
      <vt:lpstr>实现方法</vt:lpstr>
      <vt:lpstr>实现方法</vt:lpstr>
      <vt:lpstr>实现方法</vt:lpstr>
      <vt:lpstr>实现方法</vt:lpstr>
      <vt:lpstr>结果及分析</vt:lpstr>
      <vt:lpstr>方法改进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物联网与大数据实验室</dc:title>
  <dc:creator>黄 耀文</dc:creator>
  <cp:lastModifiedBy>李治远</cp:lastModifiedBy>
  <cp:revision>48</cp:revision>
  <dcterms:created xsi:type="dcterms:W3CDTF">2018-05-19T14:12:00Z</dcterms:created>
  <dcterms:modified xsi:type="dcterms:W3CDTF">2020-05-08T13:21:08Z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2052-11.1.0.7585</vt:lpwstr>
  </property>
</Properties>
</file>