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Saira SemiCondensed Medium"/>
      <p:regular r:id="rId17"/>
      <p:bold r:id="rId18"/>
    </p:embeddedFont>
    <p:embeddedFont>
      <p:font typeface="Titillium Web"/>
      <p:regular r:id="rId19"/>
      <p:bold r:id="rId20"/>
      <p:italic r:id="rId21"/>
      <p:boldItalic r:id="rId22"/>
    </p:embeddedFont>
    <p:embeddedFont>
      <p:font typeface="Saira Semi Condensed"/>
      <p:regular r:id="rId23"/>
      <p:bold r:id="rId24"/>
    </p:embeddedFont>
    <p:embeddedFont>
      <p:font typeface="Inria Sans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TitilliumWeb-bold.fntdata"/><Relationship Id="rId22" Type="http://schemas.openxmlformats.org/officeDocument/2006/relationships/font" Target="fonts/TitilliumWeb-boldItalic.fntdata"/><Relationship Id="rId21" Type="http://schemas.openxmlformats.org/officeDocument/2006/relationships/font" Target="fonts/TitilliumWeb-italic.fntdata"/><Relationship Id="rId24" Type="http://schemas.openxmlformats.org/officeDocument/2006/relationships/font" Target="fonts/SairaSemiCondensed-bold.fntdata"/><Relationship Id="rId23" Type="http://schemas.openxmlformats.org/officeDocument/2006/relationships/font" Target="fonts/SairaSemiCondense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nriaSansLight-bold.fntdata"/><Relationship Id="rId25" Type="http://schemas.openxmlformats.org/officeDocument/2006/relationships/font" Target="fonts/InriaSansLight-regular.fntdata"/><Relationship Id="rId28" Type="http://schemas.openxmlformats.org/officeDocument/2006/relationships/font" Target="fonts/InriaSansLight-boldItalic.fntdata"/><Relationship Id="rId27" Type="http://schemas.openxmlformats.org/officeDocument/2006/relationships/font" Target="fonts/InriaSans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SairaSemiCondensedMedium-regular.fntdata"/><Relationship Id="rId16" Type="http://schemas.openxmlformats.org/officeDocument/2006/relationships/slide" Target="slides/slide12.xml"/><Relationship Id="rId19" Type="http://schemas.openxmlformats.org/officeDocument/2006/relationships/font" Target="fonts/TitilliumWeb-regular.fntdata"/><Relationship Id="rId18" Type="http://schemas.openxmlformats.org/officeDocument/2006/relationships/font" Target="fonts/SairaSemiCondensed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69369fa93_1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969369fa9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interactive element of out dashboard is the main focus. The user will be able to select options from the dropdown menu of each feature. Once the Find my delay time! </a:t>
            </a:r>
            <a:r>
              <a:rPr lang="en"/>
              <a:t>b</a:t>
            </a:r>
            <a:r>
              <a:rPr lang="en"/>
              <a:t>utton is selected, the user’s predicted delay time based on those features will be displayed on screen as shown in the red box.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69369fa93_1_2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969369fa93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Inria Sans Light"/>
                <a:ea typeface="Inria Sans Light"/>
                <a:cs typeface="Inria Sans Light"/>
                <a:sym typeface="Inria Sans Light"/>
              </a:rPr>
              <a:t>We will use Python for any analysis that needs to be completed. </a:t>
            </a:r>
            <a:endParaRPr sz="1200">
              <a:latin typeface="Inria Sans Light"/>
              <a:ea typeface="Inria Sans Light"/>
              <a:cs typeface="Inria Sans Light"/>
              <a:sym typeface="Inria Sans Light"/>
            </a:endParaRPr>
          </a:p>
          <a:p>
            <a:pPr indent="0" lvl="0" marL="0" rtl="0" algn="l">
              <a:spcBef>
                <a:spcPts val="600"/>
              </a:spcBef>
              <a:spcAft>
                <a:spcPts val="0"/>
              </a:spcAft>
              <a:buNone/>
            </a:pPr>
            <a:r>
              <a:rPr lang="en" sz="1200">
                <a:latin typeface="Inria Sans Light"/>
                <a:ea typeface="Inria Sans Light"/>
                <a:cs typeface="Inria Sans Light"/>
                <a:sym typeface="Inria Sans Light"/>
              </a:rPr>
              <a:t>We will leverage dash to visualize our data which is built on Flask.</a:t>
            </a:r>
            <a:endParaRPr sz="1200">
              <a:latin typeface="Inria Sans Light"/>
              <a:ea typeface="Inria Sans Light"/>
              <a:cs typeface="Inria Sans Light"/>
              <a:sym typeface="Inria Sans Light"/>
            </a:endParaRPr>
          </a:p>
          <a:p>
            <a:pPr indent="0" lvl="0" marL="0" rtl="0" algn="l">
              <a:spcBef>
                <a:spcPts val="600"/>
              </a:spcBef>
              <a:spcAft>
                <a:spcPts val="0"/>
              </a:spcAft>
              <a:buNone/>
            </a:pPr>
            <a:r>
              <a:rPr lang="en" sz="1200">
                <a:latin typeface="Inria Sans Light"/>
                <a:ea typeface="Inria Sans Light"/>
                <a:cs typeface="Inria Sans Light"/>
                <a:sym typeface="Inria Sans Light"/>
              </a:rPr>
              <a:t>We will use Jupyter Notebook to create our data visualization and share it with the team. </a:t>
            </a:r>
            <a:endParaRPr sz="1200">
              <a:latin typeface="Inria Sans Light"/>
              <a:ea typeface="Inria Sans Light"/>
              <a:cs typeface="Inria Sans Light"/>
              <a:sym typeface="Inria Sans Light"/>
            </a:endParaRPr>
          </a:p>
          <a:p>
            <a:pPr indent="0" lvl="0" marL="0" rtl="0" algn="l">
              <a:spcBef>
                <a:spcPts val="600"/>
              </a:spcBef>
              <a:spcAft>
                <a:spcPts val="0"/>
              </a:spcAft>
              <a:buNone/>
            </a:pPr>
            <a:r>
              <a:rPr lang="en" sz="1200">
                <a:latin typeface="Inria Sans Light"/>
                <a:ea typeface="Inria Sans Light"/>
                <a:cs typeface="Inria Sans Light"/>
                <a:sym typeface="Inria Sans Light"/>
              </a:rPr>
              <a:t>We will use HTML to code our webpage.</a:t>
            </a:r>
            <a:endParaRPr sz="1200">
              <a:latin typeface="Inria Sans Light"/>
              <a:ea typeface="Inria Sans Light"/>
              <a:cs typeface="Inria Sans Light"/>
              <a:sym typeface="Inria Sans Light"/>
            </a:endParaRPr>
          </a:p>
          <a:p>
            <a:pPr indent="0" lvl="0" marL="0" rtl="0" algn="l">
              <a:spcBef>
                <a:spcPts val="600"/>
              </a:spcBef>
              <a:spcAft>
                <a:spcPts val="600"/>
              </a:spcAft>
              <a:buClr>
                <a:schemeClr val="dk1"/>
              </a:buClr>
              <a:buSzPts val="1100"/>
              <a:buFont typeface="Arial"/>
              <a:buNone/>
            </a:pPr>
            <a:r>
              <a:t/>
            </a:r>
            <a:endParaRPr sz="1200">
              <a:latin typeface="Inria Sans Light"/>
              <a:ea typeface="Inria Sans Light"/>
              <a:cs typeface="Inria Sans Light"/>
              <a:sym typeface="Inria Sans 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65c1d4c8a_0_2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65c1d4c8a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411b5d528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411b5d5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 Flight delays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Reasons we selected the topic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Air travel as we used to know it has been turned on its head because of the COVID-19 Pandemic. We are looking at flight delay data from 2015 to see which factors impact how many minutes a flight is delayed by. The airline industry is close to $900 billion in size worldwide as of 2019, with flight delays costing the industry $8 billion annually. Being able to predict which factors influence delays and by how many minutes, is the question airlines have been struggling to answer since their inception.</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411b5d528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411b5d52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dataset provides information on the flights in 2015. Data includes the date of the flight, the airline, flight and tail number, the origin and destination airport, the times and distance associated with the flights as well as the reason for delay and if the flight was cancelled or diverted. With 31 columns and so much data, we will remove certain columns to clean the dataset. Those columns include the year because all this data is only for 2015. We will also remove the cancellation reason column because 98% of the values are null. As well, we will remove all the flights that were cancelled as it does not provide us with any data on factors that could’ve influence delay and we will remove the whole cancelled column as well.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This dataset includes information on the airports according to the IATA_CODE. Information includes the airport name, the city, state, and country the airport resides in, and the latitude and the longitude of the airport.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dataset provides information on the airlines including the code and airline name.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82dad811e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82dad811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69369fa93_1_6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969369fa93_1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Remove unnecessary features</a:t>
            </a:r>
            <a:endParaRPr/>
          </a:p>
          <a:p>
            <a:pPr indent="-317500" lvl="1" marL="914400" rtl="0" algn="l">
              <a:lnSpc>
                <a:spcPct val="115000"/>
              </a:lnSpc>
              <a:spcBef>
                <a:spcPts val="0"/>
              </a:spcBef>
              <a:spcAft>
                <a:spcPts val="0"/>
              </a:spcAft>
              <a:buSzPts val="1400"/>
              <a:buAutoNum type="alphaLcPeriod"/>
            </a:pPr>
            <a:r>
              <a:rPr lang="en" sz="1200">
                <a:latin typeface="Inria Sans Light"/>
                <a:ea typeface="Inria Sans Light"/>
                <a:cs typeface="Inria Sans Light"/>
                <a:sym typeface="Inria Sans Light"/>
              </a:rPr>
              <a:t>Removed features include cancelled and diverted flights, the cancellation reason, departure time, taxi out, wheels off, scheduled time, and the year, as all data is from 2015. </a:t>
            </a:r>
            <a:endParaRPr sz="1200">
              <a:latin typeface="Inria Sans Light"/>
              <a:ea typeface="Inria Sans Light"/>
              <a:cs typeface="Inria Sans Light"/>
              <a:sym typeface="Inria Sans Light"/>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Remove excess data</a:t>
            </a:r>
            <a:endParaRPr/>
          </a:p>
          <a:p>
            <a:pPr indent="-317500" lvl="1" marL="914400" rtl="0" algn="l">
              <a:lnSpc>
                <a:spcPct val="115000"/>
              </a:lnSpc>
              <a:spcBef>
                <a:spcPts val="0"/>
              </a:spcBef>
              <a:spcAft>
                <a:spcPts val="0"/>
              </a:spcAft>
              <a:buSzPts val="1400"/>
              <a:buAutoNum type="alphaLcPeriod"/>
            </a:pPr>
            <a:r>
              <a:rPr lang="en" sz="1200">
                <a:latin typeface="Inria Sans Light"/>
                <a:ea typeface="Inria Sans Light"/>
                <a:cs typeface="Inria Sans Light"/>
                <a:sym typeface="Inria Sans Light"/>
              </a:rPr>
              <a:t>We only considered airports with over 20,000 number of visits in order to reduce the dataset from over 4  million samples to 3.3 million.</a:t>
            </a:r>
            <a:endParaRPr sz="1200">
              <a:latin typeface="Inria Sans Light"/>
              <a:ea typeface="Inria Sans Light"/>
              <a:cs typeface="Inria Sans Light"/>
              <a:sym typeface="Inria Sans Light"/>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Check distribution</a:t>
            </a:r>
            <a:endParaRPr/>
          </a:p>
          <a:p>
            <a:pPr indent="-317500" lvl="1" marL="914400" rtl="0" algn="l">
              <a:lnSpc>
                <a:spcPct val="115000"/>
              </a:lnSpc>
              <a:spcBef>
                <a:spcPts val="0"/>
              </a:spcBef>
              <a:spcAft>
                <a:spcPts val="0"/>
              </a:spcAft>
              <a:buSzPts val="1400"/>
              <a:buAutoNum type="alphaLcPeriod"/>
            </a:pPr>
            <a:r>
              <a:rPr lang="en" sz="1200">
                <a:latin typeface="Inria Sans Light"/>
                <a:ea typeface="Inria Sans Light"/>
                <a:cs typeface="Inria Sans Light"/>
                <a:sym typeface="Inria Sans Light"/>
              </a:rPr>
              <a:t>Checked the distribution of departure delays by plotting a graph and removed any delay times of over 2 hours based on the assumption that a longer delay time would be due to an outside factor impacting the delay, not the airline itself.</a:t>
            </a:r>
            <a:endParaRPr sz="1200">
              <a:latin typeface="Inria Sans Light"/>
              <a:ea typeface="Inria Sans Light"/>
              <a:cs typeface="Inria Sans Light"/>
              <a:sym typeface="Inria Sans Light"/>
            </a:endParaRPr>
          </a:p>
          <a:p>
            <a:pPr indent="0" lvl="0" marL="91440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69369fa93_1_8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969369fa93_1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Choosing a form of analysis</a:t>
            </a:r>
            <a:endParaRPr/>
          </a:p>
          <a:p>
            <a:pPr indent="-317500" lvl="1" marL="914400" rtl="0" algn="l">
              <a:lnSpc>
                <a:spcPct val="115000"/>
              </a:lnSpc>
              <a:spcBef>
                <a:spcPts val="0"/>
              </a:spcBef>
              <a:spcAft>
                <a:spcPts val="0"/>
              </a:spcAft>
              <a:buSzPts val="1400"/>
              <a:buAutoNum type="alphaLcPeriod"/>
            </a:pPr>
            <a:r>
              <a:rPr lang="en" sz="1200">
                <a:latin typeface="Inria Sans Light"/>
                <a:ea typeface="Inria Sans Light"/>
                <a:cs typeface="Inria Sans Light"/>
                <a:sym typeface="Inria Sans Light"/>
              </a:rPr>
              <a:t>Our target data being the number of minutes a flight is delay is numerical, which is why we chose a linear regression model. The data was split the training and testing data 80% to 20%, respectively. </a:t>
            </a:r>
            <a:endParaRPr sz="1200">
              <a:latin typeface="Inria Sans Light"/>
              <a:ea typeface="Inria Sans Light"/>
              <a:cs typeface="Inria Sans Light"/>
              <a:sym typeface="Inria Sans Light"/>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Choosing a model</a:t>
            </a:r>
            <a:endParaRPr/>
          </a:p>
          <a:p>
            <a:pPr indent="-317500" lvl="1" marL="914400" rtl="0" algn="l">
              <a:lnSpc>
                <a:spcPct val="115000"/>
              </a:lnSpc>
              <a:spcBef>
                <a:spcPts val="0"/>
              </a:spcBef>
              <a:spcAft>
                <a:spcPts val="0"/>
              </a:spcAft>
              <a:buSzPts val="1400"/>
              <a:buAutoNum type="alphaLcPeriod"/>
            </a:pPr>
            <a:r>
              <a:rPr lang="en" sz="1200">
                <a:latin typeface="Inria Sans Light"/>
                <a:ea typeface="Inria Sans Light"/>
                <a:cs typeface="Inria Sans Light"/>
                <a:sym typeface="Inria Sans Light"/>
              </a:rPr>
              <a:t>We chose a deep neural network because it works well with large amounts of data, has the ability to learn and model non-linear and complex relationships, performs well with high volatility and non-constant variance and is more accurate.</a:t>
            </a:r>
            <a:endParaRPr sz="1200">
              <a:latin typeface="Inria Sans Light"/>
              <a:ea typeface="Inria Sans Light"/>
              <a:cs typeface="Inria Sans Light"/>
              <a:sym typeface="Inria Sans Light"/>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Improving the model</a:t>
            </a:r>
            <a:endParaRPr/>
          </a:p>
          <a:p>
            <a:pPr indent="-317500" lvl="1" marL="914400" rtl="0" algn="l">
              <a:lnSpc>
                <a:spcPct val="115000"/>
              </a:lnSpc>
              <a:spcBef>
                <a:spcPts val="0"/>
              </a:spcBef>
              <a:spcAft>
                <a:spcPts val="0"/>
              </a:spcAft>
              <a:buSzPts val="1400"/>
              <a:buAutoNum type="alphaLcPeriod"/>
            </a:pPr>
            <a:r>
              <a:rPr lang="en" sz="1200">
                <a:latin typeface="Inria Sans Light"/>
                <a:ea typeface="Inria Sans Light"/>
                <a:cs typeface="Inria Sans Light"/>
                <a:sym typeface="Inria Sans Light"/>
              </a:rPr>
              <a:t>We tuned our model using hyper parameter testing on the number of neurons in each hidden layer and activation functions. We prevented overfitting by changing the number of epochs.</a:t>
            </a:r>
            <a:endParaRPr sz="1200">
              <a:latin typeface="Inria Sans Light"/>
              <a:ea typeface="Inria Sans Light"/>
              <a:cs typeface="Inria Sans Light"/>
              <a:sym typeface="Inria Sans Light"/>
            </a:endParaRPr>
          </a:p>
          <a:p>
            <a:pPr indent="0" lvl="0" marL="91440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69369fa93_1_6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969369fa93_1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interactive element of out dashboard is the main focus. The user will be able to select options from the dropdown menu of each feature. Once the Find my delay time! button is selected, the user’s predicted delay time based on those features will be displayed on screen as shown in the red box.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69369fa93_1_6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969369fa93_1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interactive element of out dashboard is the main focus. The user will be able to select options from the dropdown menu of each feature. Once the Find my delay time! button is selected, the user’s predicted delay time based on those features will be displayed on screen as shown in the red box.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rect b="b" l="l" r="r" t="t"/>
              <a:pathLst>
                <a:path extrusionOk="0" h="17087" w="12799">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075625" y="4536204"/>
              <a:ext cx="787081" cy="607266"/>
            </a:xfrm>
            <a:custGeom>
              <a:rect b="b" l="l" r="r" t="t"/>
              <a:pathLst>
                <a:path extrusionOk="0" h="5802" w="752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0"/>
              <a:ext cx="3388529" cy="5074369"/>
            </a:xfrm>
            <a:custGeom>
              <a:rect b="b" l="l" r="r" t="t"/>
              <a:pathLst>
                <a:path extrusionOk="0" h="48482" w="32375">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809200" y="0"/>
              <a:ext cx="543002" cy="408403"/>
            </a:xfrm>
            <a:custGeom>
              <a:rect b="b" l="l" r="r" t="t"/>
              <a:pathLst>
                <a:path extrusionOk="0" h="3902" w="5188">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814982" y="0"/>
              <a:ext cx="546665" cy="408403"/>
            </a:xfrm>
            <a:custGeom>
              <a:rect b="b" l="l" r="r" t="t"/>
              <a:pathLst>
                <a:path extrusionOk="0" h="3902" w="5223">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113118" y="4538507"/>
              <a:ext cx="1033567" cy="604964"/>
            </a:xfrm>
            <a:custGeom>
              <a:rect b="b" l="l" r="r" t="t"/>
              <a:pathLst>
                <a:path extrusionOk="0" h="5780" w="9875">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845621" y="4533797"/>
              <a:ext cx="1780038" cy="609674"/>
            </a:xfrm>
            <a:custGeom>
              <a:rect b="b" l="l" r="r" t="t"/>
              <a:pathLst>
                <a:path extrusionOk="0" h="5825" w="17007">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00919" y="0"/>
              <a:ext cx="843077" cy="1293031"/>
            </a:xfrm>
            <a:custGeom>
              <a:rect b="b" l="l" r="r" t="t"/>
              <a:pathLst>
                <a:path extrusionOk="0" h="12354" w="8055">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799755" y="3252691"/>
              <a:ext cx="344243" cy="619198"/>
            </a:xfrm>
            <a:custGeom>
              <a:rect b="b" l="l" r="r" t="t"/>
              <a:pathLst>
                <a:path extrusionOk="0" h="5916" w="3289">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489470" y="0"/>
              <a:ext cx="6654496" cy="5143447"/>
            </a:xfrm>
            <a:custGeom>
              <a:rect b="b" l="l" r="r" t="t"/>
              <a:pathLst>
                <a:path extrusionOk="0" h="49142" w="63579">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txBox="1"/>
          <p:nvPr>
            <p:ph type="ctrTitle"/>
          </p:nvPr>
        </p:nvSpPr>
        <p:spPr>
          <a:xfrm>
            <a:off x="1823925" y="1991825"/>
            <a:ext cx="6634200" cy="1159800"/>
          </a:xfrm>
          <a:prstGeom prst="rect">
            <a:avLst/>
          </a:prstGeom>
        </p:spPr>
        <p:txBody>
          <a:bodyPr anchorCtr="0" anchor="ctr" bIns="0" lIns="0" spcFirstLastPara="1" rIns="0" wrap="square" tIns="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357188"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mplete grid">
  <p:cSld name="BLANK_1">
    <p:spTree>
      <p:nvGrpSpPr>
        <p:cNvPr id="190" name="Shape 190"/>
        <p:cNvGrpSpPr/>
        <p:nvPr/>
      </p:nvGrpSpPr>
      <p:grpSpPr>
        <a:xfrm>
          <a:off x="0" y="0"/>
          <a:ext cx="0" cy="0"/>
          <a:chOff x="0" y="0"/>
          <a:chExt cx="0" cy="0"/>
        </a:xfrm>
      </p:grpSpPr>
      <p:sp>
        <p:nvSpPr>
          <p:cNvPr id="191" name="Google Shape;191;p11"/>
          <p:cNvSpPr/>
          <p:nvPr/>
        </p:nvSpPr>
        <p:spPr>
          <a:xfrm>
            <a:off x="0" y="0"/>
            <a:ext cx="9143953" cy="5143447"/>
          </a:xfrm>
          <a:custGeom>
            <a:rect b="b" l="l" r="r" t="t"/>
            <a:pathLst>
              <a:path extrusionOk="0" h="49142" w="87364">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3"/>
            </a:gs>
            <a:gs pos="13000">
              <a:schemeClr val="accent2"/>
            </a:gs>
            <a:gs pos="31000">
              <a:schemeClr val="accent1"/>
            </a:gs>
            <a:gs pos="100000">
              <a:schemeClr val="lt1"/>
            </a:gs>
          </a:gsLst>
          <a:lin ang="8100019" scaled="0"/>
        </a:gradFill>
      </p:bgPr>
    </p:bg>
    <p:spTree>
      <p:nvGrpSpPr>
        <p:cNvPr id="25"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rect b="b" l="l" r="r" t="t"/>
              <a:pathLst>
                <a:path extrusionOk="0" h="9169" w="21455">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5913842" y="2483621"/>
              <a:ext cx="3230171" cy="2659852"/>
            </a:xfrm>
            <a:custGeom>
              <a:rect b="b" l="l" r="r" t="t"/>
              <a:pathLst>
                <a:path extrusionOk="0" h="25413" w="30862">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3682571" y="0"/>
              <a:ext cx="1289577" cy="1388277"/>
            </a:xfrm>
            <a:custGeom>
              <a:rect b="b" l="l" r="r" t="t"/>
              <a:pathLst>
                <a:path extrusionOk="0" h="13264" w="12321">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4920875" y="0"/>
              <a:ext cx="1786004" cy="1382311"/>
            </a:xfrm>
            <a:custGeom>
              <a:rect b="b" l="l" r="r" t="t"/>
              <a:pathLst>
                <a:path extrusionOk="0" h="13207" w="17064">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6804446" y="0"/>
              <a:ext cx="898968" cy="951300"/>
            </a:xfrm>
            <a:custGeom>
              <a:rect b="b" l="l" r="r" t="t"/>
              <a:pathLst>
                <a:path extrusionOk="0" h="9089" w="8589">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0" y="2054909"/>
              <a:ext cx="2243285" cy="3088559"/>
            </a:xfrm>
            <a:custGeom>
              <a:rect b="b" l="l" r="r" t="t"/>
              <a:pathLst>
                <a:path extrusionOk="0" h="29509" w="21433">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5917401" y="2488331"/>
              <a:ext cx="543002" cy="612081"/>
            </a:xfrm>
            <a:custGeom>
              <a:rect b="b" l="l" r="r" t="t"/>
              <a:pathLst>
                <a:path extrusionOk="0" h="5848" w="5188">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
          <p:cNvSpPr/>
          <p:nvPr/>
        </p:nvSpPr>
        <p:spPr>
          <a:xfrm>
            <a:off x="9061884" y="5072013"/>
            <a:ext cx="82162" cy="71486"/>
          </a:xfrm>
          <a:custGeom>
            <a:rect b="b" l="l" r="r" t="t"/>
            <a:pathLst>
              <a:path extrusionOk="0" h="683" w="785">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0" y="0"/>
            <a:ext cx="116806" cy="92943"/>
          </a:xfrm>
          <a:custGeom>
            <a:rect b="b" l="l" r="r" t="t"/>
            <a:pathLst>
              <a:path extrusionOk="0" h="888" w="1116">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8147416" y="0"/>
            <a:ext cx="996620" cy="953707"/>
          </a:xfrm>
          <a:custGeom>
            <a:rect b="b" l="l" r="r" t="t"/>
            <a:pathLst>
              <a:path extrusionOk="0" h="9112" w="9522">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9142791" y="2500263"/>
            <a:ext cx="1256" cy="16746"/>
          </a:xfrm>
          <a:custGeom>
            <a:rect b="b" l="l" r="r" t="t"/>
            <a:pathLst>
              <a:path extrusionOk="0" h="160" w="12">
                <a:moveTo>
                  <a:pt x="12" y="0"/>
                </a:moveTo>
                <a:lnTo>
                  <a:pt x="1" y="46"/>
                </a:lnTo>
                <a:lnTo>
                  <a:pt x="1" y="80"/>
                </a:lnTo>
                <a:lnTo>
                  <a:pt x="1" y="125"/>
                </a:lnTo>
                <a:lnTo>
                  <a:pt x="12" y="160"/>
                </a:lnTo>
                <a:lnTo>
                  <a:pt x="12"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8502234" y="2722888"/>
            <a:ext cx="641806" cy="1045499"/>
          </a:xfrm>
          <a:custGeom>
            <a:rect b="b" l="l" r="r" t="t"/>
            <a:pathLst>
              <a:path extrusionOk="0" h="9989" w="6132">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3289759" y="0"/>
            <a:ext cx="5012512" cy="5143447"/>
          </a:xfrm>
          <a:custGeom>
            <a:rect b="b" l="l" r="r" t="t"/>
            <a:pathLst>
              <a:path extrusionOk="0" h="49142" w="47891">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765091" y="4445691"/>
            <a:ext cx="544258" cy="608522"/>
          </a:xfrm>
          <a:custGeom>
            <a:rect b="b" l="l" r="r" t="t"/>
            <a:pathLst>
              <a:path extrusionOk="0" h="5814" w="520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0" y="0"/>
            <a:ext cx="2845737" cy="3343314"/>
          </a:xfrm>
          <a:custGeom>
            <a:rect b="b" l="l" r="r" t="t"/>
            <a:pathLst>
              <a:path extrusionOk="0" h="31943" w="27189">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txBox="1"/>
          <p:nvPr>
            <p:ph type="ctrTitle"/>
          </p:nvPr>
        </p:nvSpPr>
        <p:spPr>
          <a:xfrm>
            <a:off x="1823925" y="2066369"/>
            <a:ext cx="6634200" cy="6084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3" name="Google Shape;43;p3"/>
          <p:cNvSpPr txBox="1"/>
          <p:nvPr>
            <p:ph idx="1" type="subTitle"/>
          </p:nvPr>
        </p:nvSpPr>
        <p:spPr>
          <a:xfrm>
            <a:off x="1823925" y="2655065"/>
            <a:ext cx="6634200" cy="386400"/>
          </a:xfrm>
          <a:prstGeom prst="rect">
            <a:avLst/>
          </a:prstGeom>
        </p:spPr>
        <p:txBody>
          <a:bodyPr anchorCtr="0" anchor="t" bIns="0" lIns="0" spcFirstLastPara="1" rIns="0" wrap="square" tIns="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2571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6"/>
            </a:gs>
            <a:gs pos="17000">
              <a:schemeClr val="accent4"/>
            </a:gs>
            <a:gs pos="42000">
              <a:schemeClr val="accent3"/>
            </a:gs>
            <a:gs pos="100000">
              <a:schemeClr val="accent2"/>
            </a:gs>
          </a:gsLst>
          <a:lin ang="8100019" scaled="0"/>
        </a:gradFill>
      </p:bgPr>
    </p:bg>
    <p:spTree>
      <p:nvGrpSpPr>
        <p:cNvPr id="47" name="Shape 47"/>
        <p:cNvGrpSpPr/>
        <p:nvPr/>
      </p:nvGrpSpPr>
      <p:grpSpPr>
        <a:xfrm>
          <a:off x="0" y="0"/>
          <a:ext cx="0" cy="0"/>
          <a:chOff x="0" y="0"/>
          <a:chExt cx="0" cy="0"/>
        </a:xfrm>
      </p:grpSpPr>
      <p:grpSp>
        <p:nvGrpSpPr>
          <p:cNvPr id="48" name="Google Shape;48;p4"/>
          <p:cNvGrpSpPr/>
          <p:nvPr/>
        </p:nvGrpSpPr>
        <p:grpSpPr>
          <a:xfrm>
            <a:off x="-16" y="0"/>
            <a:ext cx="9144053" cy="5143497"/>
            <a:chOff x="-16" y="0"/>
            <a:chExt cx="9144053" cy="5143497"/>
          </a:xfrm>
        </p:grpSpPr>
        <p:sp>
          <p:nvSpPr>
            <p:cNvPr id="49" name="Google Shape;49;p4"/>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rot="10800000">
              <a:off x="-16" y="3333723"/>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rot="10800000">
              <a:off x="4" y="3325362"/>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rot="10800000">
              <a:off x="1095419" y="0"/>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rot="10800000">
              <a:off x="0" y="26"/>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rot="10800000">
              <a:off x="-7" y="2664610"/>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rot="10800000">
              <a:off x="595325" y="4377873"/>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4"/>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1977950" y="1388450"/>
            <a:ext cx="5188200" cy="3042600"/>
          </a:xfrm>
          <a:prstGeom prst="rect">
            <a:avLst/>
          </a:prstGeom>
        </p:spPr>
        <p:txBody>
          <a:bodyPr anchorCtr="0" anchor="t" bIns="0" lIns="0" spcFirstLastPara="1" rIns="0" wrap="square" tIns="0">
            <a:noAutofit/>
          </a:bodyPr>
          <a:lstStyle>
            <a:lvl1pPr indent="-431800" lvl="0" marL="457200" rtl="0" algn="ctr">
              <a:spcBef>
                <a:spcPts val="0"/>
              </a:spcBef>
              <a:spcAft>
                <a:spcPts val="0"/>
              </a:spcAft>
              <a:buClr>
                <a:schemeClr val="lt1"/>
              </a:buClr>
              <a:buSzPts val="3200"/>
              <a:buChar char="⬥"/>
              <a:defRPr sz="3200">
                <a:solidFill>
                  <a:schemeClr val="lt1"/>
                </a:solidFill>
              </a:defRPr>
            </a:lvl1pPr>
            <a:lvl2pPr indent="-431800" lvl="1" marL="914400" rtl="0" algn="ctr">
              <a:spcBef>
                <a:spcPts val="600"/>
              </a:spcBef>
              <a:spcAft>
                <a:spcPts val="0"/>
              </a:spcAft>
              <a:buClr>
                <a:schemeClr val="lt1"/>
              </a:buClr>
              <a:buSzPts val="3200"/>
              <a:buChar char="⬦"/>
              <a:defRPr sz="3200">
                <a:solidFill>
                  <a:schemeClr val="lt1"/>
                </a:solidFill>
              </a:defRPr>
            </a:lvl2pPr>
            <a:lvl3pPr indent="-431800" lvl="2" marL="1371600" rtl="0" algn="ctr">
              <a:spcBef>
                <a:spcPts val="600"/>
              </a:spcBef>
              <a:spcAft>
                <a:spcPts val="0"/>
              </a:spcAft>
              <a:buClr>
                <a:schemeClr val="lt1"/>
              </a:buClr>
              <a:buSzPts val="3200"/>
              <a:buChar char="⬩"/>
              <a:defRPr sz="3200">
                <a:solidFill>
                  <a:schemeClr val="lt1"/>
                </a:solidFill>
              </a:defRPr>
            </a:lvl3pPr>
            <a:lvl4pPr indent="-431800" lvl="3" marL="1828800" rtl="0" algn="ctr">
              <a:spcBef>
                <a:spcPts val="600"/>
              </a:spcBef>
              <a:spcAft>
                <a:spcPts val="0"/>
              </a:spcAft>
              <a:buClr>
                <a:schemeClr val="lt1"/>
              </a:buClr>
              <a:buSzPts val="3200"/>
              <a:buChar char="●"/>
              <a:defRPr sz="3200">
                <a:solidFill>
                  <a:schemeClr val="lt1"/>
                </a:solidFill>
              </a:defRPr>
            </a:lvl4pPr>
            <a:lvl5pPr indent="-431800" lvl="4" marL="2286000" rtl="0" algn="ctr">
              <a:spcBef>
                <a:spcPts val="600"/>
              </a:spcBef>
              <a:spcAft>
                <a:spcPts val="0"/>
              </a:spcAft>
              <a:buClr>
                <a:schemeClr val="lt1"/>
              </a:buClr>
              <a:buSzPts val="3200"/>
              <a:buChar char="○"/>
              <a:defRPr sz="3200">
                <a:solidFill>
                  <a:schemeClr val="lt1"/>
                </a:solidFill>
              </a:defRPr>
            </a:lvl5pPr>
            <a:lvl6pPr indent="-431800" lvl="5" marL="2743200" rtl="0" algn="ctr">
              <a:spcBef>
                <a:spcPts val="600"/>
              </a:spcBef>
              <a:spcAft>
                <a:spcPts val="0"/>
              </a:spcAft>
              <a:buClr>
                <a:schemeClr val="lt1"/>
              </a:buClr>
              <a:buSzPts val="3200"/>
              <a:buChar char="■"/>
              <a:defRPr sz="3200">
                <a:solidFill>
                  <a:schemeClr val="lt1"/>
                </a:solidFill>
              </a:defRPr>
            </a:lvl6pPr>
            <a:lvl7pPr indent="-431800" lvl="6" marL="3200400" rtl="0" algn="ctr">
              <a:spcBef>
                <a:spcPts val="600"/>
              </a:spcBef>
              <a:spcAft>
                <a:spcPts val="0"/>
              </a:spcAft>
              <a:buClr>
                <a:schemeClr val="lt1"/>
              </a:buClr>
              <a:buSzPts val="3200"/>
              <a:buChar char="●"/>
              <a:defRPr sz="3200">
                <a:solidFill>
                  <a:schemeClr val="lt1"/>
                </a:solidFill>
              </a:defRPr>
            </a:lvl7pPr>
            <a:lvl8pPr indent="-431800" lvl="7" marL="3657600" rtl="0" algn="ctr">
              <a:spcBef>
                <a:spcPts val="600"/>
              </a:spcBef>
              <a:spcAft>
                <a:spcPts val="0"/>
              </a:spcAft>
              <a:buClr>
                <a:schemeClr val="lt1"/>
              </a:buClr>
              <a:buSzPts val="3200"/>
              <a:buChar char="○"/>
              <a:defRPr sz="3200">
                <a:solidFill>
                  <a:schemeClr val="lt1"/>
                </a:solidFill>
              </a:defRPr>
            </a:lvl8pPr>
            <a:lvl9pPr indent="-431800" lvl="8" marL="4114800" rtl="0" algn="ctr">
              <a:spcBef>
                <a:spcPts val="600"/>
              </a:spcBef>
              <a:spcAft>
                <a:spcPts val="600"/>
              </a:spcAft>
              <a:buClr>
                <a:schemeClr val="lt1"/>
              </a:buClr>
              <a:buSzPts val="3200"/>
              <a:buChar char="■"/>
              <a:defRPr sz="3200">
                <a:solidFill>
                  <a:schemeClr val="lt1"/>
                </a:solidFill>
              </a:defRPr>
            </a:lvl9pPr>
          </a:lstStyle>
          <a:p/>
        </p:txBody>
      </p:sp>
      <p:sp>
        <p:nvSpPr>
          <p:cNvPr id="63" name="Google Shape;63;p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4" name="Google Shape;64;p4"/>
          <p:cNvGrpSpPr/>
          <p:nvPr/>
        </p:nvGrpSpPr>
        <p:grpSpPr>
          <a:xfrm>
            <a:off x="4282319" y="-4"/>
            <a:ext cx="579363" cy="1204159"/>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rot="-5400000">
              <a:off x="3874807" y="683602"/>
              <a:ext cx="306000" cy="264900"/>
            </a:xfrm>
            <a:prstGeom prst="hexagon">
              <a:avLst>
                <a:gd fmla="val 25000" name="adj"/>
                <a:gd fmla="val 115470" name="vf"/>
              </a:avLst>
            </a:pr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4"/>
          <p:cNvSpPr txBox="1"/>
          <p:nvPr/>
        </p:nvSpPr>
        <p:spPr>
          <a:xfrm>
            <a:off x="3593400" y="476575"/>
            <a:ext cx="1957200" cy="653700"/>
          </a:xfrm>
          <a:prstGeom prst="rect">
            <a:avLst/>
          </a:prstGeom>
          <a:noFill/>
          <a:ln>
            <a:noFill/>
          </a:ln>
          <a:effectLst>
            <a:outerShdw blurRad="114300" rotWithShape="0" algn="bl" dir="5400000" dist="19050">
              <a:schemeClr val="lt1">
                <a:alpha val="50000"/>
              </a:schemeClr>
            </a:outerShdw>
          </a:effectLst>
        </p:spPr>
        <p:txBody>
          <a:bodyPr anchorCtr="0" anchor="t" bIns="0" lIns="0" spcFirstLastPara="1" rIns="0" wrap="square" tIns="0">
            <a:noAutofit/>
          </a:bodyPr>
          <a:lstStyle/>
          <a:p>
            <a:pPr indent="0" lvl="0" marL="0" rtl="0" algn="ctr">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8"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5"/>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3" name="Google Shape;83;p5"/>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a:lvl1pPr>
            <a:lvl2pPr indent="-342900" lvl="1" marL="914400" rtl="0">
              <a:spcBef>
                <a:spcPts val="600"/>
              </a:spcBef>
              <a:spcAft>
                <a:spcPts val="0"/>
              </a:spcAft>
              <a:buSzPts val="18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84" name="Google Shape;84;p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8"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6"/>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3" name="Google Shape;103;p6"/>
          <p:cNvSpPr txBox="1"/>
          <p:nvPr>
            <p:ph idx="1" type="body"/>
          </p:nvPr>
        </p:nvSpPr>
        <p:spPr>
          <a:xfrm>
            <a:off x="1207774" y="1430150"/>
            <a:ext cx="3143700" cy="326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04" name="Google Shape;104;p6"/>
          <p:cNvSpPr txBox="1"/>
          <p:nvPr>
            <p:ph idx="2" type="body"/>
          </p:nvPr>
        </p:nvSpPr>
        <p:spPr>
          <a:xfrm>
            <a:off x="4792488" y="1430150"/>
            <a:ext cx="3143700" cy="326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05" name="Google Shape;105;p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9"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7"/>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4" name="Google Shape;124;p7"/>
          <p:cNvSpPr txBox="1"/>
          <p:nvPr>
            <p:ph idx="1" type="body"/>
          </p:nvPr>
        </p:nvSpPr>
        <p:spPr>
          <a:xfrm>
            <a:off x="1207850"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5" name="Google Shape;125;p7"/>
          <p:cNvSpPr txBox="1"/>
          <p:nvPr>
            <p:ph idx="2" type="body"/>
          </p:nvPr>
        </p:nvSpPr>
        <p:spPr>
          <a:xfrm>
            <a:off x="3512976"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6" name="Google Shape;126;p7"/>
          <p:cNvSpPr txBox="1"/>
          <p:nvPr>
            <p:ph idx="3" type="body"/>
          </p:nvPr>
        </p:nvSpPr>
        <p:spPr>
          <a:xfrm>
            <a:off x="5818102"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7" name="Google Shape;127;p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8"/>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6" name="Google Shape;146;p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0"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9"/>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txBox="1"/>
          <p:nvPr>
            <p:ph idx="1" type="body"/>
          </p:nvPr>
        </p:nvSpPr>
        <p:spPr>
          <a:xfrm>
            <a:off x="851175" y="4635425"/>
            <a:ext cx="7441800" cy="306000"/>
          </a:xfrm>
          <a:prstGeom prst="rect">
            <a:avLst/>
          </a:prstGeom>
        </p:spPr>
        <p:txBody>
          <a:bodyPr anchorCtr="0" anchor="ctr" bIns="0" lIns="0" spcFirstLastPara="1" rIns="0" wrap="square" tIns="0">
            <a:noAutofit/>
          </a:bodyPr>
          <a:lstStyle>
            <a:lvl1pPr indent="-228600" lvl="0" marL="457200" rtl="0">
              <a:spcBef>
                <a:spcPts val="0"/>
              </a:spcBef>
              <a:spcAft>
                <a:spcPts val="600"/>
              </a:spcAft>
              <a:buSzPts val="1800"/>
              <a:buNone/>
              <a:defRPr sz="1800"/>
            </a:lvl1pPr>
          </a:lstStyle>
          <a:p/>
        </p:txBody>
      </p:sp>
      <p:sp>
        <p:nvSpPr>
          <p:cNvPr id="168" name="Google Shape;168;p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69" name="Google Shape;169;p9"/>
          <p:cNvGrpSpPr/>
          <p:nvPr/>
        </p:nvGrpSpPr>
        <p:grpSpPr>
          <a:xfrm>
            <a:off x="1" y="4635437"/>
            <a:ext cx="731345" cy="306027"/>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2"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0"/>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4"/>
            </a:gs>
            <a:gs pos="13000">
              <a:schemeClr val="accent3"/>
            </a:gs>
            <a:gs pos="31000">
              <a:schemeClr val="accent2"/>
            </a:gs>
            <a:gs pos="100000">
              <a:schemeClr val="accen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5000"/>
              </a:schemeClr>
            </a:outerShdw>
          </a:effectLst>
        </p:spPr>
        <p:txBody>
          <a:bodyPr anchorCtr="0" anchor="ctr" bIns="0" lIns="0" spcFirstLastPara="1" rIns="0" wrap="square" tIns="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p:txBody>
      </p:sp>
      <p:sp>
        <p:nvSpPr>
          <p:cNvPr id="7" name="Google Shape;7;p1"/>
          <p:cNvSpPr txBox="1"/>
          <p:nvPr>
            <p:ph idx="1" type="body"/>
          </p:nvPr>
        </p:nvSpPr>
        <p:spPr>
          <a:xfrm>
            <a:off x="1207850" y="1430148"/>
            <a:ext cx="6728400" cy="3033900"/>
          </a:xfrm>
          <a:prstGeom prst="rect">
            <a:avLst/>
          </a:prstGeom>
          <a:noFill/>
          <a:ln>
            <a:noFill/>
          </a:ln>
          <a:effectLst>
            <a:outerShdw blurRad="42863" rotWithShape="0" algn="bl" dir="5400000" dist="9525">
              <a:schemeClr val="lt1">
                <a:alpha val="25000"/>
              </a:schemeClr>
            </a:outerShdw>
          </a:effectLst>
        </p:spPr>
        <p:txBody>
          <a:bodyPr anchorCtr="0" anchor="t" bIns="0" lIns="0" spcFirstLastPara="1" rIns="0" wrap="square" tIns="0">
            <a:noAutofit/>
          </a:bodyPr>
          <a:lstStyle>
            <a:lvl1pPr indent="-342900" lvl="0" marL="4572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indent="-342900" lvl="1" marL="9144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indent="-381000" lvl="2" marL="13716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indent="-381000" lvl="3" marL="18288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indent="-381000" lvl="4" marL="2286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indent="-381000" lvl="5" marL="27432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indent="-381000" lvl="6" marL="32004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indent="-381000" lvl="7" marL="36576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indent="-381000" lvl="8" marL="41148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p:txBody>
      </p:sp>
      <p:sp>
        <p:nvSpPr>
          <p:cNvPr id="8" name="Google Shape;8;p1"/>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lvl="0" rtl="0" algn="ctr">
              <a:buNone/>
              <a:defRPr sz="1200">
                <a:solidFill>
                  <a:schemeClr val="accent2"/>
                </a:solidFill>
                <a:latin typeface="Titillium Web"/>
                <a:ea typeface="Titillium Web"/>
                <a:cs typeface="Titillium Web"/>
                <a:sym typeface="Titillium Web"/>
              </a:defRPr>
            </a:lvl1pPr>
            <a:lvl2pPr lvl="1" rtl="0" algn="ctr">
              <a:buNone/>
              <a:defRPr sz="1200">
                <a:solidFill>
                  <a:schemeClr val="accent2"/>
                </a:solidFill>
                <a:latin typeface="Titillium Web"/>
                <a:ea typeface="Titillium Web"/>
                <a:cs typeface="Titillium Web"/>
                <a:sym typeface="Titillium Web"/>
              </a:defRPr>
            </a:lvl2pPr>
            <a:lvl3pPr lvl="2" rtl="0" algn="ctr">
              <a:buNone/>
              <a:defRPr sz="1200">
                <a:solidFill>
                  <a:schemeClr val="accent2"/>
                </a:solidFill>
                <a:latin typeface="Titillium Web"/>
                <a:ea typeface="Titillium Web"/>
                <a:cs typeface="Titillium Web"/>
                <a:sym typeface="Titillium Web"/>
              </a:defRPr>
            </a:lvl3pPr>
            <a:lvl4pPr lvl="3" rtl="0" algn="ctr">
              <a:buNone/>
              <a:defRPr sz="1200">
                <a:solidFill>
                  <a:schemeClr val="accent2"/>
                </a:solidFill>
                <a:latin typeface="Titillium Web"/>
                <a:ea typeface="Titillium Web"/>
                <a:cs typeface="Titillium Web"/>
                <a:sym typeface="Titillium Web"/>
              </a:defRPr>
            </a:lvl4pPr>
            <a:lvl5pPr lvl="4" rtl="0" algn="ctr">
              <a:buNone/>
              <a:defRPr sz="1200">
                <a:solidFill>
                  <a:schemeClr val="accent2"/>
                </a:solidFill>
                <a:latin typeface="Titillium Web"/>
                <a:ea typeface="Titillium Web"/>
                <a:cs typeface="Titillium Web"/>
                <a:sym typeface="Titillium Web"/>
              </a:defRPr>
            </a:lvl5pPr>
            <a:lvl6pPr lvl="5" rtl="0" algn="ctr">
              <a:buNone/>
              <a:defRPr sz="1200">
                <a:solidFill>
                  <a:schemeClr val="accent2"/>
                </a:solidFill>
                <a:latin typeface="Titillium Web"/>
                <a:ea typeface="Titillium Web"/>
                <a:cs typeface="Titillium Web"/>
                <a:sym typeface="Titillium Web"/>
              </a:defRPr>
            </a:lvl6pPr>
            <a:lvl7pPr lvl="6" rtl="0" algn="ctr">
              <a:buNone/>
              <a:defRPr sz="1200">
                <a:solidFill>
                  <a:schemeClr val="accent2"/>
                </a:solidFill>
                <a:latin typeface="Titillium Web"/>
                <a:ea typeface="Titillium Web"/>
                <a:cs typeface="Titillium Web"/>
                <a:sym typeface="Titillium Web"/>
              </a:defRPr>
            </a:lvl7pPr>
            <a:lvl8pPr lvl="7" rtl="0" algn="ctr">
              <a:buNone/>
              <a:defRPr sz="1200">
                <a:solidFill>
                  <a:schemeClr val="accent2"/>
                </a:solidFill>
                <a:latin typeface="Titillium Web"/>
                <a:ea typeface="Titillium Web"/>
                <a:cs typeface="Titillium Web"/>
                <a:sym typeface="Titillium Web"/>
              </a:defRPr>
            </a:lvl8pPr>
            <a:lvl9pPr lvl="8" rtl="0" algn="ctr">
              <a:buNone/>
              <a:defRPr sz="1200">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ctrTitle"/>
          </p:nvPr>
        </p:nvSpPr>
        <p:spPr>
          <a:xfrm>
            <a:off x="1823925" y="1991825"/>
            <a:ext cx="66342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Flight Delay Predictor</a:t>
            </a:r>
            <a:endParaRPr/>
          </a:p>
        </p:txBody>
      </p:sp>
      <p:grpSp>
        <p:nvGrpSpPr>
          <p:cNvPr id="199" name="Google Shape;199;p12"/>
          <p:cNvGrpSpPr/>
          <p:nvPr/>
        </p:nvGrpSpPr>
        <p:grpSpPr>
          <a:xfrm>
            <a:off x="616675" y="2206626"/>
            <a:ext cx="811604" cy="730199"/>
            <a:chOff x="5964172" y="4329758"/>
            <a:chExt cx="421350" cy="473387"/>
          </a:xfrm>
        </p:grpSpPr>
        <p:sp>
          <p:nvSpPr>
            <p:cNvPr id="200" name="Google Shape;200;p12"/>
            <p:cNvSpPr/>
            <p:nvPr/>
          </p:nvSpPr>
          <p:spPr>
            <a:xfrm>
              <a:off x="5964172" y="4329758"/>
              <a:ext cx="421350" cy="473387"/>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01" name="Google Shape;201;p12"/>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sp>
        <p:nvSpPr>
          <p:cNvPr id="202" name="Google Shape;202;p12"/>
          <p:cNvSpPr txBox="1"/>
          <p:nvPr>
            <p:ph idx="4294967295" type="body"/>
          </p:nvPr>
        </p:nvSpPr>
        <p:spPr>
          <a:xfrm>
            <a:off x="616675" y="4052750"/>
            <a:ext cx="6248400" cy="730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1200"/>
              <a:t>Team Pandas: Jason Bursey, Alyssa Gomes, Ruchan Harash, Diana Popa</a:t>
            </a:r>
            <a:endParaRPr b="1" sz="1200"/>
          </a:p>
          <a:p>
            <a:pPr indent="0" lvl="0" marL="0" rtl="0" algn="l">
              <a:spcBef>
                <a:spcPts val="600"/>
              </a:spcBef>
              <a:spcAft>
                <a:spcPts val="0"/>
              </a:spcAft>
              <a:buClr>
                <a:schemeClr val="dk1"/>
              </a:buClr>
              <a:buSzPts val="1100"/>
              <a:buFont typeface="Arial"/>
              <a:buNone/>
            </a:pPr>
            <a:r>
              <a:rPr b="1" lang="en" sz="1200"/>
              <a:t>USCS Data Analytics Boot Camp</a:t>
            </a:r>
            <a:endParaRPr b="1" sz="1200"/>
          </a:p>
          <a:p>
            <a:pPr indent="0" lvl="0" marL="0" rtl="0" algn="l">
              <a:spcBef>
                <a:spcPts val="600"/>
              </a:spcBef>
              <a:spcAft>
                <a:spcPts val="600"/>
              </a:spcAft>
              <a:buClr>
                <a:schemeClr val="dk1"/>
              </a:buClr>
              <a:buSzPts val="1100"/>
              <a:buFont typeface="Arial"/>
              <a:buNone/>
            </a:pPr>
            <a:r>
              <a:rPr b="1" lang="en" sz="1200"/>
              <a:t>September 2020</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21"/>
          <p:cNvPicPr preferRelativeResize="0"/>
          <p:nvPr/>
        </p:nvPicPr>
        <p:blipFill>
          <a:blip r:embed="rId3">
            <a:alphaModFix/>
          </a:blip>
          <a:stretch>
            <a:fillRect/>
          </a:stretch>
        </p:blipFill>
        <p:spPr>
          <a:xfrm>
            <a:off x="1177050" y="982450"/>
            <a:ext cx="6615375" cy="3185169"/>
          </a:xfrm>
          <a:prstGeom prst="rect">
            <a:avLst/>
          </a:prstGeom>
          <a:noFill/>
          <a:ln>
            <a:noFill/>
          </a:ln>
        </p:spPr>
      </p:pic>
      <p:sp>
        <p:nvSpPr>
          <p:cNvPr id="294" name="Google Shape;294;p2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295" name="Google Shape;295;p21"/>
          <p:cNvGrpSpPr/>
          <p:nvPr/>
        </p:nvGrpSpPr>
        <p:grpSpPr>
          <a:xfrm>
            <a:off x="293098" y="799666"/>
            <a:ext cx="8422649" cy="3706472"/>
            <a:chOff x="1177450" y="241631"/>
            <a:chExt cx="6173152" cy="3616776"/>
          </a:xfrm>
        </p:grpSpPr>
        <p:sp>
          <p:nvSpPr>
            <p:cNvPr id="296" name="Google Shape;296;p21"/>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21"/>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21"/>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21"/>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111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0" name="Google Shape;300;p21"/>
          <p:cNvSpPr txBox="1"/>
          <p:nvPr>
            <p:ph idx="4294967295" type="title"/>
          </p:nvPr>
        </p:nvSpPr>
        <p:spPr>
          <a:xfrm>
            <a:off x="1140225" y="367581"/>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Storyboard - Interactive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2"/>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DASHBOARD </a:t>
            </a:r>
            <a:r>
              <a:rPr lang="en"/>
              <a:t>TOOLS </a:t>
            </a:r>
            <a:endParaRPr/>
          </a:p>
        </p:txBody>
      </p:sp>
      <p:sp>
        <p:nvSpPr>
          <p:cNvPr id="306" name="Google Shape;306;p22"/>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07" name="Google Shape;307;p22"/>
          <p:cNvPicPr preferRelativeResize="0"/>
          <p:nvPr/>
        </p:nvPicPr>
        <p:blipFill>
          <a:blip r:embed="rId3">
            <a:alphaModFix/>
          </a:blip>
          <a:stretch>
            <a:fillRect/>
          </a:stretch>
        </p:blipFill>
        <p:spPr>
          <a:xfrm>
            <a:off x="2848138" y="1827313"/>
            <a:ext cx="1488876" cy="1488876"/>
          </a:xfrm>
          <a:prstGeom prst="rect">
            <a:avLst/>
          </a:prstGeom>
          <a:noFill/>
          <a:ln>
            <a:noFill/>
          </a:ln>
        </p:spPr>
      </p:pic>
      <p:pic>
        <p:nvPicPr>
          <p:cNvPr id="308" name="Google Shape;308;p22"/>
          <p:cNvPicPr preferRelativeResize="0"/>
          <p:nvPr/>
        </p:nvPicPr>
        <p:blipFill>
          <a:blip r:embed="rId4">
            <a:alphaModFix/>
          </a:blip>
          <a:stretch>
            <a:fillRect/>
          </a:stretch>
        </p:blipFill>
        <p:spPr>
          <a:xfrm>
            <a:off x="1207845" y="1827300"/>
            <a:ext cx="1284468" cy="1488899"/>
          </a:xfrm>
          <a:prstGeom prst="rect">
            <a:avLst/>
          </a:prstGeom>
          <a:noFill/>
          <a:ln>
            <a:noFill/>
          </a:ln>
        </p:spPr>
      </p:pic>
      <p:pic>
        <p:nvPicPr>
          <p:cNvPr id="309" name="Google Shape;309;p22"/>
          <p:cNvPicPr preferRelativeResize="0"/>
          <p:nvPr/>
        </p:nvPicPr>
        <p:blipFill>
          <a:blip r:embed="rId5">
            <a:alphaModFix/>
          </a:blip>
          <a:stretch>
            <a:fillRect/>
          </a:stretch>
        </p:blipFill>
        <p:spPr>
          <a:xfrm>
            <a:off x="4613700" y="1827302"/>
            <a:ext cx="1488900" cy="1488900"/>
          </a:xfrm>
          <a:prstGeom prst="rect">
            <a:avLst/>
          </a:prstGeom>
          <a:noFill/>
          <a:ln>
            <a:noFill/>
          </a:ln>
        </p:spPr>
      </p:pic>
      <p:pic>
        <p:nvPicPr>
          <p:cNvPr id="310" name="Google Shape;310;p22"/>
          <p:cNvPicPr preferRelativeResize="0"/>
          <p:nvPr/>
        </p:nvPicPr>
        <p:blipFill>
          <a:blip r:embed="rId6">
            <a:alphaModFix/>
          </a:blip>
          <a:stretch>
            <a:fillRect/>
          </a:stretch>
        </p:blipFill>
        <p:spPr>
          <a:xfrm>
            <a:off x="6537525" y="1827311"/>
            <a:ext cx="1481730" cy="148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3"/>
          <p:cNvSpPr txBox="1"/>
          <p:nvPr>
            <p:ph idx="4294967295" type="ctrTitle"/>
          </p:nvPr>
        </p:nvSpPr>
        <p:spPr>
          <a:xfrm>
            <a:off x="1207775" y="1050000"/>
            <a:ext cx="3271200" cy="970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800"/>
              <a:t>THANKS!</a:t>
            </a:r>
            <a:endParaRPr sz="6800"/>
          </a:p>
        </p:txBody>
      </p:sp>
      <p:sp>
        <p:nvSpPr>
          <p:cNvPr id="316" name="Google Shape;316;p23"/>
          <p:cNvSpPr txBox="1"/>
          <p:nvPr>
            <p:ph idx="4294967295" type="subTitle"/>
          </p:nvPr>
        </p:nvSpPr>
        <p:spPr>
          <a:xfrm>
            <a:off x="1207775" y="1984148"/>
            <a:ext cx="3271200" cy="21093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b="1" lang="en">
                <a:solidFill>
                  <a:schemeClr val="accent4"/>
                </a:solidFill>
              </a:rPr>
              <a:t>ANY QUESTIONS?</a:t>
            </a:r>
            <a:endParaRPr/>
          </a:p>
        </p:txBody>
      </p:sp>
      <p:sp>
        <p:nvSpPr>
          <p:cNvPr id="317" name="Google Shape;317;p23"/>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318" name="Google Shape;318;p23"/>
          <p:cNvGrpSpPr/>
          <p:nvPr/>
        </p:nvGrpSpPr>
        <p:grpSpPr>
          <a:xfrm rot="10800000">
            <a:off x="5014102" y="1109741"/>
            <a:ext cx="4122748" cy="2955434"/>
            <a:chOff x="291713" y="847485"/>
            <a:chExt cx="489987" cy="351315"/>
          </a:xfrm>
        </p:grpSpPr>
        <p:sp>
          <p:nvSpPr>
            <p:cNvPr id="319" name="Google Shape;319;p23"/>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357188"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23"/>
          <p:cNvGrpSpPr/>
          <p:nvPr/>
        </p:nvGrpSpPr>
        <p:grpSpPr>
          <a:xfrm>
            <a:off x="5781655" y="2060399"/>
            <a:ext cx="958428" cy="901731"/>
            <a:chOff x="5972700" y="2330200"/>
            <a:chExt cx="411625" cy="387275"/>
          </a:xfrm>
        </p:grpSpPr>
        <p:sp>
          <p:nvSpPr>
            <p:cNvPr id="322" name="Google Shape;322;p23"/>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p13"/>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1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a:t>
            </a:r>
            <a:endParaRPr/>
          </a:p>
        </p:txBody>
      </p:sp>
      <p:sp>
        <p:nvSpPr>
          <p:cNvPr id="218" name="Google Shape;218;p1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19" name="Google Shape;219;p15"/>
          <p:cNvPicPr preferRelativeResize="0"/>
          <p:nvPr/>
        </p:nvPicPr>
        <p:blipFill>
          <a:blip r:embed="rId3">
            <a:alphaModFix/>
          </a:blip>
          <a:stretch>
            <a:fillRect/>
          </a:stretch>
        </p:blipFill>
        <p:spPr>
          <a:xfrm>
            <a:off x="2224600" y="213488"/>
            <a:ext cx="4694801" cy="4716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Schema</a:t>
            </a:r>
            <a:endParaRPr/>
          </a:p>
        </p:txBody>
      </p:sp>
      <p:sp>
        <p:nvSpPr>
          <p:cNvPr id="225" name="Google Shape;225;p1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26" name="Google Shape;226;p16"/>
          <p:cNvPicPr preferRelativeResize="0"/>
          <p:nvPr/>
        </p:nvPicPr>
        <p:blipFill>
          <a:blip r:embed="rId3">
            <a:alphaModFix/>
          </a:blip>
          <a:stretch>
            <a:fillRect/>
          </a:stretch>
        </p:blipFill>
        <p:spPr>
          <a:xfrm>
            <a:off x="2861200" y="211848"/>
            <a:ext cx="3421689" cy="4719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 EXPLORATION</a:t>
            </a:r>
            <a:endParaRPr/>
          </a:p>
        </p:txBody>
      </p:sp>
      <p:sp>
        <p:nvSpPr>
          <p:cNvPr id="232" name="Google Shape;232;p1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233" name="Google Shape;233;p17"/>
          <p:cNvGrpSpPr/>
          <p:nvPr/>
        </p:nvGrpSpPr>
        <p:grpSpPr>
          <a:xfrm>
            <a:off x="5632317" y="1646975"/>
            <a:ext cx="3305700" cy="3483050"/>
            <a:chOff x="5632317" y="1189775"/>
            <a:chExt cx="3305700" cy="3483050"/>
          </a:xfrm>
        </p:grpSpPr>
        <p:sp>
          <p:nvSpPr>
            <p:cNvPr id="234" name="Google Shape;234;p17"/>
            <p:cNvSpPr/>
            <p:nvPr/>
          </p:nvSpPr>
          <p:spPr>
            <a:xfrm>
              <a:off x="5632317" y="1189775"/>
              <a:ext cx="3305700" cy="669000"/>
            </a:xfrm>
            <a:prstGeom prst="chevron">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aira Semi Condensed"/>
                  <a:ea typeface="Saira Semi Condensed"/>
                  <a:cs typeface="Saira Semi Condensed"/>
                  <a:sym typeface="Saira Semi Condensed"/>
                </a:rPr>
                <a:t>      Check distribution</a:t>
              </a:r>
              <a:endParaRPr>
                <a:solidFill>
                  <a:schemeClr val="lt1"/>
                </a:solidFill>
                <a:latin typeface="Saira Semi Condensed"/>
                <a:ea typeface="Saira Semi Condensed"/>
                <a:cs typeface="Saira Semi Condensed"/>
                <a:sym typeface="Saira Semi Condensed"/>
              </a:endParaRPr>
            </a:p>
          </p:txBody>
        </p:sp>
        <p:sp>
          <p:nvSpPr>
            <p:cNvPr id="235" name="Google Shape;235;p17"/>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Inria Sans Light"/>
                <a:buChar char="●"/>
              </a:pPr>
              <a:r>
                <a:rPr lang="en" sz="1200">
                  <a:solidFill>
                    <a:schemeClr val="dk1"/>
                  </a:solidFill>
                  <a:latin typeface="Inria Sans Light"/>
                  <a:ea typeface="Inria Sans Light"/>
                  <a:cs typeface="Inria Sans Light"/>
                  <a:sym typeface="Inria Sans Light"/>
                </a:rPr>
                <a:t>Considered delays under two hours</a:t>
              </a:r>
              <a:endParaRPr sz="1200">
                <a:solidFill>
                  <a:schemeClr val="dk1"/>
                </a:solidFill>
                <a:latin typeface="Inria Sans Light"/>
                <a:ea typeface="Inria Sans Light"/>
                <a:cs typeface="Inria Sans Light"/>
                <a:sym typeface="Inria Sans Light"/>
              </a:endParaRPr>
            </a:p>
          </p:txBody>
        </p:sp>
      </p:grpSp>
      <p:grpSp>
        <p:nvGrpSpPr>
          <p:cNvPr id="236" name="Google Shape;236;p17"/>
          <p:cNvGrpSpPr/>
          <p:nvPr/>
        </p:nvGrpSpPr>
        <p:grpSpPr>
          <a:xfrm>
            <a:off x="0" y="1647189"/>
            <a:ext cx="3546900" cy="3482836"/>
            <a:chOff x="0" y="1189989"/>
            <a:chExt cx="3546900" cy="3482836"/>
          </a:xfrm>
        </p:grpSpPr>
        <p:sp>
          <p:nvSpPr>
            <p:cNvPr id="237" name="Google Shape;237;p17"/>
            <p:cNvSpPr/>
            <p:nvPr/>
          </p:nvSpPr>
          <p:spPr>
            <a:xfrm>
              <a:off x="0" y="1189989"/>
              <a:ext cx="3546900" cy="669000"/>
            </a:xfrm>
            <a:prstGeom prst="homePlat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aira Semi Condensed"/>
                  <a:ea typeface="Saira Semi Condensed"/>
                  <a:cs typeface="Saira Semi Condensed"/>
                  <a:sym typeface="Saira Semi Condensed"/>
                </a:rPr>
                <a:t>Remove unnecessary features</a:t>
              </a:r>
              <a:endParaRPr>
                <a:solidFill>
                  <a:schemeClr val="lt1"/>
                </a:solidFill>
                <a:latin typeface="Saira Semi Condensed"/>
                <a:ea typeface="Saira Semi Condensed"/>
                <a:cs typeface="Saira Semi Condensed"/>
                <a:sym typeface="Saira Semi Condensed"/>
              </a:endParaRPr>
            </a:p>
          </p:txBody>
        </p:sp>
        <p:sp>
          <p:nvSpPr>
            <p:cNvPr id="238" name="Google Shape;238;p17"/>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Inria Sans Light"/>
                <a:buChar char="●"/>
              </a:pPr>
              <a:r>
                <a:rPr lang="en" sz="1200">
                  <a:solidFill>
                    <a:schemeClr val="dk1"/>
                  </a:solidFill>
                  <a:latin typeface="Inria Sans Light"/>
                  <a:ea typeface="Inria Sans Light"/>
                  <a:cs typeface="Inria Sans Light"/>
                  <a:sym typeface="Inria Sans Light"/>
                </a:rPr>
                <a:t>Cancelled and diverted flights</a:t>
              </a:r>
              <a:endParaRPr sz="1200">
                <a:solidFill>
                  <a:schemeClr val="dk1"/>
                </a:solidFill>
                <a:latin typeface="Inria Sans Light"/>
                <a:ea typeface="Inria Sans Light"/>
                <a:cs typeface="Inria Sans Light"/>
                <a:sym typeface="Inria Sans Light"/>
              </a:endParaRPr>
            </a:p>
          </p:txBody>
        </p:sp>
      </p:grpSp>
      <p:grpSp>
        <p:nvGrpSpPr>
          <p:cNvPr id="239" name="Google Shape;239;p17"/>
          <p:cNvGrpSpPr/>
          <p:nvPr/>
        </p:nvGrpSpPr>
        <p:grpSpPr>
          <a:xfrm>
            <a:off x="2944204" y="1646975"/>
            <a:ext cx="3305700" cy="3483050"/>
            <a:chOff x="2944204" y="1189775"/>
            <a:chExt cx="3305700" cy="3483050"/>
          </a:xfrm>
        </p:grpSpPr>
        <p:sp>
          <p:nvSpPr>
            <p:cNvPr id="240" name="Google Shape;240;p17"/>
            <p:cNvSpPr/>
            <p:nvPr/>
          </p:nvSpPr>
          <p:spPr>
            <a:xfrm>
              <a:off x="2944204" y="1189775"/>
              <a:ext cx="3305700" cy="6690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aira Semi Condensed"/>
                  <a:ea typeface="Saira Semi Condensed"/>
                  <a:cs typeface="Saira Semi Condensed"/>
                  <a:sym typeface="Saira Semi Condensed"/>
                </a:rPr>
                <a:t>Remove excess data</a:t>
              </a:r>
              <a:endParaRPr>
                <a:solidFill>
                  <a:schemeClr val="lt1"/>
                </a:solidFill>
                <a:latin typeface="Saira Semi Condensed"/>
                <a:ea typeface="Saira Semi Condensed"/>
                <a:cs typeface="Saira Semi Condensed"/>
                <a:sym typeface="Saira Semi Condensed"/>
              </a:endParaRPr>
            </a:p>
          </p:txBody>
        </p:sp>
        <p:sp>
          <p:nvSpPr>
            <p:cNvPr id="241" name="Google Shape;241;p17"/>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Inria Sans Light"/>
                <a:buChar char="●"/>
              </a:pPr>
              <a:r>
                <a:rPr lang="en" sz="1200">
                  <a:solidFill>
                    <a:schemeClr val="dk1"/>
                  </a:solidFill>
                  <a:latin typeface="Inria Sans Light"/>
                  <a:ea typeface="Inria Sans Light"/>
                  <a:cs typeface="Inria Sans Light"/>
                  <a:sym typeface="Inria Sans Light"/>
                </a:rPr>
                <a:t>Considered airports with higher traffic levels </a:t>
              </a:r>
              <a:endParaRPr sz="1200">
                <a:solidFill>
                  <a:schemeClr val="dk1"/>
                </a:solidFill>
                <a:latin typeface="Inria Sans Light"/>
                <a:ea typeface="Inria Sans Light"/>
                <a:cs typeface="Inria Sans Light"/>
                <a:sym typeface="Inria Sans Ligh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8"/>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 ANALYSIS</a:t>
            </a:r>
            <a:endParaRPr/>
          </a:p>
        </p:txBody>
      </p:sp>
      <p:sp>
        <p:nvSpPr>
          <p:cNvPr id="247" name="Google Shape;247;p1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248" name="Google Shape;248;p18"/>
          <p:cNvGrpSpPr/>
          <p:nvPr/>
        </p:nvGrpSpPr>
        <p:grpSpPr>
          <a:xfrm>
            <a:off x="5632317" y="1646975"/>
            <a:ext cx="3305700" cy="3483050"/>
            <a:chOff x="5632317" y="1189775"/>
            <a:chExt cx="3305700" cy="3483050"/>
          </a:xfrm>
        </p:grpSpPr>
        <p:sp>
          <p:nvSpPr>
            <p:cNvPr id="249" name="Google Shape;249;p18"/>
            <p:cNvSpPr/>
            <p:nvPr/>
          </p:nvSpPr>
          <p:spPr>
            <a:xfrm>
              <a:off x="5632317" y="1189775"/>
              <a:ext cx="3305700" cy="669000"/>
            </a:xfrm>
            <a:prstGeom prst="chevron">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aira Semi Condensed"/>
                  <a:ea typeface="Saira Semi Condensed"/>
                  <a:cs typeface="Saira Semi Condensed"/>
                  <a:sym typeface="Saira Semi Condensed"/>
                </a:rPr>
                <a:t>Improving the model</a:t>
              </a:r>
              <a:endParaRPr>
                <a:solidFill>
                  <a:schemeClr val="lt1"/>
                </a:solidFill>
                <a:latin typeface="Saira Semi Condensed"/>
                <a:ea typeface="Saira Semi Condensed"/>
                <a:cs typeface="Saira Semi Condensed"/>
                <a:sym typeface="Saira Semi Condensed"/>
              </a:endParaRPr>
            </a:p>
          </p:txBody>
        </p:sp>
        <p:sp>
          <p:nvSpPr>
            <p:cNvPr id="250" name="Google Shape;250;p18"/>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Inria Sans Light"/>
                <a:buChar char="●"/>
              </a:pPr>
              <a:r>
                <a:rPr lang="en" sz="1200">
                  <a:solidFill>
                    <a:schemeClr val="dk1"/>
                  </a:solidFill>
                  <a:latin typeface="Inria Sans Light"/>
                  <a:ea typeface="Inria Sans Light"/>
                  <a:cs typeface="Inria Sans Light"/>
                  <a:sym typeface="Inria Sans Light"/>
                </a:rPr>
                <a:t>Hyper parameter testing</a:t>
              </a:r>
              <a:endParaRPr sz="1200">
                <a:solidFill>
                  <a:schemeClr val="dk1"/>
                </a:solidFill>
                <a:latin typeface="Inria Sans Light"/>
                <a:ea typeface="Inria Sans Light"/>
                <a:cs typeface="Inria Sans Light"/>
                <a:sym typeface="Inria Sans Light"/>
              </a:endParaRPr>
            </a:p>
          </p:txBody>
        </p:sp>
      </p:grpSp>
      <p:grpSp>
        <p:nvGrpSpPr>
          <p:cNvPr id="251" name="Google Shape;251;p18"/>
          <p:cNvGrpSpPr/>
          <p:nvPr/>
        </p:nvGrpSpPr>
        <p:grpSpPr>
          <a:xfrm>
            <a:off x="0" y="1647189"/>
            <a:ext cx="3546900" cy="3482836"/>
            <a:chOff x="0" y="1189989"/>
            <a:chExt cx="3546900" cy="3482836"/>
          </a:xfrm>
        </p:grpSpPr>
        <p:sp>
          <p:nvSpPr>
            <p:cNvPr id="252" name="Google Shape;252;p18"/>
            <p:cNvSpPr/>
            <p:nvPr/>
          </p:nvSpPr>
          <p:spPr>
            <a:xfrm>
              <a:off x="0" y="1189989"/>
              <a:ext cx="3546900" cy="669000"/>
            </a:xfrm>
            <a:prstGeom prst="homePlat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aira Semi Condensed"/>
                  <a:ea typeface="Saira Semi Condensed"/>
                  <a:cs typeface="Saira Semi Condensed"/>
                  <a:sym typeface="Saira Semi Condensed"/>
                </a:rPr>
                <a:t>Choosing a form of analysis</a:t>
              </a:r>
              <a:endParaRPr>
                <a:solidFill>
                  <a:schemeClr val="lt1"/>
                </a:solidFill>
                <a:latin typeface="Saira Semi Condensed"/>
                <a:ea typeface="Saira Semi Condensed"/>
                <a:cs typeface="Saira Semi Condensed"/>
                <a:sym typeface="Saira Semi Condensed"/>
              </a:endParaRPr>
            </a:p>
          </p:txBody>
        </p:sp>
        <p:sp>
          <p:nvSpPr>
            <p:cNvPr id="253" name="Google Shape;253;p18"/>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Inria Sans Light"/>
                <a:buChar char="●"/>
              </a:pPr>
              <a:r>
                <a:rPr lang="en" sz="1200">
                  <a:solidFill>
                    <a:schemeClr val="dk1"/>
                  </a:solidFill>
                  <a:latin typeface="Inria Sans Light"/>
                  <a:ea typeface="Inria Sans Light"/>
                  <a:cs typeface="Inria Sans Light"/>
                  <a:sym typeface="Inria Sans Light"/>
                </a:rPr>
                <a:t>Linear regression model</a:t>
              </a:r>
              <a:endParaRPr sz="1200">
                <a:solidFill>
                  <a:schemeClr val="dk1"/>
                </a:solidFill>
                <a:latin typeface="Inria Sans Light"/>
                <a:ea typeface="Inria Sans Light"/>
                <a:cs typeface="Inria Sans Light"/>
                <a:sym typeface="Inria Sans Light"/>
              </a:endParaRPr>
            </a:p>
            <a:p>
              <a:pPr indent="-304800" lvl="0" marL="457200" rtl="0" algn="l">
                <a:lnSpc>
                  <a:spcPct val="115000"/>
                </a:lnSpc>
                <a:spcBef>
                  <a:spcPts val="0"/>
                </a:spcBef>
                <a:spcAft>
                  <a:spcPts val="0"/>
                </a:spcAft>
                <a:buClr>
                  <a:schemeClr val="dk1"/>
                </a:buClr>
                <a:buSzPts val="1200"/>
                <a:buFont typeface="Inria Sans Light"/>
                <a:buChar char="●"/>
              </a:pPr>
              <a:r>
                <a:rPr lang="en" sz="1200">
                  <a:solidFill>
                    <a:schemeClr val="dk1"/>
                  </a:solidFill>
                  <a:latin typeface="Inria Sans Light"/>
                  <a:ea typeface="Inria Sans Light"/>
                  <a:cs typeface="Inria Sans Light"/>
                  <a:sym typeface="Inria Sans Light"/>
                </a:rPr>
                <a:t>80/20 training and testing split</a:t>
              </a:r>
              <a:endParaRPr sz="1200">
                <a:solidFill>
                  <a:schemeClr val="dk1"/>
                </a:solidFill>
                <a:latin typeface="Inria Sans Light"/>
                <a:ea typeface="Inria Sans Light"/>
                <a:cs typeface="Inria Sans Light"/>
                <a:sym typeface="Inria Sans Light"/>
              </a:endParaRPr>
            </a:p>
          </p:txBody>
        </p:sp>
      </p:grpSp>
      <p:grpSp>
        <p:nvGrpSpPr>
          <p:cNvPr id="254" name="Google Shape;254;p18"/>
          <p:cNvGrpSpPr/>
          <p:nvPr/>
        </p:nvGrpSpPr>
        <p:grpSpPr>
          <a:xfrm>
            <a:off x="2944204" y="1646975"/>
            <a:ext cx="3305700" cy="3483050"/>
            <a:chOff x="2944204" y="1189775"/>
            <a:chExt cx="3305700" cy="3483050"/>
          </a:xfrm>
        </p:grpSpPr>
        <p:sp>
          <p:nvSpPr>
            <p:cNvPr id="255" name="Google Shape;255;p18"/>
            <p:cNvSpPr/>
            <p:nvPr/>
          </p:nvSpPr>
          <p:spPr>
            <a:xfrm>
              <a:off x="2944204" y="1189775"/>
              <a:ext cx="3305700" cy="6690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aira Semi Condensed"/>
                  <a:ea typeface="Saira Semi Condensed"/>
                  <a:cs typeface="Saira Semi Condensed"/>
                  <a:sym typeface="Saira Semi Condensed"/>
                </a:rPr>
                <a:t>Choosing a model</a:t>
              </a:r>
              <a:endParaRPr>
                <a:solidFill>
                  <a:schemeClr val="lt1"/>
                </a:solidFill>
                <a:latin typeface="Saira Semi Condensed"/>
                <a:ea typeface="Saira Semi Condensed"/>
                <a:cs typeface="Saira Semi Condensed"/>
                <a:sym typeface="Saira Semi Condensed"/>
              </a:endParaRPr>
            </a:p>
          </p:txBody>
        </p:sp>
        <p:sp>
          <p:nvSpPr>
            <p:cNvPr id="256" name="Google Shape;256;p18"/>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Inria Sans Light"/>
                <a:buChar char="●"/>
              </a:pPr>
              <a:r>
                <a:rPr lang="en" sz="1200">
                  <a:solidFill>
                    <a:schemeClr val="dk1"/>
                  </a:solidFill>
                  <a:latin typeface="Inria Sans Light"/>
                  <a:ea typeface="Inria Sans Light"/>
                  <a:cs typeface="Inria Sans Light"/>
                  <a:sym typeface="Inria Sans Light"/>
                </a:rPr>
                <a:t>Deep neural network</a:t>
              </a:r>
              <a:endParaRPr sz="1200">
                <a:solidFill>
                  <a:schemeClr val="dk1"/>
                </a:solidFill>
                <a:latin typeface="Inria Sans Light"/>
                <a:ea typeface="Inria Sans Light"/>
                <a:cs typeface="Inria Sans Light"/>
                <a:sym typeface="Inria Sans Ligh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19"/>
          <p:cNvPicPr preferRelativeResize="0"/>
          <p:nvPr/>
        </p:nvPicPr>
        <p:blipFill>
          <a:blip r:embed="rId3">
            <a:alphaModFix/>
          </a:blip>
          <a:stretch>
            <a:fillRect/>
          </a:stretch>
        </p:blipFill>
        <p:spPr>
          <a:xfrm>
            <a:off x="1244350" y="979649"/>
            <a:ext cx="6550524" cy="3153976"/>
          </a:xfrm>
          <a:prstGeom prst="rect">
            <a:avLst/>
          </a:prstGeom>
          <a:noFill/>
          <a:ln>
            <a:noFill/>
          </a:ln>
        </p:spPr>
      </p:pic>
      <p:sp>
        <p:nvSpPr>
          <p:cNvPr id="262" name="Google Shape;262;p1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263" name="Google Shape;263;p19"/>
          <p:cNvGrpSpPr/>
          <p:nvPr/>
        </p:nvGrpSpPr>
        <p:grpSpPr>
          <a:xfrm>
            <a:off x="293098" y="799666"/>
            <a:ext cx="8422649" cy="3706472"/>
            <a:chOff x="1177450" y="241631"/>
            <a:chExt cx="6173152" cy="3616776"/>
          </a:xfrm>
        </p:grpSpPr>
        <p:sp>
          <p:nvSpPr>
            <p:cNvPr id="264" name="Google Shape;264;p19"/>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9"/>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9"/>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9"/>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111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68" name="Google Shape;268;p19"/>
          <p:cNvSpPr txBox="1"/>
          <p:nvPr>
            <p:ph idx="4294967295" type="title"/>
          </p:nvPr>
        </p:nvSpPr>
        <p:spPr>
          <a:xfrm>
            <a:off x="1140225" y="367581"/>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Storyboard - Interactive</a:t>
            </a:r>
            <a:endParaRPr/>
          </a:p>
        </p:txBody>
      </p:sp>
      <p:pic>
        <p:nvPicPr>
          <p:cNvPr id="269" name="Google Shape;269;p19"/>
          <p:cNvPicPr preferRelativeResize="0"/>
          <p:nvPr/>
        </p:nvPicPr>
        <p:blipFill>
          <a:blip r:embed="rId4">
            <a:alphaModFix/>
          </a:blip>
          <a:stretch>
            <a:fillRect/>
          </a:stretch>
        </p:blipFill>
        <p:spPr>
          <a:xfrm>
            <a:off x="1642975" y="3181363"/>
            <a:ext cx="1295662" cy="831254"/>
          </a:xfrm>
          <a:prstGeom prst="rect">
            <a:avLst/>
          </a:prstGeom>
          <a:noFill/>
          <a:ln>
            <a:noFill/>
          </a:ln>
        </p:spPr>
      </p:pic>
      <p:pic>
        <p:nvPicPr>
          <p:cNvPr id="270" name="Google Shape;270;p19"/>
          <p:cNvPicPr preferRelativeResize="0"/>
          <p:nvPr/>
        </p:nvPicPr>
        <p:blipFill>
          <a:blip r:embed="rId5">
            <a:alphaModFix/>
          </a:blip>
          <a:stretch>
            <a:fillRect/>
          </a:stretch>
        </p:blipFill>
        <p:spPr>
          <a:xfrm>
            <a:off x="3113122" y="3181364"/>
            <a:ext cx="1329879" cy="831254"/>
          </a:xfrm>
          <a:prstGeom prst="rect">
            <a:avLst/>
          </a:prstGeom>
          <a:noFill/>
          <a:ln>
            <a:noFill/>
          </a:ln>
        </p:spPr>
      </p:pic>
      <p:pic>
        <p:nvPicPr>
          <p:cNvPr id="271" name="Google Shape;271;p19"/>
          <p:cNvPicPr preferRelativeResize="0"/>
          <p:nvPr/>
        </p:nvPicPr>
        <p:blipFill>
          <a:blip r:embed="rId6">
            <a:alphaModFix/>
          </a:blip>
          <a:stretch>
            <a:fillRect/>
          </a:stretch>
        </p:blipFill>
        <p:spPr>
          <a:xfrm>
            <a:off x="4617497" y="3174425"/>
            <a:ext cx="1329876" cy="845144"/>
          </a:xfrm>
          <a:prstGeom prst="rect">
            <a:avLst/>
          </a:prstGeom>
          <a:noFill/>
          <a:ln>
            <a:noFill/>
          </a:ln>
        </p:spPr>
      </p:pic>
      <p:pic>
        <p:nvPicPr>
          <p:cNvPr id="272" name="Google Shape;272;p19"/>
          <p:cNvPicPr preferRelativeResize="0"/>
          <p:nvPr/>
        </p:nvPicPr>
        <p:blipFill>
          <a:blip r:embed="rId7">
            <a:alphaModFix/>
          </a:blip>
          <a:stretch>
            <a:fillRect/>
          </a:stretch>
        </p:blipFill>
        <p:spPr>
          <a:xfrm>
            <a:off x="6121099" y="3180761"/>
            <a:ext cx="1329875" cy="8324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20"/>
          <p:cNvPicPr preferRelativeResize="0"/>
          <p:nvPr/>
        </p:nvPicPr>
        <p:blipFill>
          <a:blip r:embed="rId3">
            <a:alphaModFix/>
          </a:blip>
          <a:stretch>
            <a:fillRect/>
          </a:stretch>
        </p:blipFill>
        <p:spPr>
          <a:xfrm>
            <a:off x="1210225" y="966698"/>
            <a:ext cx="6600575" cy="3178050"/>
          </a:xfrm>
          <a:prstGeom prst="rect">
            <a:avLst/>
          </a:prstGeom>
          <a:noFill/>
          <a:ln>
            <a:noFill/>
          </a:ln>
        </p:spPr>
      </p:pic>
      <p:sp>
        <p:nvSpPr>
          <p:cNvPr id="278" name="Google Shape;278;p2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279" name="Google Shape;279;p20"/>
          <p:cNvGrpSpPr/>
          <p:nvPr/>
        </p:nvGrpSpPr>
        <p:grpSpPr>
          <a:xfrm>
            <a:off x="293098" y="799666"/>
            <a:ext cx="8422649" cy="3706472"/>
            <a:chOff x="1177450" y="241631"/>
            <a:chExt cx="6173152" cy="3616776"/>
          </a:xfrm>
        </p:grpSpPr>
        <p:sp>
          <p:nvSpPr>
            <p:cNvPr id="280" name="Google Shape;280;p20"/>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20"/>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20"/>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20"/>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111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84" name="Google Shape;284;p20"/>
          <p:cNvSpPr txBox="1"/>
          <p:nvPr>
            <p:ph idx="4294967295" type="title"/>
          </p:nvPr>
        </p:nvSpPr>
        <p:spPr>
          <a:xfrm>
            <a:off x="1140225" y="367581"/>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Storyboard - Interactive</a:t>
            </a:r>
            <a:endParaRPr/>
          </a:p>
        </p:txBody>
      </p:sp>
      <p:pic>
        <p:nvPicPr>
          <p:cNvPr id="285" name="Google Shape;285;p20"/>
          <p:cNvPicPr preferRelativeResize="0"/>
          <p:nvPr/>
        </p:nvPicPr>
        <p:blipFill>
          <a:blip r:embed="rId4">
            <a:alphaModFix/>
          </a:blip>
          <a:stretch>
            <a:fillRect/>
          </a:stretch>
        </p:blipFill>
        <p:spPr>
          <a:xfrm>
            <a:off x="1642975" y="3181363"/>
            <a:ext cx="1295662" cy="831254"/>
          </a:xfrm>
          <a:prstGeom prst="rect">
            <a:avLst/>
          </a:prstGeom>
          <a:noFill/>
          <a:ln>
            <a:noFill/>
          </a:ln>
        </p:spPr>
      </p:pic>
      <p:pic>
        <p:nvPicPr>
          <p:cNvPr id="286" name="Google Shape;286;p20"/>
          <p:cNvPicPr preferRelativeResize="0"/>
          <p:nvPr/>
        </p:nvPicPr>
        <p:blipFill>
          <a:blip r:embed="rId5">
            <a:alphaModFix/>
          </a:blip>
          <a:stretch>
            <a:fillRect/>
          </a:stretch>
        </p:blipFill>
        <p:spPr>
          <a:xfrm>
            <a:off x="3113122" y="3181364"/>
            <a:ext cx="1329879" cy="831254"/>
          </a:xfrm>
          <a:prstGeom prst="rect">
            <a:avLst/>
          </a:prstGeom>
          <a:noFill/>
          <a:ln>
            <a:noFill/>
          </a:ln>
        </p:spPr>
      </p:pic>
      <p:pic>
        <p:nvPicPr>
          <p:cNvPr id="287" name="Google Shape;287;p20"/>
          <p:cNvPicPr preferRelativeResize="0"/>
          <p:nvPr/>
        </p:nvPicPr>
        <p:blipFill>
          <a:blip r:embed="rId6">
            <a:alphaModFix/>
          </a:blip>
          <a:stretch>
            <a:fillRect/>
          </a:stretch>
        </p:blipFill>
        <p:spPr>
          <a:xfrm>
            <a:off x="4617497" y="3174425"/>
            <a:ext cx="1329876" cy="845144"/>
          </a:xfrm>
          <a:prstGeom prst="rect">
            <a:avLst/>
          </a:prstGeom>
          <a:noFill/>
          <a:ln>
            <a:noFill/>
          </a:ln>
        </p:spPr>
      </p:pic>
      <p:pic>
        <p:nvPicPr>
          <p:cNvPr id="288" name="Google Shape;288;p20"/>
          <p:cNvPicPr preferRelativeResize="0"/>
          <p:nvPr/>
        </p:nvPicPr>
        <p:blipFill>
          <a:blip r:embed="rId7">
            <a:alphaModFix/>
          </a:blip>
          <a:stretch>
            <a:fillRect/>
          </a:stretch>
        </p:blipFill>
        <p:spPr>
          <a:xfrm>
            <a:off x="6121099" y="3180761"/>
            <a:ext cx="1329875" cy="832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