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42" r:id="rId1"/>
  </p:sldMasterIdLst>
  <p:notesMasterIdLst>
    <p:notesMasterId r:id="rId11"/>
  </p:notes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wini Somineni" initials="AS" lastIdx="1" clrIdx="0">
    <p:extLst>
      <p:ext uri="{19B8F6BF-5375-455C-9EA6-DF929625EA0E}">
        <p15:presenceInfo xmlns:p15="http://schemas.microsoft.com/office/powerpoint/2012/main" userId="b77acb35e70466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6E0E8"/>
    <a:srgbClr val="DDDBFB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0C66C-EF02-486B-A1B6-501EA4DFE36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35AA-05D3-4E47-856C-BC2631E7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23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241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898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8061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074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761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044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5704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9244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586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8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259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156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1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2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869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419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44" r:id="rId2"/>
    <p:sldLayoutId id="2147484545" r:id="rId3"/>
    <p:sldLayoutId id="2147484546" r:id="rId4"/>
    <p:sldLayoutId id="2147484547" r:id="rId5"/>
    <p:sldLayoutId id="2147484548" r:id="rId6"/>
    <p:sldLayoutId id="2147484549" r:id="rId7"/>
    <p:sldLayoutId id="2147484550" r:id="rId8"/>
    <p:sldLayoutId id="2147484551" r:id="rId9"/>
    <p:sldLayoutId id="2147484552" r:id="rId10"/>
    <p:sldLayoutId id="2147484553" r:id="rId11"/>
    <p:sldLayoutId id="2147484554" r:id="rId12"/>
    <p:sldLayoutId id="2147484555" r:id="rId13"/>
    <p:sldLayoutId id="2147484556" r:id="rId14"/>
    <p:sldLayoutId id="2147484557" r:id="rId15"/>
    <p:sldLayoutId id="2147484558" r:id="rId16"/>
    <p:sldLayoutId id="2147484559" r:id="rId17"/>
    <p:sldLayoutId id="2147484560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6709-B001-A2F3-DAA3-AD61E538F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624" y="0"/>
            <a:ext cx="9081247" cy="1945341"/>
          </a:xfrm>
        </p:spPr>
        <p:txBody>
          <a:bodyPr/>
          <a:lstStyle/>
          <a:p>
            <a:r>
              <a:rPr lang="en-US" sz="6600" dirty="0">
                <a:solidFill>
                  <a:srgbClr val="FF0000"/>
                </a:solidFill>
              </a:rPr>
              <a:t> </a:t>
            </a:r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WELCOME</a:t>
            </a:r>
            <a:br>
              <a:rPr lang="en-US" sz="4400" dirty="0">
                <a:latin typeface="Algerian" panose="04020705040A02060702" pitchFamily="82" charset="0"/>
              </a:rPr>
            </a:br>
            <a:r>
              <a:rPr lang="en-US" sz="4800" dirty="0">
                <a:solidFill>
                  <a:srgbClr val="002060"/>
                </a:solidFill>
                <a:latin typeface="Harrington" panose="04040505050A02020702" pitchFamily="82" charset="0"/>
              </a:rPr>
              <a:t>   SHOP FOR HOME</a:t>
            </a:r>
            <a:endParaRPr lang="en-IN" sz="4800" dirty="0">
              <a:solidFill>
                <a:srgbClr val="002060"/>
              </a:solidFill>
              <a:latin typeface="Harrington" panose="04040505050A0202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3EF5-03BA-09B5-30E7-18FA181D0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518" y="2600960"/>
            <a:ext cx="11161058" cy="352552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/>
              <a:t>       </a:t>
            </a:r>
            <a:r>
              <a:rPr lang="en-US" sz="3200" b="1" dirty="0">
                <a:solidFill>
                  <a:schemeClr val="bg1"/>
                </a:solidFill>
              </a:rPr>
              <a:t>TRAINER</a:t>
            </a:r>
            <a:r>
              <a:rPr lang="en-US" sz="3200" spc="300" dirty="0">
                <a:solidFill>
                  <a:schemeClr val="tx1"/>
                </a:solidFill>
              </a:rPr>
              <a:t>                                 </a:t>
            </a:r>
            <a:r>
              <a:rPr lang="en-US" sz="2800" b="1" dirty="0">
                <a:solidFill>
                  <a:schemeClr val="bg1"/>
                </a:solidFill>
              </a:rPr>
              <a:t>TEAM</a:t>
            </a:r>
            <a:endParaRPr lang="en-US" sz="2800" b="1" dirty="0">
              <a:solidFill>
                <a:schemeClr val="tx1"/>
              </a:solidFill>
            </a:endParaRP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JAVEED MOHAMMED HUSNUDDIN        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P. Radhika(52129751)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            P.SHIVANI(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52128901)</a:t>
            </a:r>
            <a:endParaRPr lang="en-IN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                         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.ASWINI(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52129290)</a:t>
            </a:r>
            <a:endParaRPr lang="en-IN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           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P.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NEERAJA (52129627)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                                  P.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SAI JYOTHISHMA(52129181)</a:t>
            </a:r>
            <a:endParaRPr lang="en-IN" sz="2400" dirty="0">
              <a:solidFill>
                <a:srgbClr val="7030A0"/>
              </a:solidFill>
            </a:endParaRPr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472F88D7-9AD8-CC9B-25A5-9BBD1B251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424" y="2600960"/>
            <a:ext cx="636494" cy="560294"/>
          </a:xfrm>
          <a:prstGeom prst="rect">
            <a:avLst/>
          </a:prstGeom>
        </p:spPr>
      </p:pic>
      <p:pic>
        <p:nvPicPr>
          <p:cNvPr id="11" name="Graphic 10" descr="Group brainstorm">
            <a:extLst>
              <a:ext uri="{FF2B5EF4-FFF2-40B4-BE49-F238E27FC236}">
                <a16:creationId xmlns:a16="http://schemas.microsoft.com/office/drawing/2014/main" id="{01B103E8-3C91-F5F7-FCCB-514246011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5127" y="2600960"/>
            <a:ext cx="636494" cy="6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7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E2EE-2BB6-FBD3-8F12-FE86AC9F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spc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BACKEND-[SPRING BOOT]</a:t>
            </a:r>
            <a:endParaRPr lang="en-IN" sz="4000" b="1" spc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8BEC-E929-C063-4EA0-BA0E1628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14694"/>
            <a:ext cx="7729728" cy="4042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MICROSERVICES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SHOP FOR HOME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DISCOUNT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DATABASE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MYSQL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6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FRONTEND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REACTJS</a:t>
            </a:r>
            <a:endParaRPr lang="en-IN" sz="2400" b="1" i="0" u="none" strike="noStrike" baseline="0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342900" indent="-342900">
              <a:buClrTx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18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1C26-697A-157D-4080-0464B66F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32024" cy="762000"/>
          </a:xfrm>
        </p:spPr>
        <p:txBody>
          <a:bodyPr>
            <a:normAutofit fontScale="90000"/>
          </a:bodyPr>
          <a:lstStyle/>
          <a:p>
            <a:r>
              <a:rPr lang="en-IN" sz="6000" b="1" i="0" u="none" strike="noStrike" spc="0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MICROSERVICES</a:t>
            </a:r>
            <a:r>
              <a:rPr lang="en-IN" sz="3600" b="1" i="0" u="none" strike="noStrike" spc="0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endParaRPr lang="en-IN" sz="3600" b="1" spc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C12A-CABE-6430-53DC-93BB5DAA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762000"/>
            <a:ext cx="12029440" cy="6096000"/>
          </a:xfrm>
        </p:spPr>
        <p:txBody>
          <a:bodyPr>
            <a:normAutofit fontScale="25000" lnSpcReduction="20000"/>
          </a:bodyPr>
          <a:lstStyle/>
          <a:p>
            <a:pPr marL="0" indent="0">
              <a:buClrTx/>
              <a:buNone/>
            </a:pPr>
            <a:r>
              <a:rPr lang="en-US" sz="12800" dirty="0">
                <a:solidFill>
                  <a:srgbClr val="0070C0"/>
                </a:solidFill>
              </a:rPr>
              <a:t>SHOP FOR HOME(MICROSERVICE)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§"/>
            </a:pPr>
            <a:r>
              <a:rPr lang="en-IN" sz="8000" b="1" dirty="0">
                <a:solidFill>
                  <a:srgbClr val="FF0066"/>
                </a:solidFill>
                <a:latin typeface="Calibri" panose="020F0502020204030204" pitchFamily="34" charset="0"/>
              </a:rPr>
              <a:t>S</a:t>
            </a:r>
            <a:r>
              <a:rPr lang="en-IN" sz="8000" b="1" i="0" u="none" strike="noStrike" baseline="0" dirty="0">
                <a:solidFill>
                  <a:srgbClr val="FF0066"/>
                </a:solidFill>
                <a:latin typeface="Calibri" panose="020F0502020204030204" pitchFamily="34" charset="0"/>
              </a:rPr>
              <a:t>hop For </a:t>
            </a:r>
            <a:r>
              <a:rPr lang="en-IN" sz="8000" b="1" dirty="0">
                <a:solidFill>
                  <a:srgbClr val="FF0066"/>
                </a:solidFill>
                <a:latin typeface="Calibri" panose="020F0502020204030204" pitchFamily="34" charset="0"/>
              </a:rPr>
              <a:t>H</a:t>
            </a:r>
            <a:r>
              <a:rPr lang="en-IN" sz="8000" b="1" i="0" u="none" strike="noStrike" baseline="0" dirty="0">
                <a:solidFill>
                  <a:srgbClr val="FF0066"/>
                </a:solidFill>
                <a:latin typeface="Calibri" panose="020F0502020204030204" pitchFamily="34" charset="0"/>
              </a:rPr>
              <a:t>ome </a:t>
            </a:r>
            <a:r>
              <a:rPr lang="en-IN" sz="8000" b="1" dirty="0">
                <a:solidFill>
                  <a:srgbClr val="FF0066"/>
                </a:solidFill>
                <a:latin typeface="Calibri" panose="020F0502020204030204" pitchFamily="34" charset="0"/>
              </a:rPr>
              <a:t>P</a:t>
            </a:r>
            <a:r>
              <a:rPr lang="en-IN" sz="8000" b="1" i="0" u="none" strike="noStrike" baseline="0" dirty="0">
                <a:solidFill>
                  <a:srgbClr val="FF0066"/>
                </a:solidFill>
                <a:latin typeface="Calibri" panose="020F0502020204030204" pitchFamily="34" charset="0"/>
              </a:rPr>
              <a:t>ort  No:– </a:t>
            </a:r>
            <a:r>
              <a:rPr lang="en-IN" sz="8000" i="0" u="none" strike="noStrike" baseline="0" dirty="0">
                <a:solidFill>
                  <a:srgbClr val="7030A0"/>
                </a:solidFill>
                <a:latin typeface="Calibri" panose="020F0502020204030204" pitchFamily="34" charset="0"/>
              </a:rPr>
              <a:t>8081</a:t>
            </a:r>
            <a:r>
              <a:rPr lang="en-IN" sz="8000" b="1" i="0" u="none" strike="noStrike" baseline="0" dirty="0">
                <a:solidFill>
                  <a:srgbClr val="7030A0"/>
                </a:solidFill>
                <a:latin typeface="Calibri" panose="020F050202020403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sz="80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Dependency – </a:t>
            </a:r>
            <a:r>
              <a:rPr lang="en-IN" sz="8000" b="0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Lombok, JPA, Spring Web,  MySQL Driver, Validations</a:t>
            </a:r>
          </a:p>
          <a:p>
            <a:pPr marL="0" indent="0">
              <a:buNone/>
            </a:pPr>
            <a:r>
              <a:rPr lang="en-IN" sz="8000" b="1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Classes :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IN" sz="5600" b="1" dirty="0">
                <a:solidFill>
                  <a:srgbClr val="000000"/>
                </a:solidFill>
                <a:latin typeface="Calibri" panose="020F0502020204030204" pitchFamily="34" charset="0"/>
              </a:rPr>
              <a:t>Entities:</a:t>
            </a:r>
          </a:p>
          <a:p>
            <a:pPr>
              <a:buClrTx/>
            </a:pPr>
            <a:r>
              <a:rPr lang="en-IN" sz="5600" dirty="0">
                <a:solidFill>
                  <a:srgbClr val="990099"/>
                </a:solidFill>
                <a:latin typeface="Calibri" panose="020F0502020204030204" pitchFamily="34" charset="0"/>
              </a:rPr>
              <a:t>Admin</a:t>
            </a:r>
          </a:p>
          <a:p>
            <a:pPr>
              <a:buClrTx/>
            </a:pPr>
            <a:r>
              <a:rPr lang="en-IN" sz="5600" dirty="0">
                <a:solidFill>
                  <a:srgbClr val="990099"/>
                </a:solidFill>
                <a:latin typeface="Calibri" panose="020F0502020204030204" pitchFamily="34" charset="0"/>
              </a:rPr>
              <a:t>My Cart</a:t>
            </a:r>
          </a:p>
          <a:p>
            <a:pPr>
              <a:buClrTx/>
            </a:pPr>
            <a:r>
              <a:rPr lang="en-IN" sz="5600" dirty="0">
                <a:solidFill>
                  <a:srgbClr val="990099"/>
                </a:solidFill>
                <a:latin typeface="Calibri" panose="020F0502020204030204" pitchFamily="34" charset="0"/>
              </a:rPr>
              <a:t>My WishList</a:t>
            </a:r>
          </a:p>
          <a:p>
            <a:pPr>
              <a:buClrTx/>
            </a:pPr>
            <a:r>
              <a:rPr lang="en-IN" sz="5600" dirty="0">
                <a:solidFill>
                  <a:srgbClr val="990099"/>
                </a:solidFill>
                <a:latin typeface="Calibri" panose="020F0502020204030204" pitchFamily="34" charset="0"/>
              </a:rPr>
              <a:t>Order</a:t>
            </a:r>
          </a:p>
          <a:p>
            <a:pPr>
              <a:buClrTx/>
            </a:pPr>
            <a:r>
              <a:rPr lang="en-IN" sz="5600" dirty="0">
                <a:solidFill>
                  <a:srgbClr val="990099"/>
                </a:solidFill>
                <a:latin typeface="Calibri" panose="020F0502020204030204" pitchFamily="34" charset="0"/>
              </a:rPr>
              <a:t>Product</a:t>
            </a:r>
          </a:p>
          <a:p>
            <a:pPr>
              <a:buClrTx/>
            </a:pPr>
            <a:r>
              <a:rPr lang="en-IN" sz="5600" dirty="0">
                <a:solidFill>
                  <a:srgbClr val="990099"/>
                </a:solidFill>
                <a:latin typeface="Calibri" panose="020F0502020204030204" pitchFamily="34" charset="0"/>
              </a:rPr>
              <a:t>User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IN" sz="5600" b="1" dirty="0">
                <a:solidFill>
                  <a:schemeClr val="tx1"/>
                </a:solidFill>
                <a:latin typeface="Calibri" panose="020F0502020204030204" pitchFamily="34" charset="0"/>
              </a:rPr>
              <a:t>Exceptions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5600" b="1" dirty="0">
                <a:solidFill>
                  <a:srgbClr val="000000"/>
                </a:solidFill>
                <a:latin typeface="Calibri" panose="020F0502020204030204" pitchFamily="34" charset="0"/>
              </a:rPr>
              <a:t>Repository Interfaces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5600" b="1" dirty="0">
                <a:solidFill>
                  <a:srgbClr val="000000"/>
                </a:solidFill>
                <a:latin typeface="Calibri" panose="020F0502020204030204" pitchFamily="34" charset="0"/>
              </a:rPr>
              <a:t>Services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5600" b="1" dirty="0">
                <a:solidFill>
                  <a:srgbClr val="000000"/>
                </a:solidFill>
                <a:latin typeface="Calibri" panose="020F0502020204030204" pitchFamily="34" charset="0"/>
              </a:rPr>
              <a:t>Rest Controllers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IN" sz="5600" b="1" dirty="0">
                <a:solidFill>
                  <a:schemeClr val="tx1"/>
                </a:solidFill>
                <a:latin typeface="Calibri" panose="020F0502020204030204" pitchFamily="34" charset="0"/>
              </a:rPr>
              <a:t>Vo:-</a:t>
            </a:r>
            <a:r>
              <a:rPr lang="en-IN" sz="5600" dirty="0" err="1">
                <a:solidFill>
                  <a:srgbClr val="990099"/>
                </a:solidFill>
                <a:latin typeface="Calibri" panose="020F0502020204030204" pitchFamily="34" charset="0"/>
              </a:rPr>
              <a:t>DiscountVo</a:t>
            </a:r>
            <a:endParaRPr lang="en-IN" sz="5600" dirty="0">
              <a:solidFill>
                <a:srgbClr val="990099"/>
              </a:solidFill>
              <a:latin typeface="Calibri" panose="020F0502020204030204" pitchFamily="34" charset="0"/>
            </a:endParaRPr>
          </a:p>
          <a:p>
            <a:pPr>
              <a:buClr>
                <a:srgbClr val="990099"/>
              </a:buClr>
            </a:pPr>
            <a:endParaRPr lang="en-IN" sz="8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990099"/>
              </a:buClr>
            </a:pPr>
            <a:endParaRPr lang="en-IN" sz="8000" dirty="0">
              <a:solidFill>
                <a:srgbClr val="990099"/>
              </a:solidFill>
              <a:latin typeface="Calibri" panose="020F050202020403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IN" sz="8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Wingdings" panose="05000000000000000000" pitchFamily="2" charset="2"/>
              </a:rPr>
              <a:t>  </a:t>
            </a:r>
            <a:endParaRPr lang="en-IN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marL="0" indent="0">
              <a:buClrTx/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0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2C3A-D737-F730-E814-848DBC9A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880" y="-91440"/>
            <a:ext cx="12090400" cy="762000"/>
          </a:xfrm>
        </p:spPr>
        <p:txBody>
          <a:bodyPr>
            <a:noAutofit/>
          </a:bodyPr>
          <a:lstStyle/>
          <a:p>
            <a:r>
              <a:rPr lang="en-IN" sz="5400" b="1" i="0" u="none" strike="noStrike" spc="0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MICROSERVICES 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09B1-F7F9-AC20-E627-F74A37BB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" y="670560"/>
            <a:ext cx="11978640" cy="6187440"/>
          </a:xfrm>
        </p:spPr>
        <p:txBody>
          <a:bodyPr>
            <a:normAutofit fontScale="85000" lnSpcReduction="10000"/>
          </a:bodyPr>
          <a:lstStyle/>
          <a:p>
            <a:pPr marL="0" indent="0">
              <a:buClr>
                <a:srgbClr val="FF0066"/>
              </a:buClr>
              <a:buNone/>
            </a:pPr>
            <a:r>
              <a:rPr lang="en-US" sz="4400" b="1" spc="0" dirty="0">
                <a:solidFill>
                  <a:srgbClr val="0070C0"/>
                </a:solidFill>
              </a:rPr>
              <a:t>Discount(microservice)</a:t>
            </a:r>
            <a:br>
              <a:rPr lang="en-US" sz="1800" dirty="0"/>
            </a:br>
            <a:r>
              <a:rPr lang="en-IN" b="1" dirty="0">
                <a:solidFill>
                  <a:srgbClr val="FF0066"/>
                </a:solidFill>
                <a:latin typeface="Calibri" panose="020F0502020204030204" pitchFamily="34" charset="0"/>
              </a:rPr>
              <a:t>Discount Microservice Port no</a:t>
            </a:r>
            <a:r>
              <a:rPr lang="en-IN" sz="1800" b="1" i="0" u="none" strike="noStrike" baseline="0">
                <a:solidFill>
                  <a:srgbClr val="FF0066"/>
                </a:solidFill>
                <a:latin typeface="Calibri" panose="020F0502020204030204" pitchFamily="34" charset="0"/>
              </a:rPr>
              <a:t>:– </a:t>
            </a:r>
            <a:r>
              <a:rPr lang="en-IN" sz="1800" i="0" u="none" strike="noStrike" baseline="0">
                <a:solidFill>
                  <a:srgbClr val="7030A0"/>
                </a:solidFill>
                <a:latin typeface="Calibri" panose="020F0502020204030204" pitchFamily="34" charset="0"/>
              </a:rPr>
              <a:t>8082</a:t>
            </a:r>
            <a:endParaRPr lang="en-IN" sz="1800" b="1" i="0" u="none" strike="noStrike" baseline="0" dirty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Dependency</a:t>
            </a:r>
            <a:r>
              <a:rPr lang="en-IN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 – </a:t>
            </a:r>
            <a:r>
              <a:rPr lang="en-IN" sz="1800" b="0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Lombok, JPA, Spring Web,  MySQL Driver, Validations</a:t>
            </a:r>
          </a:p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Classes :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Dto:</a:t>
            </a:r>
          </a:p>
          <a:p>
            <a:pPr>
              <a:buClr>
                <a:srgbClr val="990099"/>
              </a:buClr>
            </a:pPr>
            <a:r>
              <a:rPr lang="en-IN" b="1" dirty="0">
                <a:solidFill>
                  <a:srgbClr val="990099"/>
                </a:solidFill>
                <a:latin typeface="Calibri" panose="020F0502020204030204" pitchFamily="34" charset="0"/>
              </a:rPr>
              <a:t>DiscountDTO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Entities:</a:t>
            </a:r>
          </a:p>
          <a:p>
            <a:pPr>
              <a:buClr>
                <a:srgbClr val="990099"/>
              </a:buClr>
            </a:pPr>
            <a:r>
              <a:rPr lang="en-IN" b="1" dirty="0">
                <a:solidFill>
                  <a:srgbClr val="990099"/>
                </a:solidFill>
                <a:latin typeface="Calibri" panose="020F0502020204030204" pitchFamily="34" charset="0"/>
              </a:rPr>
              <a:t>Discount</a:t>
            </a:r>
            <a:endParaRPr lang="en-IN" sz="1800" b="1" dirty="0">
              <a:solidFill>
                <a:srgbClr val="990099"/>
              </a:solidFill>
              <a:latin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Repository Interfaces:</a:t>
            </a:r>
          </a:p>
          <a:p>
            <a:pPr>
              <a:buClr>
                <a:srgbClr val="990099"/>
              </a:buClr>
            </a:pPr>
            <a:r>
              <a:rPr lang="en-IN" b="1" dirty="0">
                <a:solidFill>
                  <a:srgbClr val="990099"/>
                </a:solidFill>
                <a:latin typeface="Calibri" panose="020F0502020204030204" pitchFamily="34" charset="0"/>
              </a:rPr>
              <a:t>Discount Repository</a:t>
            </a:r>
            <a:endParaRPr lang="en-IN" sz="1800" b="1" dirty="0">
              <a:solidFill>
                <a:srgbClr val="990099"/>
              </a:solidFill>
              <a:latin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Services:</a:t>
            </a:r>
          </a:p>
          <a:p>
            <a:pPr>
              <a:buClr>
                <a:srgbClr val="990099"/>
              </a:buClr>
            </a:pPr>
            <a:r>
              <a:rPr lang="en-IN" sz="1800" b="1" dirty="0">
                <a:solidFill>
                  <a:srgbClr val="990099"/>
                </a:solidFill>
                <a:latin typeface="Calibri" panose="020F0502020204030204" pitchFamily="34" charset="0"/>
              </a:rPr>
              <a:t>IDiscountService</a:t>
            </a:r>
          </a:p>
          <a:p>
            <a:pPr>
              <a:buClr>
                <a:srgbClr val="990099"/>
              </a:buClr>
            </a:pPr>
            <a:r>
              <a:rPr lang="en-IN" b="1" dirty="0">
                <a:solidFill>
                  <a:srgbClr val="990099"/>
                </a:solidFill>
                <a:latin typeface="Calibri" panose="020F0502020204030204" pitchFamily="34" charset="0"/>
              </a:rPr>
              <a:t>DiscountServiceImp</a:t>
            </a:r>
            <a:endParaRPr lang="en-IN" sz="1800" b="1" dirty="0">
              <a:solidFill>
                <a:srgbClr val="990099"/>
              </a:solidFill>
              <a:latin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Rest Controllers:</a:t>
            </a:r>
          </a:p>
          <a:p>
            <a:pPr>
              <a:buClr>
                <a:srgbClr val="990099"/>
              </a:buClr>
            </a:pPr>
            <a:r>
              <a:rPr lang="en-IN" b="1" dirty="0">
                <a:solidFill>
                  <a:srgbClr val="990099"/>
                </a:solidFill>
                <a:latin typeface="Calibri" panose="020F0502020204030204" pitchFamily="34" charset="0"/>
              </a:rPr>
              <a:t>DiscountRestController</a:t>
            </a:r>
            <a:endParaRPr lang="en-IN" sz="1800" b="1" dirty="0">
              <a:solidFill>
                <a:srgbClr val="990099"/>
              </a:solidFill>
              <a:latin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90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6CEE-F799-2E92-5B94-CCAF3302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711200"/>
          </a:xfrm>
        </p:spPr>
        <p:txBody>
          <a:bodyPr>
            <a:noAutofit/>
          </a:bodyPr>
          <a:lstStyle/>
          <a:p>
            <a:r>
              <a:rPr lang="en-US" sz="4400" b="1" spc="0" dirty="0">
                <a:solidFill>
                  <a:srgbClr val="00B050"/>
                </a:solidFill>
                <a:highlight>
                  <a:srgbClr val="DDDBFB"/>
                </a:highlight>
                <a:latin typeface="Algerian" panose="04020705040A02060702" pitchFamily="82" charset="0"/>
              </a:rPr>
              <a:t>Backend Output</a:t>
            </a:r>
            <a:endParaRPr lang="en-IN" sz="4400" b="1" spc="0" dirty="0">
              <a:solidFill>
                <a:srgbClr val="00B050"/>
              </a:solidFill>
              <a:highlight>
                <a:srgbClr val="DDDBFB"/>
              </a:highlight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34D25-37CC-BFD3-B232-AC9B43884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43446"/>
            <a:ext cx="12192000" cy="6214554"/>
          </a:xfrm>
        </p:spPr>
      </p:pic>
    </p:spTree>
    <p:extLst>
      <p:ext uri="{BB962C8B-B14F-4D97-AF65-F5344CB8AC3E}">
        <p14:creationId xmlns:p14="http://schemas.microsoft.com/office/powerpoint/2010/main" val="64959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9AFF-FC3E-74FC-D212-31D0A8C7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5680"/>
          </a:xfrm>
        </p:spPr>
        <p:txBody>
          <a:bodyPr>
            <a:noAutofit/>
          </a:bodyPr>
          <a:lstStyle/>
          <a:p>
            <a:r>
              <a:rPr lang="en-US" sz="6000" b="1" spc="0" dirty="0" err="1">
                <a:solidFill>
                  <a:srgbClr val="990099"/>
                </a:solidFill>
                <a:highlight>
                  <a:srgbClr val="DDDBFB"/>
                </a:highlight>
                <a:latin typeface="Algerian" panose="04020705040A02060702" pitchFamily="82" charset="0"/>
              </a:rPr>
              <a:t>MySql</a:t>
            </a:r>
            <a:endParaRPr lang="en-IN" sz="6000" b="1" spc="0" dirty="0">
              <a:solidFill>
                <a:srgbClr val="990099"/>
              </a:solidFill>
              <a:highlight>
                <a:srgbClr val="DDDBFB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ACDE-94C0-C125-1344-76044F762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117600"/>
            <a:ext cx="8879840" cy="5618480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sz="3200" b="1" dirty="0">
                <a:solidFill>
                  <a:srgbClr val="002060"/>
                </a:solidFill>
              </a:rPr>
              <a:t>DataBase Name: 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US" sz="2800" dirty="0">
                <a:solidFill>
                  <a:srgbClr val="FF0066"/>
                </a:solidFill>
              </a:rPr>
              <a:t>shop_db</a:t>
            </a:r>
          </a:p>
          <a:p>
            <a:pPr>
              <a:buClr>
                <a:srgbClr val="002060"/>
              </a:buClr>
              <a:buSzPct val="55000"/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rgbClr val="002060"/>
                </a:solidFill>
              </a:rPr>
              <a:t>Tables: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IN" sz="2800" dirty="0">
                <a:solidFill>
                  <a:srgbClr val="FF0066"/>
                </a:solidFill>
              </a:rPr>
              <a:t>admin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IN" sz="2800" dirty="0">
                <a:solidFill>
                  <a:srgbClr val="FF0066"/>
                </a:solidFill>
              </a:rPr>
              <a:t>discount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IN" sz="2800" dirty="0">
                <a:solidFill>
                  <a:srgbClr val="FF0066"/>
                </a:solidFill>
              </a:rPr>
              <a:t>user_table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IN" sz="2800" dirty="0">
                <a:solidFill>
                  <a:srgbClr val="FF0066"/>
                </a:solidFill>
              </a:rPr>
              <a:t>my_cart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IN" sz="2800" dirty="0">
                <a:solidFill>
                  <a:srgbClr val="FF0066"/>
                </a:solidFill>
              </a:rPr>
              <a:t>my_wish_list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IN" sz="2800" dirty="0">
                <a:solidFill>
                  <a:srgbClr val="FF0066"/>
                </a:solidFill>
              </a:rPr>
              <a:t>order_history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n-IN" sz="2800" dirty="0">
                <a:solidFill>
                  <a:srgbClr val="FF0066"/>
                </a:solidFill>
              </a:rPr>
              <a:t>product</a:t>
            </a:r>
          </a:p>
          <a:p>
            <a:pPr marL="0" indent="0">
              <a:buClr>
                <a:srgbClr val="00B050"/>
              </a:buClr>
              <a:buNone/>
            </a:pPr>
            <a:endParaRPr lang="en-IN" sz="2800" b="1" dirty="0">
              <a:solidFill>
                <a:srgbClr val="00B050"/>
              </a:solidFill>
            </a:endParaRPr>
          </a:p>
          <a:p>
            <a:pPr marL="0" indent="0">
              <a:buClr>
                <a:srgbClr val="00B050"/>
              </a:buClr>
              <a:buNone/>
            </a:pPr>
            <a:endParaRPr lang="en-IN" sz="2800" b="1" dirty="0">
              <a:solidFill>
                <a:srgbClr val="00B050"/>
              </a:solidFill>
            </a:endParaRPr>
          </a:p>
          <a:p>
            <a:pPr marL="0" indent="0">
              <a:buClr>
                <a:srgbClr val="00B050"/>
              </a:buClr>
              <a:buNone/>
            </a:pPr>
            <a:endParaRPr lang="en-IN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BB30-58AC-2A45-794E-008BE6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19280" cy="1422400"/>
          </a:xfrm>
        </p:spPr>
        <p:txBody>
          <a:bodyPr>
            <a:normAutofit/>
          </a:bodyPr>
          <a:lstStyle/>
          <a:p>
            <a:r>
              <a:rPr lang="en-US" sz="6000" b="1" spc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DDBFB"/>
                </a:highlight>
                <a:latin typeface="Algerian" panose="04020705040A02060702" pitchFamily="82" charset="0"/>
              </a:rPr>
              <a:t>React JS</a:t>
            </a:r>
            <a:endParaRPr lang="en-IN" sz="6000" b="1" spc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DDBFB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E31F-7B4F-4EE7-624B-DD5D0E6AF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1849120"/>
            <a:ext cx="9794240" cy="4612640"/>
          </a:xfrm>
        </p:spPr>
        <p:txBody>
          <a:bodyPr>
            <a:normAutofit fontScale="85000" lnSpcReduction="20000"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990099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solidFill>
                  <a:srgbClr val="990099"/>
                </a:solidFill>
                <a:latin typeface="Calibri" panose="020F0502020204030204" pitchFamily="34" charset="0"/>
              </a:rPr>
              <a:t>To create a react app ( npm install create-react-app-&gt;npm create-react-app react-app_name). </a:t>
            </a:r>
          </a:p>
          <a:p>
            <a:pPr marL="0" indent="0">
              <a:buClr>
                <a:srgbClr val="990099"/>
              </a:buClr>
              <a:buNone/>
            </a:pPr>
            <a:endParaRPr lang="en-IN" sz="2800" b="0" i="0" u="none" strike="noStrike" baseline="0" dirty="0">
              <a:solidFill>
                <a:srgbClr val="990099"/>
              </a:solidFill>
              <a:latin typeface="Calibri" panose="020F0502020204030204" pitchFamily="34" charset="0"/>
            </a:endParaRPr>
          </a:p>
          <a:p>
            <a:pPr>
              <a:buClr>
                <a:srgbClr val="990099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solidFill>
                  <a:srgbClr val="990099"/>
                </a:solidFill>
                <a:latin typeface="Calibri" panose="020F0502020204030204" pitchFamily="34" charset="0"/>
              </a:rPr>
              <a:t>Installed react-router-</a:t>
            </a:r>
            <a:r>
              <a:rPr lang="en-US" sz="2800" b="0" i="0" u="none" strike="noStrike" baseline="0" dirty="0" err="1">
                <a:solidFill>
                  <a:srgbClr val="990099"/>
                </a:solidFill>
                <a:latin typeface="Calibri" panose="020F0502020204030204" pitchFamily="34" charset="0"/>
              </a:rPr>
              <a:t>dom</a:t>
            </a:r>
            <a:r>
              <a:rPr lang="en-US" sz="2800" b="0" i="0" u="none" strike="noStrike" baseline="0" dirty="0">
                <a:solidFill>
                  <a:srgbClr val="990099"/>
                </a:solidFill>
                <a:latin typeface="Calibri" panose="020F0502020204030204" pitchFamily="34" charset="0"/>
              </a:rPr>
              <a:t> , read-excel-file. </a:t>
            </a:r>
          </a:p>
          <a:p>
            <a:pPr marL="0" indent="0" algn="l">
              <a:buClr>
                <a:srgbClr val="990099"/>
              </a:buClr>
              <a:buNone/>
            </a:pPr>
            <a:endParaRPr lang="en-IN" sz="2800" b="0" i="0" u="none" strike="noStrike" baseline="0" dirty="0">
              <a:solidFill>
                <a:srgbClr val="990099"/>
              </a:solidFill>
            </a:endParaRPr>
          </a:p>
          <a:p>
            <a:pPr>
              <a:buClr>
                <a:srgbClr val="990099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990099"/>
                </a:solidFill>
              </a:rPr>
              <a:t>Created separate</a:t>
            </a:r>
            <a:r>
              <a:rPr lang="en-US" sz="2800" b="0" i="0" u="none" strike="noStrike" baseline="0" dirty="0">
                <a:solidFill>
                  <a:srgbClr val="990099"/>
                </a:solidFill>
              </a:rPr>
              <a:t> images folder in src.</a:t>
            </a:r>
          </a:p>
          <a:p>
            <a:pPr algn="l">
              <a:buClr>
                <a:srgbClr val="990099"/>
              </a:buClr>
              <a:buFont typeface="Wingdings" panose="05000000000000000000" pitchFamily="2" charset="2"/>
              <a:buChar char="Ø"/>
            </a:pPr>
            <a:endParaRPr lang="en-IN" sz="2800" b="0" i="0" u="none" strike="noStrike" baseline="0" dirty="0">
              <a:solidFill>
                <a:srgbClr val="990099"/>
              </a:solidFill>
              <a:latin typeface="Calibri" panose="020F0502020204030204" pitchFamily="34" charset="0"/>
            </a:endParaRPr>
          </a:p>
          <a:p>
            <a:pPr>
              <a:buClr>
                <a:srgbClr val="990099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solidFill>
                  <a:srgbClr val="990099"/>
                </a:solidFill>
                <a:latin typeface="Calibri" panose="020F0502020204030204" pitchFamily="34" charset="0"/>
              </a:rPr>
              <a:t>Created separate components folder for admin, customer functions  in src. </a:t>
            </a:r>
          </a:p>
          <a:p>
            <a:pPr marL="0" indent="0">
              <a:buNone/>
            </a:pPr>
            <a:endParaRPr lang="en-US" sz="2800" b="0" i="0" u="none" strike="noStrike" baseline="0" dirty="0">
              <a:solidFill>
                <a:srgbClr val="990099"/>
              </a:solidFill>
            </a:endParaRP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11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C959-41F1-790E-A906-EAFAC17C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292"/>
            <a:ext cx="12192000" cy="1067681"/>
          </a:xfrm>
        </p:spPr>
        <p:txBody>
          <a:bodyPr>
            <a:normAutofit/>
          </a:bodyPr>
          <a:lstStyle/>
          <a:p>
            <a:r>
              <a:rPr lang="en-US" sz="4400" b="1" spc="0" dirty="0">
                <a:solidFill>
                  <a:srgbClr val="00B050"/>
                </a:solidFill>
                <a:highlight>
                  <a:srgbClr val="DDDBFB"/>
                </a:highlight>
                <a:latin typeface="Algerian" panose="04020705040A02060702" pitchFamily="82" charset="0"/>
              </a:rPr>
              <a:t>Frontend output</a:t>
            </a:r>
            <a:endParaRPr lang="en-IN" sz="4400" b="1" spc="0" dirty="0">
              <a:solidFill>
                <a:srgbClr val="00B050"/>
              </a:solidFill>
              <a:highlight>
                <a:srgbClr val="DDDBFB"/>
              </a:highlight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0AE4B-2450-5A2F-C017-EE5900A84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" y="1117973"/>
            <a:ext cx="11531600" cy="5252347"/>
          </a:xfrm>
        </p:spPr>
      </p:pic>
    </p:spTree>
    <p:extLst>
      <p:ext uri="{BB962C8B-B14F-4D97-AF65-F5344CB8AC3E}">
        <p14:creationId xmlns:p14="http://schemas.microsoft.com/office/powerpoint/2010/main" val="351592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CF82-B572-CFCC-E1FD-614F1E73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960" y="1107440"/>
            <a:ext cx="6990080" cy="41656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99A2B-62DA-E437-A4B7-9B02A07E4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30" y="1107440"/>
            <a:ext cx="695071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18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268</TotalTime>
  <Words>233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Harrington</vt:lpstr>
      <vt:lpstr>Tw Cen MT</vt:lpstr>
      <vt:lpstr>Wingdings</vt:lpstr>
      <vt:lpstr>Droplet</vt:lpstr>
      <vt:lpstr> WELCOME    SHOP FOR HOME</vt:lpstr>
      <vt:lpstr>              BACKEND-[SPRING BOOT]</vt:lpstr>
      <vt:lpstr>MICROSERVICES </vt:lpstr>
      <vt:lpstr>MICROSERVICES </vt:lpstr>
      <vt:lpstr>Backend Output</vt:lpstr>
      <vt:lpstr>MySql</vt:lpstr>
      <vt:lpstr>React JS</vt:lpstr>
      <vt:lpstr>Frontend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  SHOP FOR HOME</dc:title>
  <dc:creator>Aswini Somineni</dc:creator>
  <cp:lastModifiedBy>Radhika</cp:lastModifiedBy>
  <cp:revision>7</cp:revision>
  <dcterms:created xsi:type="dcterms:W3CDTF">2023-01-21T15:18:11Z</dcterms:created>
  <dcterms:modified xsi:type="dcterms:W3CDTF">2023-01-23T03:40:37Z</dcterms:modified>
</cp:coreProperties>
</file>