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550" y="826294"/>
            <a:ext cx="9144000" cy="2387600"/>
          </a:xfrm>
        </p:spPr>
        <p:txBody>
          <a:bodyPr/>
          <a:lstStyle/>
          <a:p>
            <a:r>
              <a:rPr lang="en-GB" b="1" dirty="0" smtClean="0">
                <a:latin typeface="Candara" panose="020E0502030303020204" pitchFamily="34" charset="0"/>
              </a:rPr>
              <a:t>BRITISH AIRWAYS</a:t>
            </a:r>
            <a:endParaRPr lang="en-GB" b="1" dirty="0">
              <a:latin typeface="Candara" panose="020E05020303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CUSTOMER REVIEWS  ANALYSIS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94" y="530226"/>
            <a:ext cx="4469606" cy="297973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747846" y="5776546"/>
            <a:ext cx="2461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19-02-2024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725"/>
            <a:ext cx="8562975" cy="1776413"/>
          </a:xfrm>
        </p:spPr>
        <p:txBody>
          <a:bodyPr/>
          <a:lstStyle/>
          <a:p>
            <a:r>
              <a:rPr lang="en-GB" dirty="0" smtClean="0"/>
              <a:t>DKHH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" r="184"/>
          <a:stretch/>
        </p:blipFill>
        <p:spPr>
          <a:xfrm>
            <a:off x="123825" y="2277269"/>
            <a:ext cx="5240655" cy="28227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794"/>
            <a:ext cx="12192000" cy="1171575"/>
          </a:xfrm>
          <a:prstGeom prst="rect">
            <a:avLst/>
          </a:prstGeom>
          <a:solidFill>
            <a:srgbClr val="5164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3825" y="401915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ndara" panose="020E0502030303020204" pitchFamily="34" charset="0"/>
              </a:rPr>
              <a:t>KEY OBSERVATIONS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3019" y="1302908"/>
            <a:ext cx="1699260" cy="845820"/>
          </a:xfrm>
          <a:prstGeom prst="roundRect">
            <a:avLst/>
          </a:prstGeom>
          <a:solidFill>
            <a:srgbClr val="516482"/>
          </a:solidFill>
          <a:ln>
            <a:solidFill>
              <a:srgbClr val="516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Average Overall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Rating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4.3/10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39379" y="1320515"/>
            <a:ext cx="1699260" cy="845820"/>
          </a:xfrm>
          <a:prstGeom prst="roundRect">
            <a:avLst/>
          </a:prstGeom>
          <a:solidFill>
            <a:srgbClr val="516482"/>
          </a:solidFill>
          <a:ln>
            <a:solidFill>
              <a:srgbClr val="516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Reviews from </a:t>
            </a:r>
          </a:p>
          <a:p>
            <a:pPr algn="ctr"/>
            <a:r>
              <a:rPr lang="en-US" sz="1600" b="1" dirty="0" smtClean="0"/>
              <a:t>70</a:t>
            </a:r>
            <a:r>
              <a:rPr lang="en-US" sz="1400" dirty="0" smtClean="0"/>
              <a:t> </a:t>
            </a:r>
            <a:r>
              <a:rPr lang="en-US" sz="1200" dirty="0" smtClean="0"/>
              <a:t>countries</a:t>
            </a:r>
            <a:endParaRPr lang="en-US" sz="1200" dirty="0"/>
          </a:p>
        </p:txBody>
      </p:sp>
      <p:sp>
        <p:nvSpPr>
          <p:cNvPr id="9" name="Rounded Rectangle 8"/>
          <p:cNvSpPr/>
          <p:nvPr/>
        </p:nvSpPr>
        <p:spPr>
          <a:xfrm>
            <a:off x="3927467" y="1322622"/>
            <a:ext cx="1699260" cy="845820"/>
          </a:xfrm>
          <a:prstGeom prst="roundRect">
            <a:avLst/>
          </a:prstGeom>
          <a:solidFill>
            <a:srgbClr val="516482"/>
          </a:solidFill>
          <a:ln>
            <a:solidFill>
              <a:srgbClr val="5164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5000</a:t>
            </a:r>
            <a:r>
              <a:rPr lang="en-US" sz="1200" dirty="0" smtClean="0"/>
              <a:t> Total </a:t>
            </a:r>
          </a:p>
          <a:p>
            <a:pPr algn="ctr"/>
            <a:r>
              <a:rPr lang="en-US" sz="1200" dirty="0"/>
              <a:t>r</a:t>
            </a:r>
            <a:r>
              <a:rPr lang="en-US" sz="1200" dirty="0" smtClean="0"/>
              <a:t>eviews collected</a:t>
            </a:r>
            <a:endParaRPr lang="en-US" sz="1200" dirty="0"/>
          </a:p>
        </p:txBody>
      </p:sp>
      <p:sp>
        <p:nvSpPr>
          <p:cNvPr id="10" name="5-Point Star 9"/>
          <p:cNvSpPr/>
          <p:nvPr/>
        </p:nvSpPr>
        <p:spPr>
          <a:xfrm>
            <a:off x="548640" y="1820783"/>
            <a:ext cx="182880" cy="148808"/>
          </a:xfrm>
          <a:prstGeom prst="star5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55" y="1542380"/>
            <a:ext cx="3143739" cy="22398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958" y="3953598"/>
            <a:ext cx="3012915" cy="26838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3826" y="5058498"/>
            <a:ext cx="56172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All customers were satisfied with the services provided by the cabin crew, staff, seating arrangements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in economy, business class and  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suites. A significant number chose to travel in business class and premium </a:t>
            </a:r>
            <a:r>
              <a:rPr lang="en-US" sz="1300" b="1" dirty="0" smtClean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accommodations.</a:t>
            </a:r>
          </a:p>
          <a:p>
            <a:pPr marL="180000"/>
            <a:endParaRPr lang="en-US" sz="13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r>
              <a:rPr lang="en-US" sz="1300" b="1" dirty="0">
                <a:solidFill>
                  <a:srgbClr val="C00000"/>
                </a:solidFill>
                <a:latin typeface="Candara" panose="020E0502030303020204" pitchFamily="34" charset="0"/>
              </a:rPr>
              <a:t>Emphasize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- efficient handling of luggage, seat comfort, enhancing the in-flight entertainment, and addressing </a:t>
            </a:r>
            <a:r>
              <a:rPr lang="en-US" sz="1300" b="1" dirty="0">
                <a:solidFill>
                  <a:srgbClr val="C00000"/>
                </a:solidFill>
                <a:latin typeface="Candara" panose="020E0502030303020204" pitchFamily="34" charset="0"/>
              </a:rPr>
              <a:t>delays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as crucial aspects. </a:t>
            </a:r>
            <a:r>
              <a:rPr lang="en-US" sz="1300" b="1" dirty="0">
                <a:solidFill>
                  <a:srgbClr val="C00000"/>
                </a:solidFill>
                <a:latin typeface="Candara" panose="020E0502030303020204" pitchFamily="34" charset="0"/>
              </a:rPr>
              <a:t>Concerns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also revolve around cost and the overall experience in relation to the price paid. </a:t>
            </a:r>
            <a:r>
              <a:rPr lang="en-US" sz="1300" b="1" dirty="0">
                <a:solidFill>
                  <a:srgbClr val="C00000"/>
                </a:solidFill>
                <a:latin typeface="Candara" panose="020E0502030303020204" pitchFamily="34" charset="0"/>
              </a:rPr>
              <a:t>Enhance</a:t>
            </a:r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</a:rPr>
              <a:t> customer service specifically regarding refund requests and streamline the process.</a:t>
            </a:r>
            <a:endParaRPr lang="en-US" sz="1300" b="1" dirty="0" smtClean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13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  <a:p>
            <a:endParaRPr lang="en-US" sz="1300" b="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9294" y="1441001"/>
            <a:ext cx="310152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516482"/>
                </a:solidFill>
                <a:latin typeface="Candara" panose="020E0502030303020204" pitchFamily="34" charset="0"/>
              </a:rPr>
              <a:t>What customers find satisfactory or dissatisfactory varies across different rating 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classes :</a:t>
            </a:r>
          </a:p>
          <a:p>
            <a:endParaRPr lang="en-US" sz="1300" b="1" dirty="0">
              <a:solidFill>
                <a:srgbClr val="516482"/>
              </a:solidFill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516482"/>
                </a:solidFill>
                <a:latin typeface="+mj-lt"/>
              </a:rPr>
              <a:t>7-10 r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ating</a:t>
            </a:r>
            <a:r>
              <a:rPr lang="en-US" sz="1300" b="1" dirty="0" smtClean="0">
                <a:solidFill>
                  <a:srgbClr val="516482"/>
                </a:solidFill>
                <a:latin typeface="+mj-lt"/>
              </a:rPr>
              <a:t>: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 wrote about good </a:t>
            </a:r>
            <a:r>
              <a:rPr lang="en-US" sz="1300" b="1" dirty="0">
                <a:solidFill>
                  <a:srgbClr val="516482"/>
                </a:solidFill>
                <a:latin typeface="Candara" panose="020E0502030303020204" pitchFamily="34" charset="0"/>
              </a:rPr>
              <a:t>customer service, comfy seats, decent food, and companion voucher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516482"/>
                </a:solidFill>
              </a:rPr>
              <a:t>4-6 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rating</a:t>
            </a:r>
            <a:r>
              <a:rPr lang="en-US" sz="1300" b="1" dirty="0">
                <a:solidFill>
                  <a:srgbClr val="516482"/>
                </a:solidFill>
              </a:rPr>
              <a:t>: faced problem </a:t>
            </a:r>
            <a:r>
              <a:rPr lang="en-US" sz="1300" b="1" dirty="0" smtClean="0">
                <a:solidFill>
                  <a:srgbClr val="516482"/>
                </a:solidFill>
              </a:rPr>
              <a:t>with delay, </a:t>
            </a:r>
            <a:r>
              <a:rPr lang="en-US" sz="1300" b="1" dirty="0">
                <a:solidFill>
                  <a:srgbClr val="516482"/>
                </a:solidFill>
              </a:rPr>
              <a:t>long passport check queue, bad business class experience</a:t>
            </a:r>
            <a:r>
              <a:rPr lang="en-US" sz="1300" b="1" dirty="0" smtClean="0">
                <a:solidFill>
                  <a:srgbClr val="51648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516482"/>
                </a:solidFill>
                <a:latin typeface="+mj-lt"/>
              </a:rPr>
              <a:t>1-3 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rating: wrote dissatisfaction on </a:t>
            </a:r>
            <a:r>
              <a:rPr lang="en-US" sz="1300" b="1" dirty="0">
                <a:solidFill>
                  <a:srgbClr val="516482"/>
                </a:solidFill>
                <a:latin typeface="Candara" panose="020E0502030303020204" pitchFamily="34" charset="0"/>
              </a:rPr>
              <a:t>b</a:t>
            </a:r>
            <a:r>
              <a:rPr lang="en-US" sz="1300" b="1" dirty="0" smtClean="0">
                <a:solidFill>
                  <a:srgbClr val="516482"/>
                </a:solidFill>
                <a:latin typeface="Candara" panose="020E0502030303020204" pitchFamily="34" charset="0"/>
              </a:rPr>
              <a:t>aggage handling, ticket cost </a:t>
            </a:r>
          </a:p>
          <a:p>
            <a:endParaRPr lang="en-US" sz="1300" b="1" dirty="0">
              <a:solidFill>
                <a:srgbClr val="516482"/>
              </a:solidFill>
              <a:latin typeface="Candara" panose="020E0502030303020204" pitchFamily="34" charset="0"/>
            </a:endParaRPr>
          </a:p>
          <a:p>
            <a:endParaRPr lang="en-US" sz="1300" b="1" dirty="0">
              <a:solidFill>
                <a:srgbClr val="516482"/>
              </a:solidFill>
              <a:latin typeface="Candara" panose="020E0502030303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50" y="4238699"/>
            <a:ext cx="3082214" cy="24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672</TotalTime>
  <Words>169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Candara</vt:lpstr>
      <vt:lpstr>Office Theme</vt:lpstr>
      <vt:lpstr>BRITISH AIRWAYS</vt:lpstr>
      <vt:lpstr>DKHH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MSI</cp:lastModifiedBy>
  <cp:revision>13</cp:revision>
  <dcterms:created xsi:type="dcterms:W3CDTF">2022-12-06T11:13:27Z</dcterms:created>
  <dcterms:modified xsi:type="dcterms:W3CDTF">2024-02-19T16:16:04Z</dcterms:modified>
</cp:coreProperties>
</file>