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67" r:id="rId5"/>
    <p:sldId id="264" r:id="rId6"/>
    <p:sldId id="268" r:id="rId7"/>
    <p:sldId id="263" r:id="rId8"/>
    <p:sldId id="269" r:id="rId9"/>
    <p:sldId id="277" r:id="rId10"/>
    <p:sldId id="262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80" r:id="rId19"/>
    <p:sldId id="279" r:id="rId20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DE9"/>
    <a:srgbClr val="6174BB"/>
    <a:srgbClr val="015FC7"/>
    <a:srgbClr val="334277"/>
    <a:srgbClr val="0178FF"/>
    <a:srgbClr val="017FE8"/>
    <a:srgbClr val="466370"/>
    <a:srgbClr val="5A7C66"/>
    <a:srgbClr val="3F7261"/>
    <a:srgbClr val="102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952" y="132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4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80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7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5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4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5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EFC9-8059-4BF0-B67F-60BF19D3098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B1B6-90FE-42D3-9F69-288EAADFD1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761621" cy="12801600"/>
          </a:xfrm>
          <a:prstGeom prst="rect">
            <a:avLst/>
          </a:prstGeom>
          <a:solidFill>
            <a:srgbClr val="017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472" y="593558"/>
            <a:ext cx="883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Guia do Código Secreto dos Heróis: Mestre em .NET</a:t>
            </a:r>
            <a:endParaRPr lang="pt-BR" sz="4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205413"/>
            <a:ext cx="9761621" cy="707886"/>
          </a:xfrm>
          <a:prstGeom prst="rect">
            <a:avLst/>
          </a:prstGeom>
          <a:solidFill>
            <a:srgbClr val="015FC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ELIANE BARROS</a:t>
            </a:r>
            <a:endParaRPr lang="pt-BR" sz="4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04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450" y="7284489"/>
            <a:ext cx="7714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Aplicações</a:t>
            </a:r>
            <a:r>
              <a:rPr lang="en-US" sz="4000" b="1" dirty="0" smtClean="0">
                <a:solidFill>
                  <a:schemeClr val="bg1"/>
                </a:solidFill>
                <a:latin typeface="Open Sans"/>
              </a:rPr>
              <a:t> Desktop com WPF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81205"/>
            <a:ext cx="8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Crie um projeto: dotnet new wpf -o MinhaWpfApp.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4.1. Criando um Projeto WPF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4. Aplicações Desktop com WPF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124" y="4272967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4.2. Estrutura Básica de um Projeto WPF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713" y="6285305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4.3. Exemplo de Interface 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Simples (</a:t>
            </a:r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xml)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122" y="5187909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App.xaml: Definições globais da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MainWindow.xaml: Interface principal.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9122" y="8677717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4.4. Manipulando 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Eventos (</a:t>
            </a:r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7" y="9278355"/>
            <a:ext cx="7918583" cy="1389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8" y="6870080"/>
            <a:ext cx="7960900" cy="16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05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450" y="7284489"/>
            <a:ext cx="7714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Desenvolvimento</a:t>
            </a:r>
            <a:r>
              <a:rPr lang="en-US" sz="4000" b="1" dirty="0" smtClean="0">
                <a:solidFill>
                  <a:schemeClr val="bg1"/>
                </a:solidFill>
                <a:latin typeface="Open Sans"/>
              </a:rPr>
              <a:t> Mobile com </a:t>
            </a:r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Xamarin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81205"/>
            <a:ext cx="8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Crie um projeto: dotnet new maui -o MinhaXamarinApp.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5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.1. Criando um Projeto Xamarin.Forms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5. Desenvolvimento Mobile com Xamarin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124" y="4272967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5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.2. Estrutura de um Projeto Xamarin.Forms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713" y="6285305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5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.3. Exemplo de Interface Simples (xml)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122" y="5187909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MainPage.xaml: Página principal da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App.xaml.cs: Configurações iniciais da aplicação.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9120" y="10004117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5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.4. Navegação entre Páginas (csharp)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Crie um projeto: </a:t>
            </a:r>
            <a:r>
              <a:rPr kumimoji="0" lang="pt-BR" altLang="pt-BR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dotnet new maui -o MinhaXamarinApp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0" y="6855459"/>
            <a:ext cx="8015512" cy="286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3" y="10737014"/>
            <a:ext cx="7999469" cy="8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06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90" y="7284489"/>
            <a:ext cx="8668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Open Sans"/>
              </a:rPr>
              <a:t>Boas </a:t>
            </a:r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Práticas</a:t>
            </a:r>
            <a:r>
              <a:rPr lang="en-US" sz="4000" b="1" dirty="0" smtClean="0">
                <a:solidFill>
                  <a:schemeClr val="bg1"/>
                </a:solidFill>
                <a:latin typeface="Open Sans"/>
              </a:rPr>
              <a:t> de </a:t>
            </a:r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Desenvolvimento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81205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Clareza: Código deve ser fácil de ler e entender.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Simplicidade: Evite complexidade desnecessária.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6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.1. Clean Code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6. Boas Práticas de Desenvolvimento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356" y="4565354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6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.2. Testes Unitários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945" y="6577692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6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.3. Exemplo de Teste Unitário (csharp)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354" y="5480296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Crie um projeto de testes: dotnet new xunit -o MinhaApp.Tests.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Escreva testes para métodos críticos.</a:t>
            </a:r>
            <a:endParaRPr lang="pt-BR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Crie um projeto de testes: </a:t>
            </a:r>
            <a:r>
              <a:rPr kumimoji="0" lang="pt-BR" altLang="pt-BR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dotnet new xunit -o MinhaApp.Tests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Escreva testes para métodos críticos.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4" y="7226636"/>
            <a:ext cx="7981709" cy="44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07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90" y="7284489"/>
            <a:ext cx="8668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Conclusão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65163"/>
            <a:ext cx="866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Experimente criar pequenos projetos para fixar o conhecimento. Pratique diariamente e explore a vasta documentação disponível.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7</a:t>
            </a:r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.1. Pratique e Aprenda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7. Conclusão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Crie um projeto de testes: </a:t>
            </a:r>
            <a:r>
              <a:rPr kumimoji="0" lang="pt-BR" altLang="pt-BR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dotnet new xunit -o MinhaApp.Tests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Escreva testes para métodos críticos.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08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90" y="7284489"/>
            <a:ext cx="8668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Agradecimentos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Crie um projeto de testes: </a:t>
            </a:r>
            <a:r>
              <a:rPr kumimoji="0" lang="pt-BR" altLang="pt-BR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dotnet new xunit -o MinhaApp.Tests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Escreva testes para métodos críticos.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123" y="3589577"/>
            <a:ext cx="86667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0000"/>
                </a:solidFill>
                <a:latin typeface="Open Sans"/>
              </a:rPr>
              <a:t>OBRIGADO POR LER ATÉ AQUI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Open Sans"/>
            </a:endParaRPr>
          </a:p>
          <a:p>
            <a:pPr algn="ctr"/>
            <a:r>
              <a:rPr lang="pt-BR" sz="3200" b="1" dirty="0">
                <a:solidFill>
                  <a:srgbClr val="000000"/>
                </a:solidFill>
                <a:latin typeface="Open Sans"/>
              </a:rPr>
              <a:t>	</a:t>
            </a:r>
          </a:p>
          <a:p>
            <a:pPr algn="ctr"/>
            <a:r>
              <a:rPr lang="pt-BR" sz="3200" b="1" dirty="0" smtClean="0">
                <a:solidFill>
                  <a:srgbClr val="000000"/>
                </a:solidFill>
                <a:latin typeface="Open Sans"/>
              </a:rPr>
              <a:t>Esse </a:t>
            </a:r>
            <a:r>
              <a:rPr lang="pt-BR" sz="3200" b="1" dirty="0">
                <a:solidFill>
                  <a:srgbClr val="000000"/>
                </a:solidFill>
                <a:latin typeface="Open Sans"/>
              </a:rPr>
              <a:t>E-book foi gerado por IA e diagramado por humano.</a:t>
            </a:r>
          </a:p>
          <a:p>
            <a:pPr algn="ctr"/>
            <a:r>
              <a:rPr lang="pt-BR" sz="3200" b="1" dirty="0">
                <a:solidFill>
                  <a:srgbClr val="000000"/>
                </a:solidFill>
                <a:latin typeface="Open Sans"/>
              </a:rPr>
              <a:t>	</a:t>
            </a:r>
          </a:p>
          <a:p>
            <a:pPr algn="ctr"/>
            <a:r>
              <a:rPr lang="pt-BR" sz="3200" b="1" dirty="0" smtClean="0">
                <a:solidFill>
                  <a:srgbClr val="000000"/>
                </a:solidFill>
                <a:latin typeface="Open Sans"/>
              </a:rPr>
              <a:t>O </a:t>
            </a:r>
            <a:r>
              <a:rPr lang="pt-BR" sz="3200" b="1" dirty="0">
                <a:solidFill>
                  <a:srgbClr val="000000"/>
                </a:solidFill>
                <a:latin typeface="Open Sans"/>
              </a:rPr>
              <a:t>conteúdo desse e-book foi gerado com fins didáticos de </a:t>
            </a:r>
            <a:r>
              <a:rPr lang="pt-BR" sz="3200" b="1" dirty="0" smtClean="0">
                <a:solidFill>
                  <a:srgbClr val="000000"/>
                </a:solidFill>
                <a:latin typeface="Open Sans"/>
              </a:rPr>
              <a:t>construção para aprendizado de utilização das ferramentas IA, </a:t>
            </a:r>
            <a:r>
              <a:rPr lang="pt-BR" sz="3200" b="1" dirty="0">
                <a:solidFill>
                  <a:srgbClr val="000000"/>
                </a:solidFill>
                <a:latin typeface="Open Sans"/>
              </a:rPr>
              <a:t>não foi realizada uma validação humana podendo conter erros gerados por uma IA</a:t>
            </a:r>
            <a:r>
              <a:rPr lang="pt-BR" sz="3200" b="1" dirty="0" smtClean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156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4604364"/>
            <a:ext cx="8666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O que é .NET?</a:t>
            </a:r>
          </a:p>
          <a:p>
            <a:pPr algn="just"/>
            <a:r>
              <a:rPr lang="pt-BR" sz="2400" dirty="0" smtClean="0"/>
              <a:t>.NET é uma plataforma de desenvolvimento criada pela Microsoft que permite criar diversos tipos de aplicações, como web, desktop e mobile.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3" y="3589577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dirty="0" err="1" smtClean="0">
                <a:solidFill>
                  <a:srgbClr val="000000"/>
                </a:solidFill>
                <a:effectLst/>
                <a:latin typeface="Open Sans"/>
              </a:rPr>
              <a:t>Introdução</a:t>
            </a:r>
            <a:r>
              <a:rPr lang="en-US" sz="32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b="1" i="0" dirty="0" err="1" smtClean="0">
                <a:solidFill>
                  <a:srgbClr val="000000"/>
                </a:solidFill>
                <a:effectLst/>
                <a:latin typeface="Open Sans"/>
              </a:rPr>
              <a:t>ao</a:t>
            </a:r>
            <a:r>
              <a:rPr lang="en-US" sz="3200" b="1" i="0" dirty="0" smtClean="0">
                <a:solidFill>
                  <a:srgbClr val="000000"/>
                </a:solidFill>
                <a:effectLst/>
                <a:latin typeface="Open Sans"/>
              </a:rPr>
              <a:t> .NET</a:t>
            </a:r>
            <a:endParaRPr lang="pt-BR" sz="3200" dirty="0"/>
          </a:p>
        </p:txBody>
      </p:sp>
      <p:sp>
        <p:nvSpPr>
          <p:cNvPr id="12" name="Rectangle 11"/>
          <p:cNvSpPr/>
          <p:nvPr/>
        </p:nvSpPr>
        <p:spPr>
          <a:xfrm>
            <a:off x="429125" y="1220573"/>
            <a:ext cx="86667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i="0" dirty="0" smtClean="0">
                <a:solidFill>
                  <a:srgbClr val="6174BB"/>
                </a:solidFill>
                <a:effectLst/>
                <a:latin typeface="Open Sans"/>
              </a:rPr>
              <a:t>Guia Prático de .NET para Desenvolvimento de </a:t>
            </a:r>
            <a:r>
              <a:rPr lang="pt-BR" sz="4000" b="1" i="0" dirty="0" smtClean="0">
                <a:solidFill>
                  <a:srgbClr val="6174BB"/>
                </a:solidFill>
                <a:effectLst/>
                <a:latin typeface="Open Sans"/>
              </a:rPr>
              <a:t>Aplicações em .NET</a:t>
            </a:r>
            <a:endParaRPr lang="pt-BR" sz="4000" b="1" dirty="0">
              <a:solidFill>
                <a:srgbClr val="617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01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131" y="7284489"/>
            <a:ext cx="6452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Open Sans"/>
              </a:rPr>
              <a:t>Estrutura</a:t>
            </a:r>
            <a:r>
              <a:rPr lang="en-US" sz="4000" b="1" dirty="0" smtClean="0">
                <a:solidFill>
                  <a:schemeClr val="bg1"/>
                </a:solidFill>
                <a:latin typeface="Open Sans"/>
              </a:rPr>
              <a:t> do .NET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225" y="3388872"/>
            <a:ext cx="866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.NET Framework: Antigo, mais usado em aplicações Windows.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.NET Core: Multi-plataforma, ideal para novos projetos.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.NET 5+: Evolução do Core, unificando o desenvolvimento.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5" y="2366278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1.1. Framework vs Core vs 5+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5" y="1220573"/>
            <a:ext cx="866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i="0" dirty="0" smtClean="0">
                <a:solidFill>
                  <a:srgbClr val="016DE9"/>
                </a:solidFill>
                <a:effectLst/>
                <a:latin typeface="Open Sans"/>
              </a:rPr>
              <a:t>1. Estrutura do .NET</a:t>
            </a:r>
            <a:endParaRPr lang="pt-BR" sz="4000" b="1" dirty="0">
              <a:solidFill>
                <a:srgbClr val="016DE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025" y="5027020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1.2. Hello World </a:t>
            </a:r>
            <a:r>
              <a:rPr lang="en-US" sz="3200" b="1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em</a:t>
            </a:r>
            <a:r>
              <a:rPr lang="en-US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 .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NET (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csharp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5" y="5788259"/>
            <a:ext cx="7930730" cy="26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02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5739" y="7284488"/>
            <a:ext cx="6711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Open Sans"/>
              </a:rPr>
              <a:t>Aplicações Web com ASP.NET Core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81205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Instale o .NET SDK.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Crie um projeto: dotnet new webapp -o MinhaWebApp.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2.1. Criando um Projeto ASP.NET Core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i="0" dirty="0" smtClean="0">
                <a:solidFill>
                  <a:srgbClr val="016DE9"/>
                </a:solidFill>
                <a:effectLst/>
                <a:latin typeface="Open Sans"/>
              </a:rPr>
              <a:t>2. Aplicações Web com ASP.NET Core</a:t>
            </a:r>
            <a:endParaRPr lang="pt-BR" sz="4000" b="1" dirty="0">
              <a:solidFill>
                <a:srgbClr val="016DE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124" y="5446366"/>
            <a:ext cx="86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Program.cs: Ponto de entrada da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Startup.cs: Configurações de serviços e pipeline de middleware.</a:t>
            </a:r>
            <a:endParaRPr lang="pt-BR" sz="2400" dirty="0"/>
          </a:p>
        </p:txBody>
      </p:sp>
      <p:sp>
        <p:nvSpPr>
          <p:cNvPr id="14" name="Rectangle 13"/>
          <p:cNvSpPr/>
          <p:nvPr/>
        </p:nvSpPr>
        <p:spPr>
          <a:xfrm>
            <a:off x="427535" y="4685382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2.2. Estrutura de um Projeto ASP.NET Core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124" y="6505215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2.3. Exemplo de Rota 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Simples (</a:t>
            </a:r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124" y="8559211"/>
            <a:ext cx="9138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2.4. Controladores e 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APIs (</a:t>
            </a:r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3" y="7173367"/>
            <a:ext cx="7978530" cy="624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3" y="9204395"/>
            <a:ext cx="7978530" cy="28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06579" y="3230701"/>
            <a:ext cx="45880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00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03</a:t>
            </a:r>
            <a:endParaRPr lang="pt-BR" sz="200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687" y="7284489"/>
            <a:ext cx="8259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Open Sans"/>
              </a:rPr>
              <a:t>Acesso a Dados com Entity Framework Core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713" y="3481205"/>
            <a:ext cx="866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Adicione o pacote: dotnet add package Microsoft.EntityFrameworkCore.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Configure o contexto no Startup.cs.</a:t>
            </a:r>
            <a:endParaRPr lang="pt-BR" sz="2400" dirty="0"/>
          </a:p>
        </p:txBody>
      </p:sp>
      <p:sp>
        <p:nvSpPr>
          <p:cNvPr id="11" name="Rectangle 10"/>
          <p:cNvSpPr/>
          <p:nvPr/>
        </p:nvSpPr>
        <p:spPr>
          <a:xfrm>
            <a:off x="429124" y="2720221"/>
            <a:ext cx="866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3.1. Configurando o EF Core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24" y="1220573"/>
            <a:ext cx="866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3. Acesso a Dados com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9073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9124" y="1220573"/>
            <a:ext cx="866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rgbClr val="016DE9"/>
                </a:solidFill>
              </a:rPr>
              <a:t>3. Acesso a Dados com Entity Framework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535" y="2776366"/>
            <a:ext cx="86667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3.2. Criando um Modelo e 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Contexto (</a:t>
            </a:r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csharp)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7534" y="7443584"/>
            <a:ext cx="86667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3.3. Migrations e Atualização do Banco de Dados (sh)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4" y="4013111"/>
            <a:ext cx="7994571" cy="3287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3" y="8663930"/>
            <a:ext cx="7988137" cy="8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570</Words>
  <Application>Microsoft Office PowerPoint</Application>
  <PresentationFormat>A3 Paper (297x420 mm)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Open Sans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Eliane Barros | Tafner</dc:creator>
  <cp:lastModifiedBy>Eliane Barros | Tafner</cp:lastModifiedBy>
  <cp:revision>42</cp:revision>
  <dcterms:created xsi:type="dcterms:W3CDTF">2024-05-15T19:40:04Z</dcterms:created>
  <dcterms:modified xsi:type="dcterms:W3CDTF">2024-05-20T12:09:51Z</dcterms:modified>
</cp:coreProperties>
</file>