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3" r:id="rId3"/>
    <p:sldId id="260" r:id="rId4"/>
    <p:sldId id="261" r:id="rId5"/>
    <p:sldId id="262" r:id="rId6"/>
    <p:sldId id="263" r:id="rId7"/>
    <p:sldId id="264" r:id="rId8"/>
    <p:sldId id="257" r:id="rId9"/>
    <p:sldId id="266" r:id="rId10"/>
    <p:sldId id="267" r:id="rId11"/>
    <p:sldId id="269" r:id="rId12"/>
    <p:sldId id="258" r:id="rId13"/>
    <p:sldId id="270" r:id="rId14"/>
    <p:sldId id="271" r:id="rId15"/>
    <p:sldId id="274" r:id="rId16"/>
    <p:sldId id="275" r:id="rId17"/>
    <p:sldId id="276" r:id="rId18"/>
    <p:sldId id="277" r:id="rId19"/>
    <p:sldId id="279" r:id="rId20"/>
    <p:sldId id="280" r:id="rId21"/>
    <p:sldId id="281" r:id="rId22"/>
    <p:sldId id="282" r:id="rId23"/>
    <p:sldId id="28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11" autoAdjust="0"/>
  </p:normalViewPr>
  <p:slideViewPr>
    <p:cSldViewPr snapToGrid="0">
      <p:cViewPr varScale="1">
        <p:scale>
          <a:sx n="59" d="100"/>
          <a:sy n="59" d="100"/>
        </p:scale>
        <p:origin x="21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349A1-7365-461D-809F-ACBA471006E9}"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E51B8-30D8-44C0-BE09-344F09168315}" type="slidenum">
              <a:rPr lang="zh-CN" altLang="en-US" smtClean="0"/>
              <a:t>‹#›</a:t>
            </a:fld>
            <a:endParaRPr lang="zh-CN" altLang="en-US"/>
          </a:p>
        </p:txBody>
      </p:sp>
    </p:spTree>
    <p:extLst>
      <p:ext uri="{BB962C8B-B14F-4D97-AF65-F5344CB8AC3E}">
        <p14:creationId xmlns:p14="http://schemas.microsoft.com/office/powerpoint/2010/main" val="117217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策略：</a:t>
            </a:r>
          </a:p>
          <a:p>
            <a:pPr lvl="1"/>
            <a:r>
              <a:rPr lang="zh-CN" altLang="en-US" sz="1200" b="0" i="0" kern="1200" dirty="0">
                <a:solidFill>
                  <a:schemeClr val="tx1"/>
                </a:solidFill>
                <a:effectLst/>
                <a:latin typeface="+mn-lt"/>
                <a:ea typeface="+mn-ea"/>
                <a:cs typeface="+mn-cs"/>
              </a:rPr>
              <a:t>随机赋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初值</a:t>
            </a:r>
          </a:p>
          <a:p>
            <a:pPr lvl="1"/>
            <a:r>
              <a:rPr lang="zh-CN" altLang="en-US" sz="1200" b="0" i="0" kern="1200" dirty="0">
                <a:solidFill>
                  <a:schemeClr val="tx1"/>
                </a:solidFill>
                <a:effectLst/>
                <a:latin typeface="+mn-lt"/>
                <a:ea typeface="+mn-ea"/>
                <a:cs typeface="+mn-cs"/>
              </a:rPr>
              <a:t>改变 </a:t>
            </a:r>
            <a:r>
              <a:rPr lang="en-US" altLang="zh-CN" sz="1200" b="0" i="0" kern="1200" dirty="0" err="1">
                <a:solidFill>
                  <a:schemeClr val="tx1"/>
                </a:solidFill>
                <a:effectLst/>
                <a:latin typeface="+mn-lt"/>
                <a:ea typeface="+mn-ea"/>
                <a:cs typeface="+mn-cs"/>
              </a:rPr>
              <a:t>W_i</a:t>
            </a:r>
            <a:r>
              <a:rPr lang="zh-CN" altLang="en-US" sz="1200" b="0" i="0" kern="1200" dirty="0">
                <a:solidFill>
                  <a:schemeClr val="tx1"/>
                </a:solidFill>
                <a:effectLst/>
                <a:latin typeface="+mn-lt"/>
                <a:ea typeface="+mn-ea"/>
                <a:cs typeface="+mn-cs"/>
              </a:rPr>
              <a:t>​ 的值，使 </a:t>
            </a:r>
            <a:r>
              <a:rPr lang="en-US" altLang="zh-CN" sz="1200" b="0" i="0" kern="1200" dirty="0">
                <a:solidFill>
                  <a:schemeClr val="tx1"/>
                </a:solidFill>
                <a:effectLst/>
                <a:latin typeface="+mn-lt"/>
                <a:ea typeface="+mn-ea"/>
                <a:cs typeface="+mn-cs"/>
              </a:rPr>
              <a:t>J(W)</a:t>
            </a:r>
            <a:r>
              <a:rPr lang="zh-CN" altLang="en-US" sz="1200" b="0" i="0" kern="1200" dirty="0">
                <a:solidFill>
                  <a:schemeClr val="tx1"/>
                </a:solidFill>
                <a:effectLst/>
                <a:latin typeface="+mn-lt"/>
                <a:ea typeface="+mn-ea"/>
                <a:cs typeface="+mn-cs"/>
              </a:rPr>
              <a:t> 越来越小</a:t>
            </a:r>
          </a:p>
          <a:p>
            <a:pPr lvl="1"/>
            <a:r>
              <a:rPr lang="zh-CN" altLang="en-US" sz="1200" b="0" i="0" kern="1200" dirty="0">
                <a:solidFill>
                  <a:schemeClr val="tx1"/>
                </a:solidFill>
                <a:effectLst/>
                <a:latin typeface="+mn-lt"/>
                <a:ea typeface="+mn-ea"/>
                <a:cs typeface="+mn-cs"/>
              </a:rPr>
              <a:t>沿梯度相反方向下降</a:t>
            </a:r>
            <a:endParaRPr lang="en-US" altLang="zh-CN" sz="1200" b="0" i="0" kern="1200" dirty="0">
              <a:solidFill>
                <a:schemeClr val="tx1"/>
              </a:solidFill>
              <a:effectLst/>
              <a:latin typeface="+mn-lt"/>
              <a:ea typeface="+mn-ea"/>
              <a:cs typeface="+mn-cs"/>
            </a:endParaRPr>
          </a:p>
          <a:p>
            <a:pPr lvl="1"/>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梯度为一个向量，表示某一函数在某一点的方向导数沿该方向时取得最大值，即函数在该点处沿着该方向变化最快，变化率最大。</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举个例子：</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在爬山时，沿与等高线垂直的方向爬山，路最陡</a:t>
            </a: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3</a:t>
            </a:fld>
            <a:endParaRPr lang="zh-CN" altLang="en-US"/>
          </a:p>
        </p:txBody>
      </p:sp>
    </p:spTree>
    <p:extLst>
      <p:ext uri="{BB962C8B-B14F-4D97-AF65-F5344CB8AC3E}">
        <p14:creationId xmlns:p14="http://schemas.microsoft.com/office/powerpoint/2010/main" val="110343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是指在深度学习网络的训练过程中，对于神经网络单元，按照一定的概率将其暂时从网络中丢弃。注意是暂时，对于随机梯度下降来说，由于是随机丢弃，故而每一个</a:t>
            </a:r>
            <a:r>
              <a:rPr lang="en-US" altLang="zh-CN" sz="1200" b="0" i="0" kern="1200" dirty="0">
                <a:solidFill>
                  <a:schemeClr val="tx1"/>
                </a:solidFill>
                <a:effectLst/>
                <a:latin typeface="+mn-lt"/>
                <a:ea typeface="+mn-ea"/>
                <a:cs typeface="+mn-cs"/>
              </a:rPr>
              <a:t>mini-batch</a:t>
            </a:r>
            <a:r>
              <a:rPr lang="zh-CN" altLang="en-US" sz="1200" b="0" i="0" kern="1200" dirty="0">
                <a:solidFill>
                  <a:schemeClr val="tx1"/>
                </a:solidFill>
                <a:effectLst/>
                <a:latin typeface="+mn-lt"/>
                <a:ea typeface="+mn-ea"/>
                <a:cs typeface="+mn-cs"/>
              </a:rPr>
              <a:t>都在训练不同的网络。</a:t>
            </a:r>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17</a:t>
            </a:fld>
            <a:endParaRPr lang="zh-CN" altLang="en-US"/>
          </a:p>
        </p:txBody>
      </p:sp>
    </p:spTree>
    <p:extLst>
      <p:ext uri="{BB962C8B-B14F-4D97-AF65-F5344CB8AC3E}">
        <p14:creationId xmlns:p14="http://schemas.microsoft.com/office/powerpoint/2010/main" val="248347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显然是后者。因为将一个大团队作战变成了游击战。</a:t>
            </a:r>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18</a:t>
            </a:fld>
            <a:endParaRPr lang="zh-CN" altLang="en-US"/>
          </a:p>
        </p:txBody>
      </p:sp>
    </p:spTree>
    <p:extLst>
      <p:ext uri="{BB962C8B-B14F-4D97-AF65-F5344CB8AC3E}">
        <p14:creationId xmlns:p14="http://schemas.microsoft.com/office/powerpoint/2010/main" val="2387489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自然界中，在中大型动物中，一般是有性繁殖，有性繁殖是指后代的基因从父母两方各继承一半。但是从直观上看，似乎无性繁殖更加合理，因为无性繁殖可以保留大段大段的优秀基因。而有性繁殖则将基因随机拆了又拆，破坏了大段基因的联合适应性。</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自然选择中毕竟没有选择无性繁殖，而选择了有性繁殖，须知物竞天择，适者生存。我们先做一个假设，那就是基因的力量在于混合的能力而非单个基因的能力。不管是有性繁殖还是无性繁殖都得遵循这个假设。那么，有性繁殖的方式不仅仅可以将优秀的基因传下来，还可以降低基因之间的联合适应性，使得复杂的大段大段基因联合适应性变成比较小的一个一个小段基因的联合适应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也能达到同样的效果，它强迫一个神经单元，和随机挑选出来的其他神经单元共同工作，达到好的效果。消除减弱了神经元节点间的联合适应性，增强了泛化能力。</a:t>
            </a:r>
          </a:p>
        </p:txBody>
      </p:sp>
      <p:sp>
        <p:nvSpPr>
          <p:cNvPr id="4" name="灯片编号占位符 3"/>
          <p:cNvSpPr>
            <a:spLocks noGrp="1"/>
          </p:cNvSpPr>
          <p:nvPr>
            <p:ph type="sldNum" sz="quarter" idx="5"/>
          </p:nvPr>
        </p:nvSpPr>
        <p:spPr/>
        <p:txBody>
          <a:bodyPr/>
          <a:lstStyle/>
          <a:p>
            <a:fld id="{31DE51B8-30D8-44C0-BE09-344F09168315}" type="slidenum">
              <a:rPr lang="zh-CN" altLang="en-US" smtClean="0"/>
              <a:t>19</a:t>
            </a:fld>
            <a:endParaRPr lang="zh-CN" altLang="en-US"/>
          </a:p>
        </p:txBody>
      </p:sp>
    </p:spTree>
    <p:extLst>
      <p:ext uri="{BB962C8B-B14F-4D97-AF65-F5344CB8AC3E}">
        <p14:creationId xmlns:p14="http://schemas.microsoft.com/office/powerpoint/2010/main" val="1035659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0000"/>
                </a:solidFill>
                <a:latin typeface="-apple-system"/>
              </a:rPr>
              <a:t>dropout </a:t>
            </a:r>
            <a:r>
              <a:rPr lang="zh-CN" altLang="en-US" sz="1200" dirty="0">
                <a:solidFill>
                  <a:srgbClr val="000000"/>
                </a:solidFill>
                <a:latin typeface="-apple-system"/>
              </a:rPr>
              <a:t>相当于在一个网络结构中训练了多个不同的子网结构，并依靠这些子网取均值去决定最终结果。这种“综合起来取平均”的策略</a:t>
            </a:r>
            <a:r>
              <a:rPr lang="zh-CN" altLang="en-US" sz="1200" b="1" dirty="0">
                <a:solidFill>
                  <a:srgbClr val="000000"/>
                </a:solidFill>
                <a:latin typeface="-apple-system"/>
              </a:rPr>
              <a:t>通常</a:t>
            </a:r>
            <a:r>
              <a:rPr lang="zh-CN" altLang="en-US" sz="1200" dirty="0">
                <a:solidFill>
                  <a:srgbClr val="000000"/>
                </a:solidFill>
                <a:latin typeface="-apple-system"/>
              </a:rPr>
              <a:t>可以有效防止过拟合问题，类似随机森林。因为不同的网络可能产生不同的过拟合，取平均则有可能让一些“相反的”拟合互相抵消，进一步达到整体上减少过拟合的效果。</a:t>
            </a:r>
            <a:endParaRPr lang="en-US" altLang="zh-CN" sz="1200" dirty="0">
              <a:solidFill>
                <a:srgbClr val="000000"/>
              </a:solidFill>
              <a:latin typeface="-apple-system"/>
            </a:endParaRPr>
          </a:p>
          <a:p>
            <a:endParaRPr lang="en-US" altLang="zh-CN" sz="1200" dirty="0">
              <a:solidFill>
                <a:srgbClr val="000000"/>
              </a:solidFill>
              <a:latin typeface="-apple-system"/>
            </a:endParaRP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apple-system"/>
              </a:rPr>
              <a:t>减少神经元之间复杂的共适应关系：因为 </a:t>
            </a:r>
            <a:r>
              <a:rPr lang="en-US" altLang="zh-CN" sz="1200" dirty="0">
                <a:solidFill>
                  <a:srgbClr val="000000"/>
                </a:solidFill>
                <a:latin typeface="-apple-system"/>
              </a:rPr>
              <a:t>dropout </a:t>
            </a:r>
            <a:r>
              <a:rPr lang="zh-CN" altLang="en-US" sz="1200" dirty="0">
                <a:solidFill>
                  <a:srgbClr val="000000"/>
                </a:solidFill>
                <a:latin typeface="-apple-system"/>
              </a:rPr>
              <a:t>导致两个神经元不一定每次都在一个 </a:t>
            </a:r>
            <a:r>
              <a:rPr lang="en-US" altLang="zh-CN" sz="1200" dirty="0">
                <a:solidFill>
                  <a:srgbClr val="000000"/>
                </a:solidFill>
                <a:latin typeface="-apple-system"/>
              </a:rPr>
              <a:t>dropout </a:t>
            </a:r>
            <a:r>
              <a:rPr lang="zh-CN" altLang="en-US" sz="1200" dirty="0">
                <a:solidFill>
                  <a:srgbClr val="000000"/>
                </a:solidFill>
                <a:latin typeface="-apple-system"/>
              </a:rPr>
              <a:t>网络中出现。这样权值的更新不再依赖于有固定关系的隐含节点的共同作用，阻止了某些特征仅仅在其它特定特征下才有效果的情况。迫使网络去学习更加鲁棒的特征，这些特征在其它的神经元的随机子集中也存在。换句话说假如我们的神经网络是在做出某种预测，它不应该对一些特定的线索片段太过敏感，即使丢失特定的线索，它也应该可以从众多其它线索中学习一些共同的特征。</a:t>
            </a:r>
            <a:endParaRPr lang="zh-CN" altLang="en-US" sz="1200" b="0" i="0" dirty="0">
              <a:solidFill>
                <a:srgbClr val="000000"/>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20</a:t>
            </a:fld>
            <a:endParaRPr lang="zh-CN" altLang="en-US"/>
          </a:p>
        </p:txBody>
      </p:sp>
    </p:spTree>
    <p:extLst>
      <p:ext uri="{BB962C8B-B14F-4D97-AF65-F5344CB8AC3E}">
        <p14:creationId xmlns:p14="http://schemas.microsoft.com/office/powerpoint/2010/main" val="292453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上面公式中</a:t>
            </a:r>
            <a:r>
              <a:rPr lang="en-US" altLang="zh-CN" sz="1200" b="0" i="0" kern="1200" dirty="0">
                <a:solidFill>
                  <a:schemeClr val="tx1"/>
                </a:solidFill>
                <a:effectLst/>
                <a:latin typeface="+mn-lt"/>
                <a:ea typeface="+mn-ea"/>
                <a:cs typeface="+mn-cs"/>
              </a:rPr>
              <a:t>Bernoulli</a:t>
            </a:r>
            <a:r>
              <a:rPr lang="zh-CN" altLang="en-US" sz="1200" b="0" i="0" kern="1200" dirty="0">
                <a:solidFill>
                  <a:schemeClr val="tx1"/>
                </a:solidFill>
                <a:effectLst/>
                <a:latin typeface="+mn-lt"/>
                <a:ea typeface="+mn-ea"/>
                <a:cs typeface="+mn-cs"/>
              </a:rPr>
              <a:t>函数是为了生成概率</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向量，也就是随机生成一个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的向量。</a:t>
            </a:r>
          </a:p>
          <a:p>
            <a:r>
              <a:rPr lang="zh-CN" altLang="en-US" sz="1200" b="0" i="0" kern="1200" dirty="0">
                <a:solidFill>
                  <a:schemeClr val="tx1"/>
                </a:solidFill>
                <a:effectLst/>
                <a:latin typeface="+mn-lt"/>
                <a:ea typeface="+mn-ea"/>
                <a:cs typeface="+mn-cs"/>
              </a:rPr>
              <a:t>代码层面实现让某个神经元以概率</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停止工作，其实就是让它的激活函数值以概率</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变为</a:t>
            </a:r>
            <a:r>
              <a:rPr lang="en-US" altLang="zh-CN" sz="1200" b="0" i="0" kern="1200" dirty="0">
                <a:solidFill>
                  <a:schemeClr val="tx1"/>
                </a:solidFill>
                <a:effectLst/>
                <a:latin typeface="+mn-lt"/>
                <a:ea typeface="+mn-ea"/>
                <a:cs typeface="+mn-cs"/>
              </a:rPr>
              <a:t>0</a:t>
            </a: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22</a:t>
            </a:fld>
            <a:endParaRPr lang="zh-CN" altLang="en-US"/>
          </a:p>
        </p:txBody>
      </p:sp>
    </p:spTree>
    <p:extLst>
      <p:ext uri="{BB962C8B-B14F-4D97-AF65-F5344CB8AC3E}">
        <p14:creationId xmlns:p14="http://schemas.microsoft.com/office/powerpoint/2010/main" val="16167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在一次更新中，根据整个数据集计算梯度，计算速度慢，遇到很大量的数据集也会非常棘手，而且不能投入新数据实时更新模型。是最传统的梯度下降策略。</a:t>
            </a:r>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5</a:t>
            </a:fld>
            <a:endParaRPr lang="zh-CN" altLang="en-US"/>
          </a:p>
        </p:txBody>
      </p:sp>
    </p:spTree>
    <p:extLst>
      <p:ext uri="{BB962C8B-B14F-4D97-AF65-F5344CB8AC3E}">
        <p14:creationId xmlns:p14="http://schemas.microsoft.com/office/powerpoint/2010/main" val="353040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每次更新时对每个样本进行梯度更新， 对于很大的数据集来说，可能会有相似的样本，这样 </a:t>
            </a:r>
            <a:r>
              <a:rPr lang="en-US" altLang="zh-CN" sz="1200" b="0" i="0" kern="1200" dirty="0">
                <a:solidFill>
                  <a:schemeClr val="tx1"/>
                </a:solidFill>
                <a:effectLst/>
                <a:latin typeface="+mn-lt"/>
                <a:ea typeface="+mn-ea"/>
                <a:cs typeface="+mn-cs"/>
              </a:rPr>
              <a:t>BGD </a:t>
            </a:r>
            <a:r>
              <a:rPr lang="zh-CN" altLang="en-US" sz="1200" b="0" i="0" kern="1200" dirty="0">
                <a:solidFill>
                  <a:schemeClr val="tx1"/>
                </a:solidFill>
                <a:effectLst/>
                <a:latin typeface="+mn-lt"/>
                <a:ea typeface="+mn-ea"/>
                <a:cs typeface="+mn-cs"/>
              </a:rPr>
              <a:t>在计算梯度时会出现冗余，而 </a:t>
            </a:r>
            <a:r>
              <a:rPr lang="en-US" altLang="zh-CN" sz="1200" b="0" i="0" kern="1200" dirty="0">
                <a:solidFill>
                  <a:schemeClr val="tx1"/>
                </a:solidFill>
                <a:effectLst/>
                <a:latin typeface="+mn-lt"/>
                <a:ea typeface="+mn-ea"/>
                <a:cs typeface="+mn-cs"/>
              </a:rPr>
              <a:t>SGD </a:t>
            </a:r>
            <a:r>
              <a:rPr lang="zh-CN" altLang="en-US" sz="1200" b="0" i="0" kern="1200" dirty="0">
                <a:solidFill>
                  <a:schemeClr val="tx1"/>
                </a:solidFill>
                <a:effectLst/>
                <a:latin typeface="+mn-lt"/>
                <a:ea typeface="+mn-ea"/>
                <a:cs typeface="+mn-cs"/>
              </a:rPr>
              <a:t>一次只进行一次更新，就没有冗余，而且比较快，并且可以新增样本，同时解决了 </a:t>
            </a:r>
            <a:r>
              <a:rPr lang="en-US" altLang="zh-CN" sz="1200" b="0" i="0" kern="1200" dirty="0">
                <a:solidFill>
                  <a:schemeClr val="tx1"/>
                </a:solidFill>
                <a:effectLst/>
                <a:latin typeface="+mn-lt"/>
                <a:ea typeface="+mn-ea"/>
                <a:cs typeface="+mn-cs"/>
              </a:rPr>
              <a:t>BGD </a:t>
            </a:r>
            <a:r>
              <a:rPr lang="zh-CN" altLang="en-US" sz="1200" b="0" i="0" kern="1200" dirty="0">
                <a:solidFill>
                  <a:schemeClr val="tx1"/>
                </a:solidFill>
                <a:effectLst/>
                <a:latin typeface="+mn-lt"/>
                <a:ea typeface="+mn-ea"/>
                <a:cs typeface="+mn-cs"/>
              </a:rPr>
              <a:t>无法一次性将大量数据保存在内存的问题。</a:t>
            </a:r>
          </a:p>
          <a:p>
            <a:r>
              <a:rPr lang="zh-CN" altLang="en-US" sz="1200" b="0" i="0" kern="1200" dirty="0">
                <a:solidFill>
                  <a:schemeClr val="tx1"/>
                </a:solidFill>
                <a:effectLst/>
                <a:latin typeface="+mn-lt"/>
                <a:ea typeface="+mn-ea"/>
                <a:cs typeface="+mn-cs"/>
              </a:rPr>
              <a:t>因为每次训练的都是随机的一个样本，会导致导致梯度的方向不会像</a:t>
            </a:r>
            <a:r>
              <a:rPr lang="en-US" altLang="zh-CN" sz="1200" b="0" i="0" kern="1200" dirty="0">
                <a:solidFill>
                  <a:schemeClr val="tx1"/>
                </a:solidFill>
                <a:effectLst/>
                <a:latin typeface="+mn-lt"/>
                <a:ea typeface="+mn-ea"/>
                <a:cs typeface="+mn-cs"/>
              </a:rPr>
              <a:t>BGD</a:t>
            </a:r>
            <a:r>
              <a:rPr lang="zh-CN" altLang="en-US" sz="1200" b="0" i="0" kern="1200" dirty="0">
                <a:solidFill>
                  <a:schemeClr val="tx1"/>
                </a:solidFill>
                <a:effectLst/>
                <a:latin typeface="+mn-lt"/>
                <a:ea typeface="+mn-ea"/>
                <a:cs typeface="+mn-cs"/>
              </a:rPr>
              <a:t>那样朝着最优点，而且 </a:t>
            </a:r>
            <a:r>
              <a:rPr lang="en-US" altLang="zh-CN" sz="1200" b="0" i="0" kern="1200" dirty="0">
                <a:solidFill>
                  <a:schemeClr val="tx1"/>
                </a:solidFill>
                <a:effectLst/>
                <a:latin typeface="+mn-lt"/>
                <a:ea typeface="+mn-ea"/>
                <a:cs typeface="+mn-cs"/>
              </a:rPr>
              <a:t>SGD </a:t>
            </a:r>
            <a:r>
              <a:rPr lang="zh-CN" altLang="en-US" sz="1200" b="0" i="0" kern="1200" dirty="0">
                <a:solidFill>
                  <a:schemeClr val="tx1"/>
                </a:solidFill>
                <a:effectLst/>
                <a:latin typeface="+mn-lt"/>
                <a:ea typeface="+mn-ea"/>
                <a:cs typeface="+mn-cs"/>
              </a:rPr>
              <a:t>因为更新比较频繁，会造成 </a:t>
            </a:r>
            <a:r>
              <a:rPr lang="en-US" altLang="zh-CN" sz="1200" b="0" i="0" kern="1200" dirty="0">
                <a:solidFill>
                  <a:schemeClr val="tx1"/>
                </a:solidFill>
                <a:effectLst/>
                <a:latin typeface="+mn-lt"/>
                <a:ea typeface="+mn-ea"/>
                <a:cs typeface="+mn-cs"/>
              </a:rPr>
              <a:t>cost function </a:t>
            </a:r>
            <a:r>
              <a:rPr lang="zh-CN" altLang="en-US" sz="1200" b="0" i="0" kern="1200" dirty="0">
                <a:solidFill>
                  <a:schemeClr val="tx1"/>
                </a:solidFill>
                <a:effectLst/>
                <a:latin typeface="+mn-lt"/>
                <a:ea typeface="+mn-ea"/>
                <a:cs typeface="+mn-cs"/>
              </a:rPr>
              <a:t>有严重的震荡。</a:t>
            </a: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6</a:t>
            </a:fld>
            <a:endParaRPr lang="zh-CN" altLang="en-US"/>
          </a:p>
        </p:txBody>
      </p:sp>
    </p:spTree>
    <p:extLst>
      <p:ext uri="{BB962C8B-B14F-4D97-AF65-F5344CB8AC3E}">
        <p14:creationId xmlns:p14="http://schemas.microsoft.com/office/powerpoint/2010/main" val="13814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代码中的随机把数据打乱很重要，因为这个随机性相当于引入了“噪音”，正是因为这个噪音，使得 </a:t>
            </a:r>
            <a:r>
              <a:rPr lang="en-US" altLang="zh-CN" sz="1200" b="0" i="0" kern="1200" dirty="0">
                <a:solidFill>
                  <a:schemeClr val="tx1"/>
                </a:solidFill>
                <a:effectLst/>
                <a:latin typeface="+mn-lt"/>
                <a:ea typeface="+mn-ea"/>
                <a:cs typeface="+mn-cs"/>
              </a:rPr>
              <a:t>SGD </a:t>
            </a:r>
            <a:r>
              <a:rPr lang="zh-CN" altLang="en-US" sz="1200" b="0" i="0" kern="1200" dirty="0">
                <a:solidFill>
                  <a:schemeClr val="tx1"/>
                </a:solidFill>
                <a:effectLst/>
                <a:latin typeface="+mn-lt"/>
                <a:ea typeface="+mn-ea"/>
                <a:cs typeface="+mn-cs"/>
              </a:rPr>
              <a:t>可能会避免陷入局部最优解中。</a:t>
            </a:r>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7</a:t>
            </a:fld>
            <a:endParaRPr lang="zh-CN" altLang="en-US"/>
          </a:p>
        </p:txBody>
      </p:sp>
    </p:spTree>
    <p:extLst>
      <p:ext uri="{BB962C8B-B14F-4D97-AF65-F5344CB8AC3E}">
        <p14:creationId xmlns:p14="http://schemas.microsoft.com/office/powerpoint/2010/main" val="193546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在一次更新中，根据整个数据集计算梯度，计算速度慢，遇到很大量的数据集也会非常棘手，而且不能投入新数据实时更新模型。是最传统的梯度下降策略。</a:t>
            </a:r>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9</a:t>
            </a:fld>
            <a:endParaRPr lang="zh-CN" altLang="en-US"/>
          </a:p>
        </p:txBody>
      </p:sp>
    </p:spTree>
    <p:extLst>
      <p:ext uri="{BB962C8B-B14F-4D97-AF65-F5344CB8AC3E}">
        <p14:creationId xmlns:p14="http://schemas.microsoft.com/office/powerpoint/2010/main" val="310684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00"/>
                </a:solidFill>
                <a:latin typeface="-apple-system"/>
              </a:rPr>
              <a:t>挑战：</a:t>
            </a:r>
          </a:p>
          <a:p>
            <a:endParaRPr lang="en-US" altLang="zh-CN" dirty="0">
              <a:solidFill>
                <a:srgbClr val="000000"/>
              </a:solidFill>
              <a:latin typeface="-apple-system"/>
            </a:endParaRPr>
          </a:p>
          <a:p>
            <a:r>
              <a:rPr lang="zh-CN" altLang="en-US" dirty="0">
                <a:solidFill>
                  <a:srgbClr val="000000"/>
                </a:solidFill>
                <a:latin typeface="-apple-system"/>
              </a:rPr>
              <a:t>选择合适的学习率可能很困难。学习率太小会导致痛苦的缓慢收敛，而学习率太大会阻碍收敛并导致损失函数在最小值附近波动甚至发散。</a:t>
            </a:r>
          </a:p>
          <a:p>
            <a:endParaRPr lang="en-US" altLang="zh-CN" dirty="0">
              <a:solidFill>
                <a:srgbClr val="000000"/>
              </a:solidFill>
              <a:latin typeface="-apple-system"/>
            </a:endParaRPr>
          </a:p>
          <a:p>
            <a:r>
              <a:rPr lang="zh-CN" altLang="en-US" dirty="0">
                <a:solidFill>
                  <a:srgbClr val="000000"/>
                </a:solidFill>
                <a:latin typeface="-apple-system"/>
              </a:rPr>
              <a:t>相同的学习率更新会被应用到所有的参数中，可能会产生一些问题。</a:t>
            </a:r>
            <a:r>
              <a:rPr lang="zh-CN" altLang="en-US" sz="1200" b="0" i="0" u="none" strike="noStrike" kern="1200" dirty="0">
                <a:solidFill>
                  <a:schemeClr val="tx1"/>
                </a:solidFill>
                <a:effectLst/>
                <a:latin typeface="+mn-lt"/>
                <a:ea typeface="+mn-ea"/>
                <a:cs typeface="+mn-cs"/>
              </a:rPr>
              <a:t>如果我们的数据稀疏并且我们的特征具有非常不同的频率，我们可能不希望将所有数据更新到相同的范围，但是对于很少发生的特征执行更大的更新。</a:t>
            </a:r>
            <a:endParaRPr lang="en-US" altLang="zh-CN" sz="1200" b="0" i="0" u="none" strike="noStrike" kern="1200" dirty="0">
              <a:solidFill>
                <a:schemeClr val="tx1"/>
              </a:solidFill>
              <a:effectLst/>
              <a:latin typeface="+mn-lt"/>
              <a:ea typeface="+mn-ea"/>
              <a:cs typeface="+mn-cs"/>
            </a:endParaRPr>
          </a:p>
          <a:p>
            <a:endParaRPr lang="en-US" altLang="zh-CN" dirty="0">
              <a:solidFill>
                <a:srgbClr val="000000"/>
              </a:solidFill>
              <a:latin typeface="-apple-system"/>
            </a:endParaRPr>
          </a:p>
          <a:p>
            <a:r>
              <a:rPr lang="en-US" altLang="zh-CN" dirty="0">
                <a:solidFill>
                  <a:srgbClr val="000000"/>
                </a:solidFill>
                <a:latin typeface="-apple-system"/>
              </a:rPr>
              <a:t>SGD </a:t>
            </a:r>
            <a:r>
              <a:rPr lang="zh-CN" altLang="en-US" dirty="0">
                <a:solidFill>
                  <a:srgbClr val="000000"/>
                </a:solidFill>
                <a:latin typeface="-apple-system"/>
              </a:rPr>
              <a:t>在更新梯度时会困在鞍点，这些鞍点通常被相同误差的平台所包围，这使得</a:t>
            </a:r>
            <a:r>
              <a:rPr lang="en-US" altLang="zh-CN" dirty="0">
                <a:solidFill>
                  <a:srgbClr val="000000"/>
                </a:solidFill>
                <a:latin typeface="-apple-system"/>
              </a:rPr>
              <a:t>SGD</a:t>
            </a:r>
            <a:r>
              <a:rPr lang="zh-CN" altLang="en-US" dirty="0">
                <a:solidFill>
                  <a:srgbClr val="000000"/>
                </a:solidFill>
                <a:latin typeface="-apple-system"/>
              </a:rPr>
              <a:t>难以逃脱，因为梯度在所有维度上接近于零。</a:t>
            </a:r>
            <a:endParaRPr lang="zh-CN" altLang="en-US" b="0" i="0" dirty="0">
              <a:solidFill>
                <a:srgbClr val="000000"/>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12</a:t>
            </a:fld>
            <a:endParaRPr lang="zh-CN" altLang="en-US"/>
          </a:p>
        </p:txBody>
      </p:sp>
    </p:spTree>
    <p:extLst>
      <p:ext uri="{BB962C8B-B14F-4D97-AF65-F5344CB8AC3E}">
        <p14:creationId xmlns:p14="http://schemas.microsoft.com/office/powerpoint/2010/main" val="273633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采用动量的概念</a:t>
            </a:r>
            <a:endParaRPr lang="en-US" altLang="zh-CN" dirty="0"/>
          </a:p>
          <a:p>
            <a:endParaRPr lang="en-US" altLang="zh-CN" dirty="0"/>
          </a:p>
          <a:p>
            <a:r>
              <a:rPr lang="zh-CN" altLang="en-US" dirty="0"/>
              <a:t>使用自适应的学习率等等</a:t>
            </a:r>
          </a:p>
        </p:txBody>
      </p:sp>
      <p:sp>
        <p:nvSpPr>
          <p:cNvPr id="4" name="灯片编号占位符 3"/>
          <p:cNvSpPr>
            <a:spLocks noGrp="1"/>
          </p:cNvSpPr>
          <p:nvPr>
            <p:ph type="sldNum" sz="quarter" idx="5"/>
          </p:nvPr>
        </p:nvSpPr>
        <p:spPr/>
        <p:txBody>
          <a:bodyPr/>
          <a:lstStyle/>
          <a:p>
            <a:fld id="{31DE51B8-30D8-44C0-BE09-344F09168315}" type="slidenum">
              <a:rPr lang="zh-CN" altLang="en-US" smtClean="0"/>
              <a:t>13</a:t>
            </a:fld>
            <a:endParaRPr lang="zh-CN" altLang="en-US"/>
          </a:p>
        </p:txBody>
      </p:sp>
    </p:spTree>
    <p:extLst>
      <p:ext uri="{BB962C8B-B14F-4D97-AF65-F5344CB8AC3E}">
        <p14:creationId xmlns:p14="http://schemas.microsoft.com/office/powerpoint/2010/main" val="313891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机器学习的模型中，如果模型的参数太多，而训练样本又太少，训练出来的模型很容易产生过拟合的现象。过拟合具体表现在：模型在训练数据上损失函数较小，预测准确率较高；但是在测试数据上损失函数比较大，预测准确率较低。</a:t>
            </a:r>
          </a:p>
          <a:p>
            <a:r>
              <a:rPr lang="zh-CN" altLang="en-US" sz="1200" b="0" i="0" kern="1200" dirty="0">
                <a:solidFill>
                  <a:schemeClr val="tx1"/>
                </a:solidFill>
                <a:effectLst/>
                <a:latin typeface="+mn-lt"/>
                <a:ea typeface="+mn-ea"/>
                <a:cs typeface="+mn-cs"/>
              </a:rPr>
              <a:t>过拟合是很多机器学习的通病。如果模型过拟合，那么得到的模型几乎不能用。为了解决过拟合问题，一般会采用模型集成的方法，即训练多个模型进行组合。此时，训练模型费时就成为一个很大的问题，不仅训练多个模型费时，测试多个模型也是很费时。</a:t>
            </a: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15</a:t>
            </a:fld>
            <a:endParaRPr lang="zh-CN" altLang="en-US"/>
          </a:p>
        </p:txBody>
      </p:sp>
    </p:spTree>
    <p:extLst>
      <p:ext uri="{BB962C8B-B14F-4D97-AF65-F5344CB8AC3E}">
        <p14:creationId xmlns:p14="http://schemas.microsoft.com/office/powerpoint/2010/main" val="3552882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过拟合是很多机器学习的通病。如果模型过拟合，那么得到的模型几乎不能用。为了解决过拟合问题，一般会采用模型集成的方法，即训练多个模型进行组合。此时，训练模型费时就成为一个很大的问题，不仅训练多个模型费时，测试多个模型也是很费时。</a:t>
            </a:r>
          </a:p>
          <a:p>
            <a:endParaRPr lang="zh-CN" altLang="en-US" dirty="0"/>
          </a:p>
        </p:txBody>
      </p:sp>
      <p:sp>
        <p:nvSpPr>
          <p:cNvPr id="4" name="灯片编号占位符 3"/>
          <p:cNvSpPr>
            <a:spLocks noGrp="1"/>
          </p:cNvSpPr>
          <p:nvPr>
            <p:ph type="sldNum" sz="quarter" idx="5"/>
          </p:nvPr>
        </p:nvSpPr>
        <p:spPr/>
        <p:txBody>
          <a:bodyPr/>
          <a:lstStyle/>
          <a:p>
            <a:fld id="{31DE51B8-30D8-44C0-BE09-344F09168315}" type="slidenum">
              <a:rPr lang="zh-CN" altLang="en-US" smtClean="0"/>
              <a:t>16</a:t>
            </a:fld>
            <a:endParaRPr lang="zh-CN" altLang="en-US"/>
          </a:p>
        </p:txBody>
      </p:sp>
    </p:spTree>
    <p:extLst>
      <p:ext uri="{BB962C8B-B14F-4D97-AF65-F5344CB8AC3E}">
        <p14:creationId xmlns:p14="http://schemas.microsoft.com/office/powerpoint/2010/main" val="37092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391063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250680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214735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258895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138018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41874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36398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231673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262780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471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5B4D3F-C401-452B-BA62-A4FE24B7E43E}" type="datetimeFigureOut">
              <a:rPr lang="zh-CN" altLang="en-US" smtClean="0"/>
              <a:t>2019/6/9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15558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4D3F-C401-452B-BA62-A4FE24B7E43E}" type="datetimeFigureOut">
              <a:rPr lang="zh-CN" altLang="en-US" smtClean="0"/>
              <a:t>2019/6/9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38D0E-649E-443D-8B2B-82BF17CAC6F7}" type="slidenum">
              <a:rPr lang="zh-CN" altLang="en-US" smtClean="0"/>
              <a:t>‹#›</a:t>
            </a:fld>
            <a:endParaRPr lang="zh-CN" altLang="en-US"/>
          </a:p>
        </p:txBody>
      </p:sp>
    </p:spTree>
    <p:extLst>
      <p:ext uri="{BB962C8B-B14F-4D97-AF65-F5344CB8AC3E}">
        <p14:creationId xmlns:p14="http://schemas.microsoft.com/office/powerpoint/2010/main" val="3030427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A0E4DB-98E7-4DD2-A92A-825812642212}"/>
              </a:ext>
            </a:extLst>
          </p:cNvPr>
          <p:cNvSpPr/>
          <p:nvPr/>
        </p:nvSpPr>
        <p:spPr>
          <a:xfrm>
            <a:off x="1892356" y="2782669"/>
            <a:ext cx="5516382" cy="646331"/>
          </a:xfrm>
          <a:prstGeom prst="rect">
            <a:avLst/>
          </a:prstGeom>
        </p:spPr>
        <p:txBody>
          <a:bodyPr wrap="none">
            <a:spAutoFit/>
          </a:bodyPr>
          <a:lstStyle/>
          <a:p>
            <a:r>
              <a:rPr lang="en-US" altLang="zh-CN" sz="3600" dirty="0"/>
              <a:t>G</a:t>
            </a:r>
            <a:r>
              <a:rPr lang="zh-CN" altLang="en-US" sz="3600" dirty="0"/>
              <a:t>radient </a:t>
            </a:r>
            <a:r>
              <a:rPr lang="en-US" altLang="zh-CN" sz="3600" dirty="0"/>
              <a:t>D</a:t>
            </a:r>
            <a:r>
              <a:rPr lang="zh-CN" altLang="en-US" sz="3600" dirty="0"/>
              <a:t>escent </a:t>
            </a:r>
            <a:r>
              <a:rPr lang="en-US" altLang="zh-CN" sz="3600" dirty="0"/>
              <a:t>&amp;</a:t>
            </a:r>
            <a:r>
              <a:rPr lang="zh-CN" altLang="en-US" sz="3600" dirty="0"/>
              <a:t> </a:t>
            </a:r>
            <a:r>
              <a:rPr lang="en-US" altLang="zh-CN" sz="3600" dirty="0"/>
              <a:t>Dropout</a:t>
            </a:r>
            <a:endParaRPr lang="zh-CN" altLang="en-US" sz="3600" dirty="0"/>
          </a:p>
        </p:txBody>
      </p:sp>
    </p:spTree>
    <p:extLst>
      <p:ext uri="{BB962C8B-B14F-4D97-AF65-F5344CB8AC3E}">
        <p14:creationId xmlns:p14="http://schemas.microsoft.com/office/powerpoint/2010/main" val="269191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B0354C-F9CB-4A42-AD2A-1AECA119E59A}"/>
              </a:ext>
            </a:extLst>
          </p:cNvPr>
          <p:cNvPicPr>
            <a:picLocks noChangeAspect="1"/>
          </p:cNvPicPr>
          <p:nvPr/>
        </p:nvPicPr>
        <p:blipFill>
          <a:blip r:embed="rId2"/>
          <a:stretch>
            <a:fillRect/>
          </a:stretch>
        </p:blipFill>
        <p:spPr>
          <a:xfrm>
            <a:off x="295275" y="2228850"/>
            <a:ext cx="8553450" cy="2400300"/>
          </a:xfrm>
          <a:prstGeom prst="rect">
            <a:avLst/>
          </a:prstGeom>
        </p:spPr>
      </p:pic>
    </p:spTree>
    <p:extLst>
      <p:ext uri="{BB962C8B-B14F-4D97-AF65-F5344CB8AC3E}">
        <p14:creationId xmlns:p14="http://schemas.microsoft.com/office/powerpoint/2010/main" val="264709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8E0A95E-E027-4134-9465-29DE4DF1345F}"/>
              </a:ext>
            </a:extLst>
          </p:cNvPr>
          <p:cNvPicPr>
            <a:picLocks noChangeAspect="1"/>
          </p:cNvPicPr>
          <p:nvPr/>
        </p:nvPicPr>
        <p:blipFill>
          <a:blip r:embed="rId2"/>
          <a:stretch>
            <a:fillRect/>
          </a:stretch>
        </p:blipFill>
        <p:spPr>
          <a:xfrm>
            <a:off x="2652712" y="1771650"/>
            <a:ext cx="3838575" cy="3314700"/>
          </a:xfrm>
          <a:prstGeom prst="rect">
            <a:avLst/>
          </a:prstGeom>
        </p:spPr>
      </p:pic>
    </p:spTree>
    <p:extLst>
      <p:ext uri="{BB962C8B-B14F-4D97-AF65-F5344CB8AC3E}">
        <p14:creationId xmlns:p14="http://schemas.microsoft.com/office/powerpoint/2010/main" val="197054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028DE2-0B37-435B-BBB9-E00BF09836D9}"/>
              </a:ext>
            </a:extLst>
          </p:cNvPr>
          <p:cNvSpPr/>
          <p:nvPr/>
        </p:nvSpPr>
        <p:spPr>
          <a:xfrm>
            <a:off x="1012371" y="1874728"/>
            <a:ext cx="7119257" cy="3108543"/>
          </a:xfrm>
          <a:prstGeom prst="rect">
            <a:avLst/>
          </a:prstGeom>
        </p:spPr>
        <p:txBody>
          <a:bodyPr wrap="square">
            <a:spAutoFit/>
          </a:bodyPr>
          <a:lstStyle/>
          <a:p>
            <a:r>
              <a:rPr lang="zh-CN" altLang="en-US" sz="2800" dirty="0">
                <a:solidFill>
                  <a:srgbClr val="000000"/>
                </a:solidFill>
                <a:latin typeface="-apple-system"/>
              </a:rPr>
              <a:t>挑战：</a:t>
            </a:r>
          </a:p>
          <a:p>
            <a:endParaRPr lang="en-US" altLang="zh-CN" sz="2800" dirty="0">
              <a:solidFill>
                <a:srgbClr val="000000"/>
              </a:solidFill>
              <a:latin typeface="-apple-system"/>
            </a:endParaRPr>
          </a:p>
          <a:p>
            <a:r>
              <a:rPr lang="zh-CN" altLang="en-US" sz="2800" dirty="0">
                <a:solidFill>
                  <a:srgbClr val="000000"/>
                </a:solidFill>
                <a:latin typeface="-apple-system"/>
              </a:rPr>
              <a:t>选择合适的学习率可能很困难。</a:t>
            </a:r>
          </a:p>
          <a:p>
            <a:endParaRPr lang="en-US" altLang="zh-CN" sz="2800" dirty="0">
              <a:solidFill>
                <a:srgbClr val="000000"/>
              </a:solidFill>
              <a:latin typeface="-apple-system"/>
            </a:endParaRPr>
          </a:p>
          <a:p>
            <a:r>
              <a:rPr lang="zh-CN" altLang="en-US" sz="2800" dirty="0">
                <a:solidFill>
                  <a:srgbClr val="000000"/>
                </a:solidFill>
                <a:latin typeface="-apple-system"/>
              </a:rPr>
              <a:t>相同的学习率更新会被应用到所有的参数中。</a:t>
            </a:r>
          </a:p>
          <a:p>
            <a:endParaRPr lang="en-US" altLang="zh-CN" sz="2800" dirty="0">
              <a:solidFill>
                <a:srgbClr val="000000"/>
              </a:solidFill>
              <a:latin typeface="-apple-system"/>
            </a:endParaRPr>
          </a:p>
          <a:p>
            <a:r>
              <a:rPr lang="en-US" altLang="zh-CN" sz="2800" dirty="0">
                <a:solidFill>
                  <a:srgbClr val="000000"/>
                </a:solidFill>
                <a:latin typeface="-apple-system"/>
              </a:rPr>
              <a:t>SGD </a:t>
            </a:r>
            <a:r>
              <a:rPr lang="zh-CN" altLang="en-US" sz="2800" dirty="0">
                <a:solidFill>
                  <a:srgbClr val="000000"/>
                </a:solidFill>
                <a:latin typeface="-apple-system"/>
              </a:rPr>
              <a:t>在更新梯度时会困在鞍点</a:t>
            </a:r>
            <a:endParaRPr lang="zh-CN" altLang="en-US" sz="2800" b="0" i="0" dirty="0">
              <a:solidFill>
                <a:srgbClr val="000000"/>
              </a:solidFill>
              <a:effectLst/>
              <a:latin typeface="-apple-system"/>
            </a:endParaRPr>
          </a:p>
        </p:txBody>
      </p:sp>
    </p:spTree>
    <p:extLst>
      <p:ext uri="{BB962C8B-B14F-4D97-AF65-F5344CB8AC3E}">
        <p14:creationId xmlns:p14="http://schemas.microsoft.com/office/powerpoint/2010/main" val="403116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960C2BD-5515-443E-B5A1-7EF4A743B2C2}"/>
              </a:ext>
            </a:extLst>
          </p:cNvPr>
          <p:cNvPicPr>
            <a:picLocks noChangeAspect="1"/>
          </p:cNvPicPr>
          <p:nvPr/>
        </p:nvPicPr>
        <p:blipFill>
          <a:blip r:embed="rId3"/>
          <a:stretch>
            <a:fillRect/>
          </a:stretch>
        </p:blipFill>
        <p:spPr>
          <a:xfrm>
            <a:off x="936701" y="1551350"/>
            <a:ext cx="7270598" cy="3755299"/>
          </a:xfrm>
          <a:prstGeom prst="rect">
            <a:avLst/>
          </a:prstGeom>
        </p:spPr>
      </p:pic>
    </p:spTree>
    <p:extLst>
      <p:ext uri="{BB962C8B-B14F-4D97-AF65-F5344CB8AC3E}">
        <p14:creationId xmlns:p14="http://schemas.microsoft.com/office/powerpoint/2010/main" val="41914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B6F528-E2CE-4C6B-B700-195275D9FE75}"/>
              </a:ext>
            </a:extLst>
          </p:cNvPr>
          <p:cNvSpPr/>
          <p:nvPr/>
        </p:nvSpPr>
        <p:spPr>
          <a:xfrm>
            <a:off x="3698716" y="3105834"/>
            <a:ext cx="1746568" cy="646331"/>
          </a:xfrm>
          <a:prstGeom prst="rect">
            <a:avLst/>
          </a:prstGeom>
        </p:spPr>
        <p:txBody>
          <a:bodyPr wrap="none">
            <a:spAutoFit/>
          </a:bodyPr>
          <a:lstStyle/>
          <a:p>
            <a:r>
              <a:rPr lang="en-US" altLang="zh-CN" sz="3600" dirty="0"/>
              <a:t>Dropout</a:t>
            </a:r>
            <a:endParaRPr lang="zh-CN" altLang="en-US" sz="3600" dirty="0"/>
          </a:p>
        </p:txBody>
      </p:sp>
    </p:spTree>
    <p:extLst>
      <p:ext uri="{BB962C8B-B14F-4D97-AF65-F5344CB8AC3E}">
        <p14:creationId xmlns:p14="http://schemas.microsoft.com/office/powerpoint/2010/main" val="416496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B6F528-E2CE-4C6B-B700-195275D9FE75}"/>
              </a:ext>
            </a:extLst>
          </p:cNvPr>
          <p:cNvSpPr/>
          <p:nvPr/>
        </p:nvSpPr>
        <p:spPr>
          <a:xfrm>
            <a:off x="803365" y="797510"/>
            <a:ext cx="7537269" cy="5262979"/>
          </a:xfrm>
          <a:prstGeom prst="rect">
            <a:avLst/>
          </a:prstGeom>
        </p:spPr>
        <p:txBody>
          <a:bodyPr wrap="square">
            <a:spAutoFit/>
          </a:bodyPr>
          <a:lstStyle/>
          <a:p>
            <a:pPr algn="ctr"/>
            <a:r>
              <a:rPr lang="zh-CN" altLang="en-US" sz="2800" dirty="0"/>
              <a:t>如果</a:t>
            </a:r>
            <a:endParaRPr lang="en-US" altLang="zh-CN" sz="2800" dirty="0"/>
          </a:p>
          <a:p>
            <a:pPr algn="ctr"/>
            <a:endParaRPr lang="en-US" altLang="zh-CN" sz="2800" dirty="0"/>
          </a:p>
          <a:p>
            <a:pPr algn="ctr"/>
            <a:r>
              <a:rPr lang="zh-CN" altLang="en-US" sz="2800" dirty="0"/>
              <a:t>模型的参数太多，</a:t>
            </a:r>
            <a:endParaRPr lang="en-US" altLang="zh-CN" sz="2800" dirty="0"/>
          </a:p>
          <a:p>
            <a:pPr algn="ctr"/>
            <a:r>
              <a:rPr lang="zh-CN" altLang="en-US" sz="2800" dirty="0"/>
              <a:t>训练样本又太少，</a:t>
            </a:r>
            <a:endParaRPr lang="en-US" altLang="zh-CN" sz="2800" dirty="0"/>
          </a:p>
          <a:p>
            <a:pPr algn="ctr"/>
            <a:endParaRPr lang="en-US" altLang="zh-CN" sz="2800" dirty="0"/>
          </a:p>
          <a:p>
            <a:pPr algn="ctr"/>
            <a:r>
              <a:rPr lang="zh-CN" altLang="en-US" sz="2800" dirty="0"/>
              <a:t>训练结果很容易过拟合</a:t>
            </a:r>
            <a:endParaRPr lang="en-US" altLang="zh-CN" sz="2800" dirty="0"/>
          </a:p>
          <a:p>
            <a:pPr algn="ctr"/>
            <a:endParaRPr lang="en-US" altLang="zh-CN" sz="2800" dirty="0"/>
          </a:p>
          <a:p>
            <a:pPr algn="ctr"/>
            <a:r>
              <a:rPr lang="zh-CN" altLang="en-US" sz="2800" dirty="0"/>
              <a:t>即</a:t>
            </a:r>
            <a:endParaRPr lang="en-US" altLang="zh-CN" sz="2800" dirty="0"/>
          </a:p>
          <a:p>
            <a:pPr algn="ctr"/>
            <a:endParaRPr lang="en-US" altLang="zh-CN" sz="2800" dirty="0"/>
          </a:p>
          <a:p>
            <a:pPr algn="ctr"/>
            <a:r>
              <a:rPr lang="zh-CN" altLang="en-US" sz="2800" dirty="0"/>
              <a:t>训练数据上损失函数小，预测准确率较高</a:t>
            </a:r>
            <a:endParaRPr lang="en-US" altLang="zh-CN" sz="2800" dirty="0"/>
          </a:p>
          <a:p>
            <a:pPr algn="ctr"/>
            <a:r>
              <a:rPr lang="zh-CN" altLang="en-US" sz="2800" dirty="0"/>
              <a:t>测试数据上损失函数大，预测准确率较低</a:t>
            </a:r>
            <a:endParaRPr lang="en-US" altLang="zh-CN" sz="2800" dirty="0"/>
          </a:p>
          <a:p>
            <a:pPr algn="ctr"/>
            <a:endParaRPr lang="zh-CN" altLang="en-US" sz="2800" dirty="0"/>
          </a:p>
        </p:txBody>
      </p:sp>
    </p:spTree>
    <p:extLst>
      <p:ext uri="{BB962C8B-B14F-4D97-AF65-F5344CB8AC3E}">
        <p14:creationId xmlns:p14="http://schemas.microsoft.com/office/powerpoint/2010/main" val="227606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4A62A1-26C1-4662-B95D-A2B004BD2FE5}"/>
              </a:ext>
            </a:extLst>
          </p:cNvPr>
          <p:cNvSpPr/>
          <p:nvPr/>
        </p:nvSpPr>
        <p:spPr>
          <a:xfrm>
            <a:off x="2286000" y="674400"/>
            <a:ext cx="4572000" cy="5509200"/>
          </a:xfrm>
          <a:prstGeom prst="rect">
            <a:avLst/>
          </a:prstGeom>
        </p:spPr>
        <p:txBody>
          <a:bodyPr>
            <a:spAutoFit/>
          </a:bodyPr>
          <a:lstStyle/>
          <a:p>
            <a:pPr algn="ctr"/>
            <a:r>
              <a:rPr lang="zh-CN" altLang="en-US" sz="3200" dirty="0"/>
              <a:t>采用模型集成</a:t>
            </a:r>
            <a:endParaRPr lang="en-US" altLang="zh-CN" sz="3200" dirty="0"/>
          </a:p>
          <a:p>
            <a:pPr algn="ctr"/>
            <a:r>
              <a:rPr lang="zh-CN" altLang="en-US" sz="3200" dirty="0"/>
              <a:t>训练多个模型进行组合</a:t>
            </a:r>
            <a:endParaRPr lang="en-US" altLang="zh-CN" sz="3200" dirty="0"/>
          </a:p>
          <a:p>
            <a:pPr algn="ctr"/>
            <a:endParaRPr lang="en-US" altLang="zh-CN" sz="3200" dirty="0"/>
          </a:p>
          <a:p>
            <a:pPr algn="ctr"/>
            <a:r>
              <a:rPr lang="zh-CN" altLang="en-US" sz="3200" dirty="0"/>
              <a:t>？</a:t>
            </a:r>
            <a:endParaRPr lang="en-US" altLang="zh-CN" sz="3200" dirty="0"/>
          </a:p>
          <a:p>
            <a:pPr algn="ctr"/>
            <a:endParaRPr lang="en-US" altLang="zh-CN" sz="3200" dirty="0"/>
          </a:p>
          <a:p>
            <a:pPr algn="ctr"/>
            <a:r>
              <a:rPr lang="zh-CN" altLang="en-US" sz="3200" dirty="0"/>
              <a:t>不仅训练多个模型费时</a:t>
            </a:r>
            <a:endParaRPr lang="en-US" altLang="zh-CN" sz="3200" dirty="0"/>
          </a:p>
          <a:p>
            <a:pPr algn="ctr"/>
            <a:r>
              <a:rPr lang="zh-CN" altLang="en-US" sz="3200" dirty="0"/>
              <a:t>测试多个模型也很费时</a:t>
            </a:r>
            <a:endParaRPr lang="en-US" altLang="zh-CN" sz="3200" dirty="0"/>
          </a:p>
          <a:p>
            <a:pPr algn="ctr"/>
            <a:endParaRPr lang="en-US" altLang="zh-CN" sz="3200" dirty="0"/>
          </a:p>
          <a:p>
            <a:pPr algn="ctr"/>
            <a:r>
              <a:rPr lang="zh-CN" altLang="en-US" sz="3200" dirty="0"/>
              <a:t>费时</a:t>
            </a:r>
            <a:endParaRPr lang="en-US" altLang="zh-CN" sz="3200" dirty="0"/>
          </a:p>
          <a:p>
            <a:pPr algn="ctr"/>
            <a:endParaRPr lang="en-US" altLang="zh-CN" sz="3200" dirty="0"/>
          </a:p>
          <a:p>
            <a:pPr algn="ctr"/>
            <a:r>
              <a:rPr lang="zh-CN" altLang="en-US" sz="3200" dirty="0"/>
              <a:t>！</a:t>
            </a:r>
          </a:p>
        </p:txBody>
      </p:sp>
    </p:spTree>
    <p:extLst>
      <p:ext uri="{BB962C8B-B14F-4D97-AF65-F5344CB8AC3E}">
        <p14:creationId xmlns:p14="http://schemas.microsoft.com/office/powerpoint/2010/main" val="244656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D41751C-929C-4A01-BD9B-31727F322F22}"/>
              </a:ext>
            </a:extLst>
          </p:cNvPr>
          <p:cNvPicPr>
            <a:picLocks noChangeAspect="1"/>
          </p:cNvPicPr>
          <p:nvPr/>
        </p:nvPicPr>
        <p:blipFill>
          <a:blip r:embed="rId3"/>
          <a:stretch>
            <a:fillRect/>
          </a:stretch>
        </p:blipFill>
        <p:spPr>
          <a:xfrm>
            <a:off x="974327" y="1475015"/>
            <a:ext cx="7195346" cy="3475808"/>
          </a:xfrm>
          <a:prstGeom prst="rect">
            <a:avLst/>
          </a:prstGeom>
        </p:spPr>
      </p:pic>
    </p:spTree>
    <p:extLst>
      <p:ext uri="{BB962C8B-B14F-4D97-AF65-F5344CB8AC3E}">
        <p14:creationId xmlns:p14="http://schemas.microsoft.com/office/powerpoint/2010/main" val="316359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73FCA16-5DF9-4DBF-AD30-489C35B182E9}"/>
              </a:ext>
            </a:extLst>
          </p:cNvPr>
          <p:cNvSpPr/>
          <p:nvPr/>
        </p:nvSpPr>
        <p:spPr>
          <a:xfrm>
            <a:off x="628650" y="563471"/>
            <a:ext cx="2236510" cy="584775"/>
          </a:xfrm>
          <a:prstGeom prst="rect">
            <a:avLst/>
          </a:prstGeom>
        </p:spPr>
        <p:txBody>
          <a:bodyPr wrap="none">
            <a:spAutoFit/>
          </a:bodyPr>
          <a:lstStyle/>
          <a:p>
            <a:r>
              <a:rPr lang="zh-CN" altLang="en-US" sz="3200" dirty="0">
                <a:solidFill>
                  <a:srgbClr val="000000"/>
                </a:solidFill>
                <a:latin typeface="-apple-system"/>
              </a:rPr>
              <a:t>如何理解？</a:t>
            </a:r>
            <a:endParaRPr lang="zh-CN" altLang="en-US" sz="3200" dirty="0"/>
          </a:p>
        </p:txBody>
      </p:sp>
      <p:sp>
        <p:nvSpPr>
          <p:cNvPr id="5" name="矩形 4">
            <a:extLst>
              <a:ext uri="{FF2B5EF4-FFF2-40B4-BE49-F238E27FC236}">
                <a16:creationId xmlns:a16="http://schemas.microsoft.com/office/drawing/2014/main" id="{DBE8AD9C-8BAB-4690-9FC5-D7CB393E26D0}"/>
              </a:ext>
            </a:extLst>
          </p:cNvPr>
          <p:cNvSpPr/>
          <p:nvPr/>
        </p:nvSpPr>
        <p:spPr>
          <a:xfrm>
            <a:off x="3556337" y="1742105"/>
            <a:ext cx="2031325" cy="646331"/>
          </a:xfrm>
          <a:prstGeom prst="rect">
            <a:avLst/>
          </a:prstGeom>
        </p:spPr>
        <p:txBody>
          <a:bodyPr wrap="none">
            <a:spAutoFit/>
          </a:bodyPr>
          <a:lstStyle/>
          <a:p>
            <a:r>
              <a:rPr lang="zh-CN" altLang="en-US" sz="3600" dirty="0">
                <a:solidFill>
                  <a:srgbClr val="000000"/>
                </a:solidFill>
                <a:latin typeface="-apple-system"/>
              </a:rPr>
              <a:t>恐怖袭击</a:t>
            </a:r>
            <a:endParaRPr lang="zh-CN" altLang="en-US" sz="3600" dirty="0"/>
          </a:p>
        </p:txBody>
      </p:sp>
      <p:sp>
        <p:nvSpPr>
          <p:cNvPr id="7" name="矩形 6">
            <a:extLst>
              <a:ext uri="{FF2B5EF4-FFF2-40B4-BE49-F238E27FC236}">
                <a16:creationId xmlns:a16="http://schemas.microsoft.com/office/drawing/2014/main" id="{A6DE1741-33AF-45C6-96AA-629439173CEE}"/>
              </a:ext>
            </a:extLst>
          </p:cNvPr>
          <p:cNvSpPr/>
          <p:nvPr/>
        </p:nvSpPr>
        <p:spPr>
          <a:xfrm>
            <a:off x="1606732" y="3105835"/>
            <a:ext cx="1789611" cy="1200329"/>
          </a:xfrm>
          <a:prstGeom prst="rect">
            <a:avLst/>
          </a:prstGeom>
        </p:spPr>
        <p:txBody>
          <a:bodyPr wrap="square">
            <a:spAutoFit/>
          </a:bodyPr>
          <a:lstStyle/>
          <a:p>
            <a:r>
              <a:rPr lang="zh-CN" altLang="en-US" dirty="0">
                <a:solidFill>
                  <a:srgbClr val="000000"/>
                </a:solidFill>
                <a:latin typeface="-apple-system"/>
              </a:rPr>
              <a:t>集中</a:t>
            </a:r>
            <a:r>
              <a:rPr lang="en-US" altLang="zh-CN" dirty="0">
                <a:solidFill>
                  <a:srgbClr val="000000"/>
                </a:solidFill>
                <a:latin typeface="-apple-system"/>
              </a:rPr>
              <a:t>50</a:t>
            </a:r>
            <a:r>
              <a:rPr lang="zh-CN" altLang="en-US" dirty="0">
                <a:solidFill>
                  <a:srgbClr val="000000"/>
                </a:solidFill>
                <a:latin typeface="-apple-system"/>
              </a:rPr>
              <a:t>人，让这</a:t>
            </a:r>
            <a:r>
              <a:rPr lang="en-US" altLang="zh-CN" dirty="0">
                <a:solidFill>
                  <a:srgbClr val="000000"/>
                </a:solidFill>
                <a:latin typeface="-apple-system"/>
              </a:rPr>
              <a:t>50</a:t>
            </a:r>
            <a:r>
              <a:rPr lang="zh-CN" altLang="en-US" dirty="0">
                <a:solidFill>
                  <a:srgbClr val="000000"/>
                </a:solidFill>
                <a:latin typeface="-apple-system"/>
              </a:rPr>
              <a:t>个人密切精准分工，搞一次大爆破。</a:t>
            </a:r>
            <a:endParaRPr lang="zh-CN" altLang="en-US" dirty="0"/>
          </a:p>
        </p:txBody>
      </p:sp>
      <p:sp>
        <p:nvSpPr>
          <p:cNvPr id="8" name="矩形 7">
            <a:extLst>
              <a:ext uri="{FF2B5EF4-FFF2-40B4-BE49-F238E27FC236}">
                <a16:creationId xmlns:a16="http://schemas.microsoft.com/office/drawing/2014/main" id="{BBEEDC65-A11F-4B51-A7DA-D1EDD63CDD31}"/>
              </a:ext>
            </a:extLst>
          </p:cNvPr>
          <p:cNvSpPr/>
          <p:nvPr/>
        </p:nvSpPr>
        <p:spPr>
          <a:xfrm>
            <a:off x="5587661" y="3115773"/>
            <a:ext cx="2129246" cy="1477328"/>
          </a:xfrm>
          <a:prstGeom prst="rect">
            <a:avLst/>
          </a:prstGeom>
        </p:spPr>
        <p:txBody>
          <a:bodyPr wrap="square">
            <a:spAutoFit/>
          </a:bodyPr>
          <a:lstStyle/>
          <a:p>
            <a:r>
              <a:rPr lang="zh-CN" altLang="en-US" dirty="0">
                <a:solidFill>
                  <a:srgbClr val="000000"/>
                </a:solidFill>
                <a:latin typeface="-apple-system"/>
              </a:rPr>
              <a:t>将</a:t>
            </a:r>
            <a:r>
              <a:rPr lang="en-US" altLang="zh-CN" dirty="0">
                <a:solidFill>
                  <a:srgbClr val="000000"/>
                </a:solidFill>
                <a:latin typeface="-apple-system"/>
              </a:rPr>
              <a:t>50</a:t>
            </a:r>
            <a:r>
              <a:rPr lang="zh-CN" altLang="en-US" dirty="0">
                <a:solidFill>
                  <a:srgbClr val="000000"/>
                </a:solidFill>
                <a:latin typeface="-apple-system"/>
              </a:rPr>
              <a:t>人分成</a:t>
            </a:r>
            <a:r>
              <a:rPr lang="en-US" altLang="zh-CN" dirty="0">
                <a:solidFill>
                  <a:srgbClr val="000000"/>
                </a:solidFill>
                <a:latin typeface="-apple-system"/>
              </a:rPr>
              <a:t>10</a:t>
            </a:r>
            <a:r>
              <a:rPr lang="zh-CN" altLang="en-US" dirty="0">
                <a:solidFill>
                  <a:srgbClr val="000000"/>
                </a:solidFill>
                <a:latin typeface="-apple-system"/>
              </a:rPr>
              <a:t>组，每组</a:t>
            </a:r>
            <a:r>
              <a:rPr lang="en-US" altLang="zh-CN" dirty="0">
                <a:solidFill>
                  <a:srgbClr val="000000"/>
                </a:solidFill>
                <a:latin typeface="-apple-system"/>
              </a:rPr>
              <a:t>5</a:t>
            </a:r>
            <a:r>
              <a:rPr lang="zh-CN" altLang="en-US" dirty="0">
                <a:solidFill>
                  <a:srgbClr val="000000"/>
                </a:solidFill>
                <a:latin typeface="-apple-system"/>
              </a:rPr>
              <a:t>人，分头行事，去随便什么地方搞点动作，成功一次即可。</a:t>
            </a:r>
            <a:endParaRPr lang="zh-CN" altLang="en-US" dirty="0"/>
          </a:p>
        </p:txBody>
      </p:sp>
    </p:spTree>
    <p:extLst>
      <p:ext uri="{BB962C8B-B14F-4D97-AF65-F5344CB8AC3E}">
        <p14:creationId xmlns:p14="http://schemas.microsoft.com/office/powerpoint/2010/main" val="211256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73FCA16-5DF9-4DBF-AD30-489C35B182E9}"/>
              </a:ext>
            </a:extLst>
          </p:cNvPr>
          <p:cNvSpPr/>
          <p:nvPr/>
        </p:nvSpPr>
        <p:spPr>
          <a:xfrm>
            <a:off x="628650" y="563471"/>
            <a:ext cx="2236510" cy="584775"/>
          </a:xfrm>
          <a:prstGeom prst="rect">
            <a:avLst/>
          </a:prstGeom>
        </p:spPr>
        <p:txBody>
          <a:bodyPr wrap="none">
            <a:spAutoFit/>
          </a:bodyPr>
          <a:lstStyle/>
          <a:p>
            <a:r>
              <a:rPr lang="zh-CN" altLang="en-US" sz="3200" dirty="0">
                <a:solidFill>
                  <a:srgbClr val="000000"/>
                </a:solidFill>
                <a:latin typeface="-apple-system"/>
              </a:rPr>
              <a:t>如何理解？</a:t>
            </a:r>
            <a:endParaRPr lang="zh-CN" altLang="en-US" sz="3200" dirty="0"/>
          </a:p>
        </p:txBody>
      </p:sp>
      <p:sp>
        <p:nvSpPr>
          <p:cNvPr id="5" name="矩形 4">
            <a:extLst>
              <a:ext uri="{FF2B5EF4-FFF2-40B4-BE49-F238E27FC236}">
                <a16:creationId xmlns:a16="http://schemas.microsoft.com/office/drawing/2014/main" id="{DBE8AD9C-8BAB-4690-9FC5-D7CB393E26D0}"/>
              </a:ext>
            </a:extLst>
          </p:cNvPr>
          <p:cNvSpPr/>
          <p:nvPr/>
        </p:nvSpPr>
        <p:spPr>
          <a:xfrm>
            <a:off x="3556337" y="1742105"/>
            <a:ext cx="2031325" cy="646331"/>
          </a:xfrm>
          <a:prstGeom prst="rect">
            <a:avLst/>
          </a:prstGeom>
        </p:spPr>
        <p:txBody>
          <a:bodyPr wrap="none">
            <a:spAutoFit/>
          </a:bodyPr>
          <a:lstStyle/>
          <a:p>
            <a:r>
              <a:rPr lang="zh-CN" altLang="en-US" sz="3600" dirty="0">
                <a:solidFill>
                  <a:srgbClr val="000000"/>
                </a:solidFill>
                <a:latin typeface="-apple-system"/>
              </a:rPr>
              <a:t>有性繁殖</a:t>
            </a:r>
            <a:endParaRPr lang="zh-CN" altLang="en-US" sz="3600" dirty="0"/>
          </a:p>
        </p:txBody>
      </p:sp>
      <p:sp>
        <p:nvSpPr>
          <p:cNvPr id="2" name="矩形 1">
            <a:extLst>
              <a:ext uri="{FF2B5EF4-FFF2-40B4-BE49-F238E27FC236}">
                <a16:creationId xmlns:a16="http://schemas.microsoft.com/office/drawing/2014/main" id="{19F37FA1-AE9E-495C-A38F-F7A170CE6301}"/>
              </a:ext>
            </a:extLst>
          </p:cNvPr>
          <p:cNvSpPr/>
          <p:nvPr/>
        </p:nvSpPr>
        <p:spPr>
          <a:xfrm>
            <a:off x="868679" y="3429000"/>
            <a:ext cx="7824651" cy="523220"/>
          </a:xfrm>
          <a:prstGeom prst="rect">
            <a:avLst/>
          </a:prstGeom>
        </p:spPr>
        <p:txBody>
          <a:bodyPr wrap="square">
            <a:spAutoFit/>
          </a:bodyPr>
          <a:lstStyle/>
          <a:p>
            <a:r>
              <a:rPr lang="zh-CN" altLang="en-US" sz="2800" dirty="0"/>
              <a:t>基因的力量在于混合的能力而非单个基因的能力</a:t>
            </a:r>
          </a:p>
        </p:txBody>
      </p:sp>
      <p:sp>
        <p:nvSpPr>
          <p:cNvPr id="3" name="矩形 2">
            <a:extLst>
              <a:ext uri="{FF2B5EF4-FFF2-40B4-BE49-F238E27FC236}">
                <a16:creationId xmlns:a16="http://schemas.microsoft.com/office/drawing/2014/main" id="{E1A8B503-3BE0-468D-AF13-1880D3E266B7}"/>
              </a:ext>
            </a:extLst>
          </p:cNvPr>
          <p:cNvSpPr/>
          <p:nvPr/>
        </p:nvSpPr>
        <p:spPr>
          <a:xfrm>
            <a:off x="-104505" y="4669190"/>
            <a:ext cx="9562011" cy="1384995"/>
          </a:xfrm>
          <a:prstGeom prst="rect">
            <a:avLst/>
          </a:prstGeom>
        </p:spPr>
        <p:txBody>
          <a:bodyPr wrap="square">
            <a:spAutoFit/>
          </a:bodyPr>
          <a:lstStyle/>
          <a:p>
            <a:pPr algn="ctr"/>
            <a:r>
              <a:rPr lang="zh-CN" altLang="en-US" sz="2800" dirty="0"/>
              <a:t>有性繁殖的方式不仅仅可以将优秀的基因传下来</a:t>
            </a:r>
            <a:endParaRPr lang="en-US" altLang="zh-CN" sz="2800" dirty="0"/>
          </a:p>
          <a:p>
            <a:pPr algn="ctr"/>
            <a:endParaRPr lang="en-US" altLang="zh-CN" sz="2800" dirty="0"/>
          </a:p>
          <a:p>
            <a:pPr algn="ctr"/>
            <a:r>
              <a:rPr lang="zh-CN" altLang="en-US" sz="2800" dirty="0"/>
              <a:t>还可以降低基因之间的联合适应性</a:t>
            </a:r>
          </a:p>
        </p:txBody>
      </p:sp>
    </p:spTree>
    <p:extLst>
      <p:ext uri="{BB962C8B-B14F-4D97-AF65-F5344CB8AC3E}">
        <p14:creationId xmlns:p14="http://schemas.microsoft.com/office/powerpoint/2010/main" val="364238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BE945D8-9A5D-4D81-9D80-3F311FE407ED}"/>
              </a:ext>
            </a:extLst>
          </p:cNvPr>
          <p:cNvSpPr/>
          <p:nvPr/>
        </p:nvSpPr>
        <p:spPr>
          <a:xfrm>
            <a:off x="2803952" y="3105834"/>
            <a:ext cx="3536096" cy="646331"/>
          </a:xfrm>
          <a:prstGeom prst="rect">
            <a:avLst/>
          </a:prstGeom>
        </p:spPr>
        <p:txBody>
          <a:bodyPr wrap="none">
            <a:spAutoFit/>
          </a:bodyPr>
          <a:lstStyle/>
          <a:p>
            <a:r>
              <a:rPr lang="en-US" altLang="zh-CN" sz="3600" dirty="0"/>
              <a:t>G</a:t>
            </a:r>
            <a:r>
              <a:rPr lang="zh-CN" altLang="en-US" sz="3600" dirty="0"/>
              <a:t>radient </a:t>
            </a:r>
            <a:r>
              <a:rPr lang="en-US" altLang="zh-CN" sz="3600" dirty="0"/>
              <a:t>D</a:t>
            </a:r>
            <a:r>
              <a:rPr lang="zh-CN" altLang="en-US" sz="3600" dirty="0"/>
              <a:t>escent</a:t>
            </a:r>
          </a:p>
        </p:txBody>
      </p:sp>
    </p:spTree>
    <p:extLst>
      <p:ext uri="{BB962C8B-B14F-4D97-AF65-F5344CB8AC3E}">
        <p14:creationId xmlns:p14="http://schemas.microsoft.com/office/powerpoint/2010/main" val="2239884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D818A86-5B79-4078-A24B-C2391DAC301B}"/>
              </a:ext>
            </a:extLst>
          </p:cNvPr>
          <p:cNvSpPr/>
          <p:nvPr/>
        </p:nvSpPr>
        <p:spPr>
          <a:xfrm>
            <a:off x="659674" y="2274838"/>
            <a:ext cx="7824651" cy="1938992"/>
          </a:xfrm>
          <a:prstGeom prst="rect">
            <a:avLst/>
          </a:prstGeom>
        </p:spPr>
        <p:txBody>
          <a:bodyPr wrap="square">
            <a:spAutoFit/>
          </a:bodyPr>
          <a:lstStyle/>
          <a:p>
            <a:pPr algn="ctr"/>
            <a:r>
              <a:rPr lang="zh-CN" altLang="en-US" sz="2400" dirty="0">
                <a:solidFill>
                  <a:srgbClr val="000000"/>
                </a:solidFill>
                <a:latin typeface="-apple-system"/>
              </a:rPr>
              <a:t>除了有性繁殖和恐怖袭击</a:t>
            </a:r>
            <a:endParaRPr lang="en-US" altLang="zh-CN" sz="2400" dirty="0">
              <a:solidFill>
                <a:srgbClr val="000000"/>
              </a:solidFill>
              <a:latin typeface="-apple-system"/>
            </a:endParaRPr>
          </a:p>
          <a:p>
            <a:pPr algn="ctr"/>
            <a:endParaRPr lang="zh-CN" altLang="en-US" sz="2400" dirty="0">
              <a:solidFill>
                <a:srgbClr val="000000"/>
              </a:solidFill>
              <a:latin typeface="-apple-system"/>
            </a:endParaRPr>
          </a:p>
          <a:p>
            <a:pPr algn="ctr"/>
            <a:r>
              <a:rPr lang="zh-CN" altLang="en-US" sz="2400" dirty="0">
                <a:solidFill>
                  <a:srgbClr val="000000"/>
                </a:solidFill>
                <a:latin typeface="-apple-system"/>
              </a:rPr>
              <a:t>取平均：子网的组合与平均</a:t>
            </a:r>
          </a:p>
          <a:p>
            <a:pPr algn="ctr"/>
            <a:endParaRPr lang="en-US" altLang="zh-CN" sz="2400" dirty="0">
              <a:solidFill>
                <a:srgbClr val="000000"/>
              </a:solidFill>
              <a:latin typeface="-apple-system"/>
            </a:endParaRPr>
          </a:p>
          <a:p>
            <a:pPr algn="ctr"/>
            <a:r>
              <a:rPr lang="zh-CN" altLang="en-US" sz="2400" dirty="0">
                <a:solidFill>
                  <a:srgbClr val="000000"/>
                </a:solidFill>
                <a:latin typeface="-apple-system"/>
              </a:rPr>
              <a:t>减少共适应关系： 强迫网络学习更加鲁棒的特征</a:t>
            </a:r>
            <a:endParaRPr lang="zh-CN" altLang="en-US" sz="2400" b="0" i="0" dirty="0">
              <a:solidFill>
                <a:srgbClr val="000000"/>
              </a:solidFill>
              <a:effectLst/>
              <a:latin typeface="-apple-system"/>
            </a:endParaRPr>
          </a:p>
        </p:txBody>
      </p:sp>
    </p:spTree>
    <p:extLst>
      <p:ext uri="{BB962C8B-B14F-4D97-AF65-F5344CB8AC3E}">
        <p14:creationId xmlns:p14="http://schemas.microsoft.com/office/powerpoint/2010/main" val="375375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4C886E-26E0-4E04-AEF2-93B2F429535E}"/>
              </a:ext>
            </a:extLst>
          </p:cNvPr>
          <p:cNvPicPr>
            <a:picLocks noChangeAspect="1"/>
          </p:cNvPicPr>
          <p:nvPr/>
        </p:nvPicPr>
        <p:blipFill>
          <a:blip r:embed="rId2"/>
          <a:stretch>
            <a:fillRect/>
          </a:stretch>
        </p:blipFill>
        <p:spPr>
          <a:xfrm>
            <a:off x="248784" y="1190421"/>
            <a:ext cx="8646431" cy="4477158"/>
          </a:xfrm>
          <a:prstGeom prst="rect">
            <a:avLst/>
          </a:prstGeom>
        </p:spPr>
      </p:pic>
    </p:spTree>
    <p:extLst>
      <p:ext uri="{BB962C8B-B14F-4D97-AF65-F5344CB8AC3E}">
        <p14:creationId xmlns:p14="http://schemas.microsoft.com/office/powerpoint/2010/main" val="81510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903F20-1CA0-4EB7-9F7C-84B2EE00FC9C}"/>
              </a:ext>
            </a:extLst>
          </p:cNvPr>
          <p:cNvPicPr>
            <a:picLocks noChangeAspect="1"/>
          </p:cNvPicPr>
          <p:nvPr/>
        </p:nvPicPr>
        <p:blipFill>
          <a:blip r:embed="rId3"/>
          <a:stretch>
            <a:fillRect/>
          </a:stretch>
        </p:blipFill>
        <p:spPr>
          <a:xfrm>
            <a:off x="996095" y="1174024"/>
            <a:ext cx="7151810" cy="4509951"/>
          </a:xfrm>
          <a:prstGeom prst="rect">
            <a:avLst/>
          </a:prstGeom>
        </p:spPr>
      </p:pic>
    </p:spTree>
    <p:extLst>
      <p:ext uri="{BB962C8B-B14F-4D97-AF65-F5344CB8AC3E}">
        <p14:creationId xmlns:p14="http://schemas.microsoft.com/office/powerpoint/2010/main" val="310720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A0E4DB-98E7-4DD2-A92A-825812642212}"/>
              </a:ext>
            </a:extLst>
          </p:cNvPr>
          <p:cNvSpPr/>
          <p:nvPr/>
        </p:nvSpPr>
        <p:spPr>
          <a:xfrm>
            <a:off x="3821377" y="3105834"/>
            <a:ext cx="1501245" cy="646331"/>
          </a:xfrm>
          <a:prstGeom prst="rect">
            <a:avLst/>
          </a:prstGeom>
        </p:spPr>
        <p:txBody>
          <a:bodyPr wrap="none">
            <a:spAutoFit/>
          </a:bodyPr>
          <a:lstStyle/>
          <a:p>
            <a:r>
              <a:rPr lang="en-US" altLang="zh-CN" sz="3600" dirty="0"/>
              <a:t>Thanks</a:t>
            </a:r>
            <a:endParaRPr lang="zh-CN" altLang="en-US" sz="3600" dirty="0"/>
          </a:p>
        </p:txBody>
      </p:sp>
    </p:spTree>
    <p:extLst>
      <p:ext uri="{BB962C8B-B14F-4D97-AF65-F5344CB8AC3E}">
        <p14:creationId xmlns:p14="http://schemas.microsoft.com/office/powerpoint/2010/main" val="382301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D26770-E0A9-49A8-9E24-BE0308BFC7FB}"/>
              </a:ext>
            </a:extLst>
          </p:cNvPr>
          <p:cNvSpPr/>
          <p:nvPr/>
        </p:nvSpPr>
        <p:spPr>
          <a:xfrm>
            <a:off x="2286000" y="1471475"/>
            <a:ext cx="4572000" cy="2339102"/>
          </a:xfrm>
          <a:prstGeom prst="rect">
            <a:avLst/>
          </a:prstGeom>
        </p:spPr>
        <p:txBody>
          <a:bodyPr>
            <a:spAutoFit/>
          </a:bodyPr>
          <a:lstStyle/>
          <a:p>
            <a:pPr algn="ctr"/>
            <a:r>
              <a:rPr lang="zh-CN" altLang="en-US" sz="1600" dirty="0">
                <a:solidFill>
                  <a:srgbClr val="000000"/>
                </a:solidFill>
                <a:latin typeface="宋体" panose="02010600030101010101" pitchFamily="2" charset="-122"/>
                <a:ea typeface="宋体" panose="02010600030101010101" pitchFamily="2" charset="-122"/>
              </a:rPr>
              <a:t>神经网络的训练</a:t>
            </a:r>
            <a:endParaRPr lang="en-US" altLang="zh-CN" sz="1600" dirty="0">
              <a:solidFill>
                <a:srgbClr val="000000"/>
              </a:solidFill>
              <a:latin typeface="宋体" panose="02010600030101010101" pitchFamily="2" charset="-122"/>
              <a:ea typeface="宋体" panose="02010600030101010101" pitchFamily="2" charset="-122"/>
            </a:endParaRPr>
          </a:p>
          <a:p>
            <a:pPr algn="ctr"/>
            <a:endParaRPr lang="en-US" altLang="zh-CN" sz="1600" dirty="0">
              <a:solidFill>
                <a:srgbClr val="000000"/>
              </a:solidFill>
              <a:latin typeface="宋体" panose="02010600030101010101" pitchFamily="2" charset="-122"/>
              <a:ea typeface="宋体" panose="02010600030101010101" pitchFamily="2" charset="-122"/>
            </a:endParaRPr>
          </a:p>
          <a:p>
            <a:pPr algn="ctr"/>
            <a:r>
              <a:rPr lang="zh-CN" altLang="en-US" sz="1600" dirty="0">
                <a:solidFill>
                  <a:srgbClr val="000000"/>
                </a:solidFill>
                <a:latin typeface="宋体" panose="02010600030101010101" pitchFamily="2" charset="-122"/>
                <a:ea typeface="宋体" panose="02010600030101010101" pitchFamily="2" charset="-122"/>
              </a:rPr>
              <a:t>可以看作一个</a:t>
            </a:r>
            <a:endParaRPr lang="en-US" altLang="zh-CN" sz="1600" dirty="0">
              <a:solidFill>
                <a:srgbClr val="000000"/>
              </a:solidFill>
              <a:latin typeface="宋体" panose="02010600030101010101" pitchFamily="2" charset="-122"/>
              <a:ea typeface="宋体" panose="02010600030101010101" pitchFamily="2" charset="-122"/>
            </a:endParaRPr>
          </a:p>
          <a:p>
            <a:pPr algn="ctr"/>
            <a:endParaRPr lang="en-US" altLang="zh-CN" sz="1600" dirty="0">
              <a:solidFill>
                <a:srgbClr val="000000"/>
              </a:solidFill>
              <a:latin typeface="宋体" panose="02010600030101010101" pitchFamily="2" charset="-122"/>
              <a:ea typeface="宋体" panose="02010600030101010101" pitchFamily="2" charset="-122"/>
            </a:endParaRPr>
          </a:p>
          <a:p>
            <a:pPr algn="ctr"/>
            <a:r>
              <a:rPr lang="zh-CN" altLang="en-US" sz="1600" dirty="0">
                <a:solidFill>
                  <a:srgbClr val="000000"/>
                </a:solidFill>
                <a:latin typeface="宋体" panose="02010600030101010101" pitchFamily="2" charset="-122"/>
                <a:ea typeface="宋体" panose="02010600030101010101" pitchFamily="2" charset="-122"/>
              </a:rPr>
              <a:t>多元函数最小值的求解问题。</a:t>
            </a:r>
            <a:endParaRPr lang="en-US" altLang="zh-CN" sz="1600" dirty="0">
              <a:solidFill>
                <a:srgbClr val="000000"/>
              </a:solidFill>
              <a:latin typeface="宋体" panose="02010600030101010101" pitchFamily="2" charset="-122"/>
              <a:ea typeface="宋体" panose="02010600030101010101" pitchFamily="2" charset="-122"/>
            </a:endParaRPr>
          </a:p>
          <a:p>
            <a:pPr algn="ctr"/>
            <a:endParaRPr lang="en-US" altLang="zh-CN" sz="1600" dirty="0">
              <a:solidFill>
                <a:srgbClr val="000000"/>
              </a:solidFill>
              <a:latin typeface="宋体" panose="02010600030101010101" pitchFamily="2" charset="-122"/>
              <a:ea typeface="宋体" panose="02010600030101010101" pitchFamily="2" charset="-122"/>
            </a:endParaRPr>
          </a:p>
          <a:p>
            <a:pPr algn="ctr"/>
            <a:r>
              <a:rPr lang="zh-CN" altLang="en-US" sz="1600" dirty="0">
                <a:solidFill>
                  <a:srgbClr val="000000"/>
                </a:solidFill>
                <a:latin typeface="宋体" panose="02010600030101010101" pitchFamily="2" charset="-122"/>
                <a:ea typeface="宋体" panose="02010600030101010101" pitchFamily="2" charset="-122"/>
              </a:rPr>
              <a:t>最普遍的方法就是梯度下降。</a:t>
            </a:r>
            <a:endParaRPr lang="en-US" altLang="zh-CN" sz="1600" dirty="0">
              <a:solidFill>
                <a:srgbClr val="000000"/>
              </a:solidFill>
              <a:latin typeface="宋体" panose="02010600030101010101" pitchFamily="2" charset="-122"/>
              <a:ea typeface="宋体" panose="02010600030101010101" pitchFamily="2" charset="-122"/>
            </a:endParaRPr>
          </a:p>
          <a:p>
            <a:pPr algn="ctr"/>
            <a:endParaRPr lang="en-US" altLang="zh-CN" sz="1600" dirty="0">
              <a:solidFill>
                <a:srgbClr val="000000"/>
              </a:solidFill>
              <a:latin typeface="宋体" panose="02010600030101010101" pitchFamily="2" charset="-122"/>
              <a:ea typeface="宋体" panose="02010600030101010101" pitchFamily="2" charset="-122"/>
            </a:endParaRPr>
          </a:p>
          <a:p>
            <a:pPr algn="ctr"/>
            <a:r>
              <a:rPr lang="zh-CN" altLang="en-US" sz="1600" dirty="0">
                <a:solidFill>
                  <a:srgbClr val="000000"/>
                </a:solidFill>
                <a:latin typeface="宋体" panose="02010600030101010101" pitchFamily="2" charset="-122"/>
                <a:ea typeface="宋体" panose="02010600030101010101" pitchFamily="2" charset="-122"/>
              </a:rPr>
              <a:t>以代价函数 </a:t>
            </a:r>
            <a:r>
              <a:rPr lang="en-US" altLang="zh-CN" sz="1600" dirty="0">
                <a:solidFill>
                  <a:srgbClr val="000000"/>
                </a:solidFill>
                <a:latin typeface="宋体" panose="02010600030101010101" pitchFamily="2" charset="-122"/>
                <a:ea typeface="宋体" panose="02010600030101010101" pitchFamily="2" charset="-122"/>
              </a:rPr>
              <a:t>J(W) </a:t>
            </a:r>
            <a:r>
              <a:rPr lang="zh-CN" altLang="en-US" sz="1600" dirty="0">
                <a:solidFill>
                  <a:srgbClr val="000000"/>
                </a:solidFill>
                <a:latin typeface="宋体" panose="02010600030101010101" pitchFamily="2" charset="-122"/>
                <a:ea typeface="宋体" panose="02010600030101010101" pitchFamily="2" charset="-122"/>
              </a:rPr>
              <a:t>为例：</a:t>
            </a:r>
            <a:endParaRPr lang="zh-CN" altLang="en-US" sz="16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635729D9-3944-4E2A-BDEC-3138844A7A2A}"/>
              </a:ext>
            </a:extLst>
          </p:cNvPr>
          <p:cNvPicPr>
            <a:picLocks noChangeAspect="1"/>
          </p:cNvPicPr>
          <p:nvPr/>
        </p:nvPicPr>
        <p:blipFill>
          <a:blip r:embed="rId3"/>
          <a:stretch>
            <a:fillRect/>
          </a:stretch>
        </p:blipFill>
        <p:spPr>
          <a:xfrm>
            <a:off x="1609725" y="3810577"/>
            <a:ext cx="5924550" cy="1638300"/>
          </a:xfrm>
          <a:prstGeom prst="rect">
            <a:avLst/>
          </a:prstGeom>
        </p:spPr>
      </p:pic>
    </p:spTree>
    <p:extLst>
      <p:ext uri="{BB962C8B-B14F-4D97-AF65-F5344CB8AC3E}">
        <p14:creationId xmlns:p14="http://schemas.microsoft.com/office/powerpoint/2010/main" val="51830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5AF38C-2AAE-4CFD-B9CF-814DF962D2B1}"/>
              </a:ext>
            </a:extLst>
          </p:cNvPr>
          <p:cNvPicPr>
            <a:picLocks noChangeAspect="1"/>
          </p:cNvPicPr>
          <p:nvPr/>
        </p:nvPicPr>
        <p:blipFill>
          <a:blip r:embed="rId2"/>
          <a:stretch>
            <a:fillRect/>
          </a:stretch>
        </p:blipFill>
        <p:spPr>
          <a:xfrm>
            <a:off x="432147" y="1418817"/>
            <a:ext cx="8279705" cy="4020366"/>
          </a:xfrm>
          <a:prstGeom prst="rect">
            <a:avLst/>
          </a:prstGeom>
        </p:spPr>
      </p:pic>
    </p:spTree>
    <p:extLst>
      <p:ext uri="{BB962C8B-B14F-4D97-AF65-F5344CB8AC3E}">
        <p14:creationId xmlns:p14="http://schemas.microsoft.com/office/powerpoint/2010/main" val="352524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4A3D62-EE4B-4EC8-8457-085B12B98581}"/>
              </a:ext>
            </a:extLst>
          </p:cNvPr>
          <p:cNvSpPr/>
          <p:nvPr/>
        </p:nvSpPr>
        <p:spPr>
          <a:xfrm>
            <a:off x="621406" y="475008"/>
            <a:ext cx="4773554" cy="584775"/>
          </a:xfrm>
          <a:prstGeom prst="rect">
            <a:avLst/>
          </a:prstGeom>
        </p:spPr>
        <p:txBody>
          <a:bodyPr wrap="square">
            <a:spAutoFit/>
          </a:bodyPr>
          <a:lstStyle/>
          <a:p>
            <a:r>
              <a:rPr lang="en-US" altLang="zh-CN" sz="3200" dirty="0">
                <a:solidFill>
                  <a:srgbClr val="000000"/>
                </a:solidFill>
                <a:latin typeface="-apple-system"/>
              </a:rPr>
              <a:t>Batch gradient descent</a:t>
            </a:r>
            <a:endParaRPr lang="zh-CN" altLang="en-US" sz="3200" dirty="0"/>
          </a:p>
        </p:txBody>
      </p:sp>
      <p:pic>
        <p:nvPicPr>
          <p:cNvPr id="3" name="图片 2">
            <a:extLst>
              <a:ext uri="{FF2B5EF4-FFF2-40B4-BE49-F238E27FC236}">
                <a16:creationId xmlns:a16="http://schemas.microsoft.com/office/drawing/2014/main" id="{F01B0C1D-861F-46CD-BF2A-714C33D4D402}"/>
              </a:ext>
            </a:extLst>
          </p:cNvPr>
          <p:cNvPicPr>
            <a:picLocks noChangeAspect="1"/>
          </p:cNvPicPr>
          <p:nvPr/>
        </p:nvPicPr>
        <p:blipFill>
          <a:blip r:embed="rId3"/>
          <a:stretch>
            <a:fillRect/>
          </a:stretch>
        </p:blipFill>
        <p:spPr>
          <a:xfrm>
            <a:off x="2246432" y="1289712"/>
            <a:ext cx="4651136" cy="986605"/>
          </a:xfrm>
          <a:prstGeom prst="rect">
            <a:avLst/>
          </a:prstGeom>
        </p:spPr>
      </p:pic>
      <p:sp>
        <p:nvSpPr>
          <p:cNvPr id="4" name="矩形 3">
            <a:extLst>
              <a:ext uri="{FF2B5EF4-FFF2-40B4-BE49-F238E27FC236}">
                <a16:creationId xmlns:a16="http://schemas.microsoft.com/office/drawing/2014/main" id="{9EAF8CE0-1773-4300-91E6-11FB5ABD8462}"/>
              </a:ext>
            </a:extLst>
          </p:cNvPr>
          <p:cNvSpPr/>
          <p:nvPr/>
        </p:nvSpPr>
        <p:spPr>
          <a:xfrm>
            <a:off x="654983" y="2506246"/>
            <a:ext cx="7876903" cy="461665"/>
          </a:xfrm>
          <a:prstGeom prst="rect">
            <a:avLst/>
          </a:prstGeom>
        </p:spPr>
        <p:txBody>
          <a:bodyPr wrap="square">
            <a:spAutoFit/>
          </a:bodyPr>
          <a:lstStyle/>
          <a:p>
            <a:r>
              <a:rPr lang="zh-CN" altLang="en-US" sz="2400" dirty="0">
                <a:solidFill>
                  <a:srgbClr val="000000"/>
                </a:solidFill>
                <a:latin typeface="-apple-system"/>
              </a:rPr>
              <a:t>使用整个训练集的数据计算 </a:t>
            </a:r>
            <a:r>
              <a:rPr lang="en-US" altLang="zh-CN" sz="2400" dirty="0">
                <a:solidFill>
                  <a:srgbClr val="000000"/>
                </a:solidFill>
                <a:latin typeface="-apple-system"/>
              </a:rPr>
              <a:t>cost function </a:t>
            </a:r>
            <a:r>
              <a:rPr lang="zh-CN" altLang="en-US" sz="2400" dirty="0">
                <a:solidFill>
                  <a:srgbClr val="000000"/>
                </a:solidFill>
                <a:latin typeface="-apple-system"/>
              </a:rPr>
              <a:t>对参数的梯度。</a:t>
            </a:r>
            <a:endParaRPr lang="zh-CN" altLang="en-US" sz="2400" dirty="0"/>
          </a:p>
        </p:txBody>
      </p:sp>
      <p:sp>
        <p:nvSpPr>
          <p:cNvPr id="5" name="矩形 4">
            <a:extLst>
              <a:ext uri="{FF2B5EF4-FFF2-40B4-BE49-F238E27FC236}">
                <a16:creationId xmlns:a16="http://schemas.microsoft.com/office/drawing/2014/main" id="{3D8916DA-CD51-46E6-A7DE-5D532BB10DE7}"/>
              </a:ext>
            </a:extLst>
          </p:cNvPr>
          <p:cNvSpPr/>
          <p:nvPr/>
        </p:nvSpPr>
        <p:spPr>
          <a:xfrm>
            <a:off x="3055104" y="3429000"/>
            <a:ext cx="3033791" cy="646331"/>
          </a:xfrm>
          <a:prstGeom prst="rect">
            <a:avLst/>
          </a:prstGeom>
        </p:spPr>
        <p:txBody>
          <a:bodyPr wrap="square">
            <a:spAutoFit/>
          </a:bodyPr>
          <a:lstStyle/>
          <a:p>
            <a:r>
              <a:rPr lang="zh-CN" altLang="en-US" sz="3600" dirty="0"/>
              <a:t>计算速度慢</a:t>
            </a:r>
          </a:p>
        </p:txBody>
      </p:sp>
      <p:sp>
        <p:nvSpPr>
          <p:cNvPr id="6" name="矩形 5">
            <a:extLst>
              <a:ext uri="{FF2B5EF4-FFF2-40B4-BE49-F238E27FC236}">
                <a16:creationId xmlns:a16="http://schemas.microsoft.com/office/drawing/2014/main" id="{F2162B5F-84EC-4C67-98F5-BCB9B717C10E}"/>
              </a:ext>
            </a:extLst>
          </p:cNvPr>
          <p:cNvSpPr/>
          <p:nvPr/>
        </p:nvSpPr>
        <p:spPr>
          <a:xfrm>
            <a:off x="1038614" y="4536420"/>
            <a:ext cx="7109639" cy="646331"/>
          </a:xfrm>
          <a:prstGeom prst="rect">
            <a:avLst/>
          </a:prstGeom>
        </p:spPr>
        <p:txBody>
          <a:bodyPr wrap="none">
            <a:spAutoFit/>
          </a:bodyPr>
          <a:lstStyle/>
          <a:p>
            <a:r>
              <a:rPr lang="zh-CN" altLang="en-US" sz="3600" dirty="0">
                <a:solidFill>
                  <a:srgbClr val="000000"/>
                </a:solidFill>
                <a:latin typeface="-apple-system"/>
              </a:rPr>
              <a:t>无法一次性将大量数据保存在内存</a:t>
            </a:r>
            <a:endParaRPr lang="zh-CN" altLang="en-US" sz="3600" dirty="0"/>
          </a:p>
        </p:txBody>
      </p:sp>
      <p:sp>
        <p:nvSpPr>
          <p:cNvPr id="7" name="矩形 6">
            <a:extLst>
              <a:ext uri="{FF2B5EF4-FFF2-40B4-BE49-F238E27FC236}">
                <a16:creationId xmlns:a16="http://schemas.microsoft.com/office/drawing/2014/main" id="{6DBAAFE7-A887-49AB-90D9-A2CA4A13B4FC}"/>
              </a:ext>
            </a:extLst>
          </p:cNvPr>
          <p:cNvSpPr/>
          <p:nvPr/>
        </p:nvSpPr>
        <p:spPr>
          <a:xfrm>
            <a:off x="621406" y="3252651"/>
            <a:ext cx="7876903" cy="2315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38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095225-9ACE-4B4F-A5AD-0715195A5175}"/>
              </a:ext>
            </a:extLst>
          </p:cNvPr>
          <p:cNvSpPr/>
          <p:nvPr/>
        </p:nvSpPr>
        <p:spPr>
          <a:xfrm>
            <a:off x="555041" y="475008"/>
            <a:ext cx="4755854" cy="584775"/>
          </a:xfrm>
          <a:prstGeom prst="rect">
            <a:avLst/>
          </a:prstGeom>
        </p:spPr>
        <p:txBody>
          <a:bodyPr wrap="none">
            <a:spAutoFit/>
          </a:bodyPr>
          <a:lstStyle/>
          <a:p>
            <a:r>
              <a:rPr lang="en-US" altLang="zh-CN" sz="3200" dirty="0">
                <a:solidFill>
                  <a:srgbClr val="000000"/>
                </a:solidFill>
                <a:latin typeface="-apple-system"/>
              </a:rPr>
              <a:t>Stochastic gradient descent</a:t>
            </a:r>
            <a:endParaRPr lang="zh-CN" altLang="en-US" sz="3200" dirty="0"/>
          </a:p>
        </p:txBody>
      </p:sp>
      <p:pic>
        <p:nvPicPr>
          <p:cNvPr id="3" name="图片 2">
            <a:extLst>
              <a:ext uri="{FF2B5EF4-FFF2-40B4-BE49-F238E27FC236}">
                <a16:creationId xmlns:a16="http://schemas.microsoft.com/office/drawing/2014/main" id="{49AFE9FC-44C5-4E40-BCD1-159F97B02C8B}"/>
              </a:ext>
            </a:extLst>
          </p:cNvPr>
          <p:cNvPicPr>
            <a:picLocks noChangeAspect="1"/>
          </p:cNvPicPr>
          <p:nvPr/>
        </p:nvPicPr>
        <p:blipFill>
          <a:blip r:embed="rId3"/>
          <a:stretch>
            <a:fillRect/>
          </a:stretch>
        </p:blipFill>
        <p:spPr>
          <a:xfrm>
            <a:off x="1250974" y="1306286"/>
            <a:ext cx="6642052" cy="1298121"/>
          </a:xfrm>
          <a:prstGeom prst="rect">
            <a:avLst/>
          </a:prstGeom>
        </p:spPr>
      </p:pic>
      <p:sp>
        <p:nvSpPr>
          <p:cNvPr id="4" name="矩形 3">
            <a:extLst>
              <a:ext uri="{FF2B5EF4-FFF2-40B4-BE49-F238E27FC236}">
                <a16:creationId xmlns:a16="http://schemas.microsoft.com/office/drawing/2014/main" id="{DF44B22B-D117-4FBA-A010-46E18E9AD318}"/>
              </a:ext>
            </a:extLst>
          </p:cNvPr>
          <p:cNvSpPr/>
          <p:nvPr/>
        </p:nvSpPr>
        <p:spPr>
          <a:xfrm>
            <a:off x="2017454" y="2850910"/>
            <a:ext cx="5109091" cy="461665"/>
          </a:xfrm>
          <a:prstGeom prst="rect">
            <a:avLst/>
          </a:prstGeom>
        </p:spPr>
        <p:txBody>
          <a:bodyPr wrap="none">
            <a:spAutoFit/>
          </a:bodyPr>
          <a:lstStyle/>
          <a:p>
            <a:r>
              <a:rPr lang="zh-CN" altLang="en-US" sz="2400" dirty="0">
                <a:solidFill>
                  <a:srgbClr val="000000"/>
                </a:solidFill>
                <a:latin typeface="-apple-system"/>
              </a:rPr>
              <a:t>每次更新时对每个样本进行梯度更新</a:t>
            </a:r>
            <a:endParaRPr lang="zh-CN" altLang="en-US" sz="2400" dirty="0"/>
          </a:p>
        </p:txBody>
      </p:sp>
      <p:sp>
        <p:nvSpPr>
          <p:cNvPr id="5" name="矩形 4">
            <a:extLst>
              <a:ext uri="{FF2B5EF4-FFF2-40B4-BE49-F238E27FC236}">
                <a16:creationId xmlns:a16="http://schemas.microsoft.com/office/drawing/2014/main" id="{AB0D865D-3C81-4C1A-8D2E-39E649F1FDF8}"/>
              </a:ext>
            </a:extLst>
          </p:cNvPr>
          <p:cNvSpPr/>
          <p:nvPr/>
        </p:nvSpPr>
        <p:spPr>
          <a:xfrm>
            <a:off x="633547" y="3501986"/>
            <a:ext cx="7876903" cy="2315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A7D8E4A-8204-4F71-9103-E53EF9CB42D1}"/>
              </a:ext>
            </a:extLst>
          </p:cNvPr>
          <p:cNvSpPr/>
          <p:nvPr/>
        </p:nvSpPr>
        <p:spPr>
          <a:xfrm>
            <a:off x="2263608" y="3841181"/>
            <a:ext cx="4616778" cy="646331"/>
          </a:xfrm>
          <a:prstGeom prst="rect">
            <a:avLst/>
          </a:prstGeom>
        </p:spPr>
        <p:txBody>
          <a:bodyPr wrap="square">
            <a:spAutoFit/>
          </a:bodyPr>
          <a:lstStyle/>
          <a:p>
            <a:r>
              <a:rPr lang="zh-CN" altLang="en-US" sz="3600" dirty="0">
                <a:solidFill>
                  <a:srgbClr val="000000"/>
                </a:solidFill>
                <a:latin typeface="-apple-system"/>
              </a:rPr>
              <a:t>快，且</a:t>
            </a:r>
            <a:r>
              <a:rPr lang="zh-CN" altLang="en-US" sz="3600" dirty="0"/>
              <a:t>可以新增样本</a:t>
            </a:r>
          </a:p>
        </p:txBody>
      </p:sp>
      <p:sp>
        <p:nvSpPr>
          <p:cNvPr id="7" name="矩形 6">
            <a:extLst>
              <a:ext uri="{FF2B5EF4-FFF2-40B4-BE49-F238E27FC236}">
                <a16:creationId xmlns:a16="http://schemas.microsoft.com/office/drawing/2014/main" id="{6CA5B9DF-2C58-482B-8142-E1F99053D2CC}"/>
              </a:ext>
            </a:extLst>
          </p:cNvPr>
          <p:cNvSpPr/>
          <p:nvPr/>
        </p:nvSpPr>
        <p:spPr>
          <a:xfrm>
            <a:off x="1080208" y="4905383"/>
            <a:ext cx="6983578" cy="646331"/>
          </a:xfrm>
          <a:prstGeom prst="rect">
            <a:avLst/>
          </a:prstGeom>
        </p:spPr>
        <p:txBody>
          <a:bodyPr wrap="none">
            <a:spAutoFit/>
          </a:bodyPr>
          <a:lstStyle/>
          <a:p>
            <a:r>
              <a:rPr lang="zh-CN" altLang="en-US" sz="3600" dirty="0">
                <a:solidFill>
                  <a:srgbClr val="000000"/>
                </a:solidFill>
                <a:latin typeface="-apple-system"/>
              </a:rPr>
              <a:t>会造成 </a:t>
            </a:r>
            <a:r>
              <a:rPr lang="en-US" altLang="zh-CN" sz="3600" dirty="0">
                <a:solidFill>
                  <a:srgbClr val="000000"/>
                </a:solidFill>
                <a:latin typeface="-apple-system"/>
              </a:rPr>
              <a:t>cost function </a:t>
            </a:r>
            <a:r>
              <a:rPr lang="zh-CN" altLang="en-US" sz="3600" dirty="0">
                <a:solidFill>
                  <a:srgbClr val="000000"/>
                </a:solidFill>
                <a:latin typeface="-apple-system"/>
              </a:rPr>
              <a:t>有严重的震荡</a:t>
            </a:r>
            <a:endParaRPr lang="zh-CN" altLang="en-US" sz="3600" dirty="0"/>
          </a:p>
        </p:txBody>
      </p:sp>
    </p:spTree>
    <p:extLst>
      <p:ext uri="{BB962C8B-B14F-4D97-AF65-F5344CB8AC3E}">
        <p14:creationId xmlns:p14="http://schemas.microsoft.com/office/powerpoint/2010/main" val="301835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38C9EB5-8B2A-47DB-8166-DB76B3BC02FF}"/>
              </a:ext>
            </a:extLst>
          </p:cNvPr>
          <p:cNvPicPr>
            <a:picLocks noChangeAspect="1"/>
          </p:cNvPicPr>
          <p:nvPr/>
        </p:nvPicPr>
        <p:blipFill>
          <a:blip r:embed="rId3"/>
          <a:stretch>
            <a:fillRect/>
          </a:stretch>
        </p:blipFill>
        <p:spPr>
          <a:xfrm>
            <a:off x="1652586" y="644163"/>
            <a:ext cx="5838825" cy="4629150"/>
          </a:xfrm>
          <a:prstGeom prst="rect">
            <a:avLst/>
          </a:prstGeom>
        </p:spPr>
      </p:pic>
      <p:sp>
        <p:nvSpPr>
          <p:cNvPr id="9" name="矩形 8">
            <a:extLst>
              <a:ext uri="{FF2B5EF4-FFF2-40B4-BE49-F238E27FC236}">
                <a16:creationId xmlns:a16="http://schemas.microsoft.com/office/drawing/2014/main" id="{351A68CD-6935-43E7-A142-005191869C8D}"/>
              </a:ext>
            </a:extLst>
          </p:cNvPr>
          <p:cNvSpPr/>
          <p:nvPr/>
        </p:nvSpPr>
        <p:spPr>
          <a:xfrm>
            <a:off x="1555787" y="5595649"/>
            <a:ext cx="6032421" cy="461665"/>
          </a:xfrm>
          <a:prstGeom prst="rect">
            <a:avLst/>
          </a:prstGeom>
        </p:spPr>
        <p:txBody>
          <a:bodyPr wrap="none">
            <a:spAutoFit/>
          </a:bodyPr>
          <a:lstStyle/>
          <a:p>
            <a:r>
              <a:rPr lang="zh-CN" altLang="en-US" sz="2400" dirty="0">
                <a:solidFill>
                  <a:srgbClr val="000000"/>
                </a:solidFill>
                <a:latin typeface="-apple-system"/>
              </a:rPr>
              <a:t>震荡可能会让结果跳到更好的局部极小值处</a:t>
            </a:r>
            <a:endParaRPr lang="zh-CN" altLang="en-US" sz="2400" dirty="0"/>
          </a:p>
        </p:txBody>
      </p:sp>
    </p:spTree>
    <p:extLst>
      <p:ext uri="{BB962C8B-B14F-4D97-AF65-F5344CB8AC3E}">
        <p14:creationId xmlns:p14="http://schemas.microsoft.com/office/powerpoint/2010/main" val="257209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49D22E-F857-4AA8-9280-E5FF3D2575F0}"/>
              </a:ext>
            </a:extLst>
          </p:cNvPr>
          <p:cNvPicPr>
            <a:picLocks noChangeAspect="1"/>
          </p:cNvPicPr>
          <p:nvPr/>
        </p:nvPicPr>
        <p:blipFill>
          <a:blip r:embed="rId2"/>
          <a:stretch>
            <a:fillRect/>
          </a:stretch>
        </p:blipFill>
        <p:spPr>
          <a:xfrm>
            <a:off x="304800" y="1814376"/>
            <a:ext cx="8534400" cy="2419350"/>
          </a:xfrm>
          <a:prstGeom prst="rect">
            <a:avLst/>
          </a:prstGeom>
        </p:spPr>
      </p:pic>
    </p:spTree>
    <p:extLst>
      <p:ext uri="{BB962C8B-B14F-4D97-AF65-F5344CB8AC3E}">
        <p14:creationId xmlns:p14="http://schemas.microsoft.com/office/powerpoint/2010/main" val="22991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4A3D62-EE4B-4EC8-8457-085B12B98581}"/>
              </a:ext>
            </a:extLst>
          </p:cNvPr>
          <p:cNvSpPr/>
          <p:nvPr/>
        </p:nvSpPr>
        <p:spPr>
          <a:xfrm>
            <a:off x="621406" y="475008"/>
            <a:ext cx="5896960" cy="584775"/>
          </a:xfrm>
          <a:prstGeom prst="rect">
            <a:avLst/>
          </a:prstGeom>
        </p:spPr>
        <p:txBody>
          <a:bodyPr wrap="square">
            <a:spAutoFit/>
          </a:bodyPr>
          <a:lstStyle/>
          <a:p>
            <a:r>
              <a:rPr lang="en-US" altLang="zh-CN" sz="3200" dirty="0">
                <a:solidFill>
                  <a:srgbClr val="000000"/>
                </a:solidFill>
                <a:latin typeface="-apple-system"/>
              </a:rPr>
              <a:t>Mini-batch gradient descent</a:t>
            </a:r>
            <a:endParaRPr lang="zh-CN" altLang="en-US" sz="3200" dirty="0"/>
          </a:p>
        </p:txBody>
      </p:sp>
      <p:sp>
        <p:nvSpPr>
          <p:cNvPr id="4" name="矩形 3">
            <a:extLst>
              <a:ext uri="{FF2B5EF4-FFF2-40B4-BE49-F238E27FC236}">
                <a16:creationId xmlns:a16="http://schemas.microsoft.com/office/drawing/2014/main" id="{9EAF8CE0-1773-4300-91E6-11FB5ABD8462}"/>
              </a:ext>
            </a:extLst>
          </p:cNvPr>
          <p:cNvSpPr/>
          <p:nvPr/>
        </p:nvSpPr>
        <p:spPr>
          <a:xfrm>
            <a:off x="1678523" y="2485552"/>
            <a:ext cx="7876903" cy="461665"/>
          </a:xfrm>
          <a:prstGeom prst="rect">
            <a:avLst/>
          </a:prstGeom>
        </p:spPr>
        <p:txBody>
          <a:bodyPr wrap="square">
            <a:spAutoFit/>
          </a:bodyPr>
          <a:lstStyle/>
          <a:p>
            <a:r>
              <a:rPr lang="zh-CN" altLang="en-US" sz="2400" dirty="0">
                <a:solidFill>
                  <a:srgbClr val="000000"/>
                </a:solidFill>
                <a:latin typeface="-apple-system"/>
              </a:rPr>
              <a:t>使用整个训练集中的一个小批次进行计算</a:t>
            </a:r>
            <a:endParaRPr lang="zh-CN" altLang="en-US" sz="2400" dirty="0"/>
          </a:p>
        </p:txBody>
      </p:sp>
      <p:sp>
        <p:nvSpPr>
          <p:cNvPr id="5" name="矩形 4">
            <a:extLst>
              <a:ext uri="{FF2B5EF4-FFF2-40B4-BE49-F238E27FC236}">
                <a16:creationId xmlns:a16="http://schemas.microsoft.com/office/drawing/2014/main" id="{3D8916DA-CD51-46E6-A7DE-5D532BB10DE7}"/>
              </a:ext>
            </a:extLst>
          </p:cNvPr>
          <p:cNvSpPr/>
          <p:nvPr/>
        </p:nvSpPr>
        <p:spPr>
          <a:xfrm>
            <a:off x="2651877" y="3518347"/>
            <a:ext cx="3815959" cy="646331"/>
          </a:xfrm>
          <a:prstGeom prst="rect">
            <a:avLst/>
          </a:prstGeom>
        </p:spPr>
        <p:txBody>
          <a:bodyPr wrap="square">
            <a:spAutoFit/>
          </a:bodyPr>
          <a:lstStyle/>
          <a:p>
            <a:r>
              <a:rPr lang="zh-CN" altLang="en-US" sz="3600" dirty="0"/>
              <a:t>比 </a:t>
            </a:r>
            <a:r>
              <a:rPr lang="en-US" altLang="zh-CN" sz="3600" dirty="0"/>
              <a:t>SGD </a:t>
            </a:r>
            <a:r>
              <a:rPr lang="zh-CN" altLang="en-US" sz="3600" dirty="0"/>
              <a:t>收敛稳定</a:t>
            </a:r>
          </a:p>
        </p:txBody>
      </p:sp>
      <p:sp>
        <p:nvSpPr>
          <p:cNvPr id="6" name="矩形 5">
            <a:extLst>
              <a:ext uri="{FF2B5EF4-FFF2-40B4-BE49-F238E27FC236}">
                <a16:creationId xmlns:a16="http://schemas.microsoft.com/office/drawing/2014/main" id="{F2162B5F-84EC-4C67-98F5-BCB9B717C10E}"/>
              </a:ext>
            </a:extLst>
          </p:cNvPr>
          <p:cNvSpPr/>
          <p:nvPr/>
        </p:nvSpPr>
        <p:spPr>
          <a:xfrm>
            <a:off x="734129" y="4480618"/>
            <a:ext cx="7651454" cy="646331"/>
          </a:xfrm>
          <a:prstGeom prst="rect">
            <a:avLst/>
          </a:prstGeom>
        </p:spPr>
        <p:txBody>
          <a:bodyPr wrap="none">
            <a:spAutoFit/>
          </a:bodyPr>
          <a:lstStyle/>
          <a:p>
            <a:r>
              <a:rPr lang="zh-CN" altLang="en-US" sz="3600" dirty="0">
                <a:solidFill>
                  <a:srgbClr val="000000"/>
                </a:solidFill>
                <a:latin typeface="-apple-system"/>
              </a:rPr>
              <a:t>介于 </a:t>
            </a:r>
            <a:r>
              <a:rPr lang="en-US" altLang="zh-CN" sz="3600" dirty="0">
                <a:solidFill>
                  <a:srgbClr val="000000"/>
                </a:solidFill>
                <a:latin typeface="-apple-system"/>
              </a:rPr>
              <a:t>BGD </a:t>
            </a:r>
            <a:r>
              <a:rPr lang="zh-CN" altLang="en-US" sz="3600" dirty="0">
                <a:solidFill>
                  <a:srgbClr val="000000"/>
                </a:solidFill>
                <a:latin typeface="-apple-system"/>
              </a:rPr>
              <a:t>与 </a:t>
            </a:r>
            <a:r>
              <a:rPr lang="en-US" altLang="zh-CN" sz="3600" dirty="0">
                <a:solidFill>
                  <a:srgbClr val="000000"/>
                </a:solidFill>
                <a:latin typeface="-apple-system"/>
              </a:rPr>
              <a:t>SGD</a:t>
            </a:r>
            <a:r>
              <a:rPr lang="zh-CN" altLang="en-US" sz="3600" dirty="0">
                <a:solidFill>
                  <a:srgbClr val="000000"/>
                </a:solidFill>
                <a:latin typeface="-apple-system"/>
              </a:rPr>
              <a:t>之间，两者取长补短</a:t>
            </a:r>
            <a:endParaRPr lang="zh-CN" altLang="en-US" sz="3600" dirty="0"/>
          </a:p>
        </p:txBody>
      </p:sp>
      <p:sp>
        <p:nvSpPr>
          <p:cNvPr id="7" name="矩形 6">
            <a:extLst>
              <a:ext uri="{FF2B5EF4-FFF2-40B4-BE49-F238E27FC236}">
                <a16:creationId xmlns:a16="http://schemas.microsoft.com/office/drawing/2014/main" id="{6DBAAFE7-A887-49AB-90D9-A2CA4A13B4FC}"/>
              </a:ext>
            </a:extLst>
          </p:cNvPr>
          <p:cNvSpPr/>
          <p:nvPr/>
        </p:nvSpPr>
        <p:spPr>
          <a:xfrm>
            <a:off x="621406" y="3252651"/>
            <a:ext cx="7876903" cy="2315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75D9E109-3777-49C1-A8C1-92BEFDA390F0}"/>
              </a:ext>
            </a:extLst>
          </p:cNvPr>
          <p:cNvPicPr>
            <a:picLocks noChangeAspect="1"/>
          </p:cNvPicPr>
          <p:nvPr/>
        </p:nvPicPr>
        <p:blipFill>
          <a:blip r:embed="rId3"/>
          <a:stretch>
            <a:fillRect/>
          </a:stretch>
        </p:blipFill>
        <p:spPr>
          <a:xfrm>
            <a:off x="1678523" y="1202300"/>
            <a:ext cx="5829820" cy="1156055"/>
          </a:xfrm>
          <a:prstGeom prst="rect">
            <a:avLst/>
          </a:prstGeom>
        </p:spPr>
      </p:pic>
    </p:spTree>
    <p:extLst>
      <p:ext uri="{BB962C8B-B14F-4D97-AF65-F5344CB8AC3E}">
        <p14:creationId xmlns:p14="http://schemas.microsoft.com/office/powerpoint/2010/main" val="22823407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1484</Words>
  <Application>Microsoft Office PowerPoint</Application>
  <PresentationFormat>全屏显示(4:3)</PresentationFormat>
  <Paragraphs>126</Paragraphs>
  <Slides>23</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-apple-system</vt:lpstr>
      <vt:lpstr>等线</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YANJI CHEN</dc:creator>
  <cp:lastModifiedBy>YANJI CHEN</cp:lastModifiedBy>
  <cp:revision>59</cp:revision>
  <dcterms:created xsi:type="dcterms:W3CDTF">2019-06-09T13:56:11Z</dcterms:created>
  <dcterms:modified xsi:type="dcterms:W3CDTF">2019-06-09T17:47:08Z</dcterms:modified>
</cp:coreProperties>
</file>