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1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2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08-09-2024</a:t>
            </a:fld>
            <a:endParaRPr lang="en-IN"/>
          </a:p>
        </p:txBody>
      </p:sp>
      <p:sp>
        <p:nvSpPr>
          <p:cNvPr id="104872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2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9" name=""/>
        <p:cNvGrpSpPr/>
        <p:nvPr/>
      </p:nvGrpSpPr>
      <p:grpSpPr>
        <a:xfrm>
          <a:off x="0" y="0"/>
          <a:ext cx="0" cy="0"/>
          <a:chOff x="0" y="0"/>
          <a:chExt cx="0" cy="0"/>
        </a:xfrm>
      </p:grpSpPr>
      <p:sp>
        <p:nvSpPr>
          <p:cNvPr id="104870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6" name="Holder 3"/>
          <p:cNvSpPr>
            <a:spLocks noGrp="1"/>
          </p:cNvSpPr>
          <p:nvPr>
            <p:ph type="body" idx="1"/>
          </p:nvPr>
        </p:nvSpPr>
        <p:spPr/>
        <p:txBody>
          <a:bodyPr bIns="0" lIns="0" rIns="0" tIns="0"/>
          <a:p/>
        </p:txBody>
      </p:sp>
      <p:sp>
        <p:nvSpPr>
          <p:cNvPr id="104870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70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0" name=""/>
        <p:cNvGrpSpPr/>
        <p:nvPr/>
      </p:nvGrpSpPr>
      <p:grpSpPr>
        <a:xfrm>
          <a:off x="0" y="0"/>
          <a:ext cx="0" cy="0"/>
          <a:chOff x="0" y="0"/>
          <a:chExt cx="0" cy="0"/>
        </a:xfrm>
      </p:grpSpPr>
      <p:sp>
        <p:nvSpPr>
          <p:cNvPr id="104871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1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1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1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71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8"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71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71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2.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3.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4.png"/><Relationship Id="rId3"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0"/>
          </a:xfrm>
          <a:prstGeom prst="rect"/>
          <a:noFill/>
        </p:spPr>
        <p:txBody>
          <a:bodyPr rtlCol="0" wrap="square">
            <a:spAutoFit/>
          </a:bodyPr>
          <a:p>
            <a:r>
              <a:rPr dirty="0" sz="2400" lang="en-US"/>
              <a:t>STUDENT NAME:</a:t>
            </a:r>
            <a:r>
              <a:rPr dirty="0" sz="2400" lang="en-IN"/>
              <a:t> </a:t>
            </a:r>
            <a:r>
              <a:rPr altLang="en-IN" dirty="0" sz="2400" lang="en-US"/>
              <a:t>P</a:t>
            </a:r>
            <a:r>
              <a:rPr altLang="en-IN" dirty="0" sz="2400" lang="en-US"/>
              <a:t>a</a:t>
            </a:r>
            <a:r>
              <a:rPr altLang="en-IN" dirty="0" sz="2400" lang="en-US"/>
              <a:t>n</a:t>
            </a:r>
            <a:r>
              <a:rPr altLang="en-IN" dirty="0" sz="2400" lang="en-US"/>
              <a:t>d</a:t>
            </a:r>
            <a:r>
              <a:rPr altLang="en-IN" dirty="0" sz="2400" lang="en-US"/>
              <a:t>e</a:t>
            </a:r>
            <a:r>
              <a:rPr altLang="en-IN" dirty="0" sz="2400" lang="en-US"/>
              <a:t>e</a:t>
            </a:r>
            <a:r>
              <a:rPr altLang="en-IN" dirty="0" sz="2400" lang="en-US"/>
              <a:t>s</a:t>
            </a:r>
            <a:r>
              <a:rPr altLang="en-IN" dirty="0" sz="2400" lang="en-US"/>
              <a:t>w</a:t>
            </a:r>
            <a:r>
              <a:rPr altLang="en-IN" dirty="0" sz="2400" lang="en-US"/>
              <a:t>a</a:t>
            </a:r>
            <a:r>
              <a:rPr altLang="en-IN" dirty="0" sz="2400" lang="en-US"/>
              <a:t>r</a:t>
            </a:r>
            <a:r>
              <a:rPr altLang="en-IN" dirty="0" sz="2400" lang="en-US"/>
              <a:t>a</a:t>
            </a:r>
            <a:r>
              <a:rPr altLang="en-IN" dirty="0" sz="2400" lang="en-US"/>
              <a:t>n</a:t>
            </a:r>
            <a:r>
              <a:rPr altLang="en-IN" dirty="0" sz="2400" lang="en-US"/>
              <a:t> </a:t>
            </a:r>
            <a:r>
              <a:rPr altLang="en-IN" dirty="0" sz="2400" lang="en-US"/>
              <a:t>A</a:t>
            </a:r>
            <a:endParaRPr dirty="0" sz="2400" lang="en-US"/>
          </a:p>
          <a:p>
            <a:r>
              <a:rPr dirty="0" sz="2400" lang="en-US"/>
              <a:t>REGISTER NO:</a:t>
            </a:r>
            <a:r>
              <a:rPr dirty="0" sz="2400" lang="en-IN"/>
              <a:t>4222000</a:t>
            </a:r>
            <a:r>
              <a:rPr altLang="en-IN" dirty="0" sz="2400" lang="en-US"/>
              <a:t>6</a:t>
            </a:r>
            <a:r>
              <a:rPr altLang="en-IN" dirty="0" sz="2400" lang="en-US"/>
              <a:t>0</a:t>
            </a:r>
            <a:r>
              <a:rPr dirty="0" sz="2400" lang="en-IN"/>
              <a:t>( asunm110422200060)</a:t>
            </a:r>
            <a:endParaRPr dirty="0" sz="2400" lang="en-US"/>
          </a:p>
          <a:p>
            <a:r>
              <a:rPr dirty="0" sz="2400" lang="en-US"/>
              <a:t>DEPARTMENT:</a:t>
            </a:r>
            <a:r>
              <a:rPr dirty="0" sz="2400" lang="en-IN"/>
              <a:t>B.Com INFORMATION SYSTEM MANAGEMENT </a:t>
            </a:r>
            <a:endParaRPr dirty="0" sz="2400" lang="en-US"/>
          </a:p>
          <a:p>
            <a:r>
              <a:rPr dirty="0" sz="2400" lang="en-US"/>
              <a:t>COLLEGE</a:t>
            </a:r>
            <a:r>
              <a:rPr dirty="0" sz="2400" lang="en-IN"/>
              <a:t>: DRBCCC HINDU COLLEGE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1"/>
          <p:cNvSpPr txBox="1"/>
          <p:nvPr/>
        </p:nvSpPr>
        <p:spPr>
          <a:xfrm>
            <a:off x="948267" y="1642533"/>
            <a:ext cx="8720666" cy="4892040"/>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b="1" lang="en-US">
                <a:ea typeface="+mn-lt"/>
                <a:cs typeface="+mn-lt"/>
              </a:rPr>
              <a:t>Data Preparation</a:t>
            </a:r>
            <a:endParaRPr lang="en-US"/>
          </a:p>
          <a:p>
            <a:pPr indent="-342900" marL="342900">
              <a:buFont typeface="Arial"/>
              <a:buChar char="•"/>
            </a:pPr>
            <a:r>
              <a:rPr b="1" lang="en-US">
                <a:ea typeface="+mn-lt"/>
                <a:cs typeface="+mn-lt"/>
              </a:rPr>
              <a:t>Data Cleaning</a:t>
            </a:r>
            <a:endParaRPr lang="en-US">
              <a:ea typeface="Calibri"/>
              <a:cs typeface="Calibri"/>
            </a:endParaRPr>
          </a:p>
          <a:p>
            <a:pPr indent="-342900" marL="342900">
              <a:buFont typeface="Arial"/>
              <a:buChar char="•"/>
            </a:pPr>
            <a:r>
              <a:rPr b="1" lang="en-US">
                <a:ea typeface="+mn-lt"/>
                <a:cs typeface="+mn-lt"/>
              </a:rPr>
              <a:t>Data Transformation</a:t>
            </a:r>
            <a:endParaRPr b="1" lang="en-US">
              <a:ea typeface="Calibri"/>
              <a:cs typeface="Calibri"/>
            </a:endParaRPr>
          </a:p>
          <a:p>
            <a:r>
              <a:rPr b="1" lang="en-US">
                <a:ea typeface="+mn-lt"/>
                <a:cs typeface="+mn-lt"/>
              </a:rPr>
              <a:t>Chart and Diagram Types</a:t>
            </a:r>
            <a:r>
              <a:rPr lang="en-US">
                <a:ea typeface="+mn-lt"/>
                <a:cs typeface="+mn-lt"/>
              </a:rPr>
              <a:t>:</a:t>
            </a:r>
            <a:endParaRPr lang="en-US"/>
          </a:p>
          <a:p>
            <a:pPr indent="-285750" marL="285750">
              <a:buFont typeface="Arial"/>
              <a:buChar char="•"/>
            </a:pPr>
            <a:r>
              <a:rPr b="1" lang="en-US">
                <a:ea typeface="+mn-lt"/>
                <a:cs typeface="+mn-lt"/>
              </a:rPr>
              <a:t>Bar Charts</a:t>
            </a:r>
            <a:endParaRPr lang="en-US"/>
          </a:p>
          <a:p>
            <a:pPr indent="-285750" marL="285750">
              <a:buFont typeface="Arial"/>
              <a:buChar char="•"/>
            </a:pPr>
            <a:r>
              <a:rPr lang="en-US">
                <a:ea typeface="+mn-lt"/>
                <a:cs typeface="+mn-lt"/>
              </a:rPr>
              <a:t>Column Charts</a:t>
            </a:r>
            <a:endParaRPr b="1" lang="en-US">
              <a:ea typeface="Calibri"/>
              <a:cs typeface="Calibri"/>
            </a:endParaRPr>
          </a:p>
          <a:p>
            <a:pPr indent="-285750" marL="285750">
              <a:buFont typeface="Arial"/>
              <a:buChar char="•"/>
            </a:pPr>
            <a:r>
              <a:rPr lang="en-US">
                <a:ea typeface="+mn-lt"/>
                <a:cs typeface="+mn-lt"/>
              </a:rPr>
              <a:t>Stacked Bar Charts</a:t>
            </a:r>
            <a:endParaRPr lang="en-US">
              <a:ea typeface="Calibri"/>
              <a:cs typeface="Calibri"/>
            </a:endParaRPr>
          </a:p>
          <a:p>
            <a:pPr indent="-285750" marL="285750">
              <a:buFont typeface="Arial"/>
              <a:buChar char="•"/>
            </a:pPr>
            <a:r>
              <a:rPr lang="en-US">
                <a:ea typeface="+mn-lt"/>
                <a:cs typeface="+mn-lt"/>
              </a:rPr>
              <a:t>Grouped Bar Charts</a:t>
            </a:r>
          </a:p>
          <a:p>
            <a:r>
              <a:rPr b="1" lang="en-US">
                <a:ea typeface="+mn-lt"/>
                <a:cs typeface="+mn-lt"/>
              </a:rPr>
              <a:t>Validation and Refinement</a:t>
            </a:r>
            <a:r>
              <a:rPr lang="en-US">
                <a:ea typeface="+mn-lt"/>
                <a:cs typeface="+mn-lt"/>
              </a:rPr>
              <a:t>:</a:t>
            </a:r>
            <a:endParaRPr lang="en-US"/>
          </a:p>
          <a:p>
            <a:pPr indent="-285750" marL="285750">
              <a:buFont typeface="Arial"/>
              <a:buChar char="•"/>
            </a:pPr>
            <a:r>
              <a:rPr b="1" lang="en-US">
                <a:ea typeface="+mn-lt"/>
                <a:cs typeface="+mn-lt"/>
              </a:rPr>
              <a:t>Accuracy Check</a:t>
            </a:r>
            <a:endParaRPr lang="en-US"/>
          </a:p>
          <a:p>
            <a:pPr indent="-285750" marL="285750">
              <a:buFont typeface="Arial"/>
              <a:buChar char="•"/>
            </a:pPr>
            <a:r>
              <a:rPr lang="en-US">
                <a:ea typeface="+mn-lt"/>
                <a:cs typeface="+mn-lt"/>
              </a:rPr>
              <a:t>Feedback Integration</a:t>
            </a:r>
            <a:endParaRPr lang="en-US">
              <a:ea typeface="Calibri"/>
              <a:cs typeface="Calibri"/>
            </a:endParaRPr>
          </a:p>
          <a:p>
            <a:r>
              <a:rPr lang="en-US">
                <a:ea typeface="+mn-lt"/>
                <a:cs typeface="+mn-lt"/>
              </a:rPr>
              <a:t>Tool Selection</a:t>
            </a:r>
            <a:endParaRPr lang="en-US"/>
          </a:p>
          <a:p>
            <a:pPr indent="-285750" marL="285750">
              <a:buFont typeface="Arial"/>
              <a:buChar char="•"/>
            </a:pPr>
            <a:r>
              <a:rPr lang="en-US">
                <a:ea typeface="+mn-lt"/>
                <a:cs typeface="+mn-lt"/>
              </a:rPr>
              <a:t>Software Options</a:t>
            </a:r>
            <a:endParaRPr lang="en-US">
              <a:ea typeface="Calibri"/>
              <a:cs typeface="Calibri"/>
            </a:endParaRPr>
          </a:p>
          <a:p>
            <a:pPr indent="-285750" marL="285750">
              <a:buFont typeface="Arial"/>
              <a:buChar char="•"/>
            </a:pPr>
            <a:r>
              <a:rPr lang="en-US">
                <a:ea typeface="+mn-lt"/>
                <a:cs typeface="+mn-lt"/>
              </a:rPr>
              <a:t>Customization Features</a:t>
            </a:r>
            <a:endParaRPr lang="en-US">
              <a:ea typeface="Calibri"/>
              <a:cs typeface="Calibri"/>
            </a:endParaRPr>
          </a:p>
          <a:p>
            <a:endParaRPr lang="en-US">
              <a:ea typeface="Calibri"/>
              <a:cs typeface="Calibri"/>
            </a:endParaRPr>
          </a:p>
          <a:p>
            <a:endParaRPr b="1" lang="en-US">
              <a:ea typeface="Calibri"/>
              <a:cs typeface="Calibri"/>
            </a:endParaRPr>
          </a:p>
          <a:p>
            <a:endParaRPr b="1" lang="en-US">
              <a:ea typeface="Calibri"/>
              <a:cs typeface="Calibri"/>
            </a:endParaRPr>
          </a:p>
          <a:p>
            <a:pPr indent="-342900" marL="342900">
              <a:buFont typeface="Arial"/>
              <a:buChar char="•"/>
            </a:pPr>
            <a:endParaRPr lang="en-US">
              <a:ea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Picture 1" descr="A pie chart with a number of dots  Description automatically generated"/>
          <p:cNvPicPr>
            <a:picLocks noChangeAspect="1"/>
          </p:cNvPicPr>
          <p:nvPr/>
        </p:nvPicPr>
        <p:blipFill>
          <a:blip xmlns:r="http://schemas.openxmlformats.org/officeDocument/2006/relationships" r:embed="rId2"/>
          <a:stretch>
            <a:fillRect/>
          </a:stretch>
        </p:blipFill>
        <p:spPr>
          <a:xfrm>
            <a:off x="1670739" y="1447891"/>
            <a:ext cx="7010219" cy="4379162"/>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t>R</a:t>
            </a:r>
            <a:r>
              <a:rPr spc="-40"/>
              <a:t>E</a:t>
            </a:r>
            <a:r>
              <a:rPr spc="15"/>
              <a:t>S</a:t>
            </a:r>
            <a:r>
              <a:rPr spc="-30"/>
              <a:t>U</a:t>
            </a:r>
            <a:r>
              <a:rPr spc="-405"/>
              <a:t>L</a:t>
            </a:r>
            <a:r>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pic>
        <p:nvPicPr>
          <p:cNvPr id="2097170" name="Picture 7" descr="A graph with blue squares  Description automatically generated"/>
          <p:cNvPicPr>
            <a:picLocks noChangeAspect="1"/>
          </p:cNvPicPr>
          <p:nvPr/>
        </p:nvPicPr>
        <p:blipFill>
          <a:blip xmlns:r="http://schemas.openxmlformats.org/officeDocument/2006/relationships" r:embed="rId2"/>
          <a:stretch>
            <a:fillRect/>
          </a:stretch>
        </p:blipFill>
        <p:spPr>
          <a:xfrm>
            <a:off x="1694641" y="1495605"/>
            <a:ext cx="6301057" cy="386679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9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6"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t>R</a:t>
            </a:r>
            <a:r>
              <a:rPr spc="-40"/>
              <a:t>E</a:t>
            </a:r>
            <a:r>
              <a:rPr spc="15"/>
              <a:t>S</a:t>
            </a:r>
            <a:r>
              <a:rPr spc="-30"/>
              <a:t>U</a:t>
            </a:r>
            <a:r>
              <a:rPr spc="-405"/>
              <a:t>L</a:t>
            </a:r>
            <a:r>
              <a:t>TS</a:t>
            </a:r>
          </a:p>
        </p:txBody>
      </p:sp>
      <p:sp>
        <p:nvSpPr>
          <p:cNvPr id="104869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pic>
        <p:nvPicPr>
          <p:cNvPr id="2097172" name="Picture 1" descr="A pie chart with colorful circles  Description automatically generated"/>
          <p:cNvPicPr>
            <a:picLocks noChangeAspect="1"/>
          </p:cNvPicPr>
          <p:nvPr/>
        </p:nvPicPr>
        <p:blipFill>
          <a:blip xmlns:r="http://schemas.openxmlformats.org/officeDocument/2006/relationships" r:embed="rId2"/>
          <a:stretch>
            <a:fillRect/>
          </a:stretch>
        </p:blipFill>
        <p:spPr>
          <a:xfrm>
            <a:off x="1469007" y="1457145"/>
            <a:ext cx="6982364" cy="4346275"/>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0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701"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t>R</a:t>
            </a:r>
            <a:r>
              <a:rPr spc="-40"/>
              <a:t>E</a:t>
            </a:r>
            <a:r>
              <a:rPr spc="15"/>
              <a:t>S</a:t>
            </a:r>
            <a:r>
              <a:rPr spc="-30"/>
              <a:t>U</a:t>
            </a:r>
            <a:r>
              <a:rPr spc="-405"/>
              <a:t>L</a:t>
            </a:r>
            <a:r>
              <a:t>TS</a:t>
            </a:r>
          </a:p>
        </p:txBody>
      </p:sp>
      <p:sp>
        <p:nvSpPr>
          <p:cNvPr id="104870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14</a:t>
            </a:fld>
            <a:endParaRPr sz="1100">
              <a:latin typeface="Trebuchet MS"/>
              <a:cs typeface="Trebuchet MS"/>
            </a:endParaRPr>
          </a:p>
        </p:txBody>
      </p:sp>
      <p:pic>
        <p:nvPicPr>
          <p:cNvPr id="2097174" name="Picture 7" descr="A pie chart with text  Description automatically generated"/>
          <p:cNvPicPr>
            <a:picLocks noChangeAspect="1"/>
          </p:cNvPicPr>
          <p:nvPr/>
        </p:nvPicPr>
        <p:blipFill>
          <a:blip xmlns:r="http://schemas.openxmlformats.org/officeDocument/2006/relationships" r:embed="rId2"/>
          <a:stretch>
            <a:fillRect/>
          </a:stretch>
        </p:blipFill>
        <p:spPr>
          <a:xfrm>
            <a:off x="1468558" y="1442499"/>
            <a:ext cx="7414582" cy="4548097"/>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70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4" name="TextBox 2"/>
          <p:cNvSpPr txBox="1"/>
          <p:nvPr/>
        </p:nvSpPr>
        <p:spPr>
          <a:xfrm>
            <a:off x="643466" y="1642533"/>
            <a:ext cx="8890000" cy="2606041"/>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sz="2800" lang="en-US">
                <a:ea typeface="+mn-lt"/>
                <a:cs typeface="+mn-lt"/>
              </a:rPr>
              <a:t>Effective charts and bar diagrams are crucial for clear data communication and informed decision-making. By preparing data accurately and using intuitive design, these visualizations make complex information accessible and actionable, enhancing understanding and supporting strategic decisions.</a:t>
            </a:r>
            <a:endParaRPr sz="28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1"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223913"/>
            <a:ext cx="8593228" cy="1412240"/>
          </a:xfrm>
          <a:prstGeom prst="rect"/>
          <a:noFill/>
        </p:spPr>
        <p:txBody>
          <a:bodyPr anchor="t" bIns="45720" lIns="91440" rIns="91440" rtlCol="0" tIns="45720" wrap="square">
            <a:spAutoFit/>
          </a:bodyPr>
          <a:p>
            <a:r>
              <a:rPr b="1" sz="4400" lang="en-US">
                <a:solidFill>
                  <a:srgbClr val="0F0F0F"/>
                </a:solidFill>
                <a:latin typeface="Times New Roman"/>
                <a:cs typeface="Times New Roman"/>
              </a:rPr>
              <a:t>Making Charts and Bar diagrams</a:t>
            </a:r>
            <a:endParaRPr sz="2800" lang="en-IN">
              <a:solidFill>
                <a:srgbClr val="7030A0"/>
              </a:solidFill>
              <a:latin typeface="Times New Roman"/>
              <a:cs typeface="Times New Roman"/>
            </a:endParaRPr>
          </a:p>
          <a:p>
            <a:r>
              <a:rPr b="1" sz="4400" lang="en-US">
                <a:solidFill>
                  <a:srgbClr val="0F0F0F"/>
                </a:solidFill>
                <a:latin typeface="Times New Roman"/>
                <a:cs typeface="Times New Roman"/>
              </a:rPr>
              <a:t> using Excel</a:t>
            </a:r>
            <a:endParaRPr sz="2800" lang="en-IN">
              <a:solidFill>
                <a:srgbClr val="7030A0"/>
              </a:solidFill>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9" name="TextBox 10"/>
          <p:cNvSpPr txBox="1"/>
          <p:nvPr/>
        </p:nvSpPr>
        <p:spPr>
          <a:xfrm>
            <a:off x="751749" y="1695449"/>
            <a:ext cx="7239726" cy="4701540"/>
          </a:xfrm>
          <a:prstGeom prst="rect"/>
          <a:noFill/>
        </p:spPr>
        <p:txBody>
          <a:bodyPr anchor="t" bIns="45720" lIns="91440" rIns="91440" tIns="45720" wrap="square">
            <a:spAutoFit/>
          </a:bodyPr>
          <a:p>
            <a:r>
              <a:rPr sz="2800" lang="en-US">
                <a:ea typeface="+mn-lt"/>
                <a:cs typeface="+mn-lt"/>
              </a:rPr>
              <a:t>Accurate data representation is crucial for effective decision-making and communication. Current methods of visualizing data may be inconsistent or unclear, leading to misinterpretation and reduced insight. The challenge is to develop clear, accurate, and visually appealing charts and bar diagrams that enhance data comprehension and support better business decisions.</a:t>
            </a:r>
            <a:endParaRPr lang="en-US"/>
          </a:p>
          <a:p>
            <a:endParaRPr sz="2800" lang="en-US">
              <a:ea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8"/>
          <p:cNvSpPr txBox="1"/>
          <p:nvPr/>
        </p:nvSpPr>
        <p:spPr>
          <a:xfrm>
            <a:off x="829733" y="2065867"/>
            <a:ext cx="7840133" cy="3291840"/>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sz="2800" lang="en-US">
                <a:ea typeface="+mn-lt"/>
                <a:cs typeface="+mn-lt"/>
              </a:rPr>
              <a:t>Create clear, informative charts and bar diagrams to visualize data effectively. This involves data collection, designing visualizations using tools like Excel or Tableau, and refining them for accuracy and clarity. The outcome is improved data presentation for better decision-making and communication.</a:t>
            </a:r>
            <a:endParaRPr sz="2800" lang="en-US">
              <a:ea typeface="Calibri"/>
              <a:cs typeface="Calibri"/>
            </a:endParaRPr>
          </a:p>
          <a:p>
            <a:pPr algn="l"/>
            <a:endParaRPr lang="en-US">
              <a:ea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8"/>
          <p:cNvSpPr txBox="1"/>
          <p:nvPr/>
        </p:nvSpPr>
        <p:spPr>
          <a:xfrm>
            <a:off x="906372" y="1699932"/>
            <a:ext cx="5566913" cy="3952240"/>
          </a:xfrm>
          <a:prstGeom prst="rect"/>
          <a:noFill/>
        </p:spPr>
        <p:txBody>
          <a:bodyPr anchor="t" bIns="45720" lIns="91440" rIns="91440" rtlCol="0" tIns="45720" wrap="square">
            <a:spAutoFit/>
          </a:bodyPr>
          <a:p>
            <a:pPr indent="-457200" marL="457200">
              <a:buFont typeface="Arial"/>
              <a:buChar char="•"/>
            </a:pPr>
            <a:r>
              <a:rPr sz="3200" lang="en-IN">
                <a:ea typeface="+mn-lt"/>
                <a:cs typeface="+mn-lt"/>
              </a:rPr>
              <a:t>Business Analysts</a:t>
            </a:r>
            <a:r>
              <a:rPr sz="3200" lang="en-IN"/>
              <a:t> </a:t>
            </a:r>
          </a:p>
          <a:p>
            <a:pPr indent="-457200" marL="457200">
              <a:buFont typeface="Arial"/>
              <a:buChar char="•"/>
            </a:pPr>
            <a:r>
              <a:rPr sz="3200" lang="en-IN">
                <a:ea typeface="+mn-lt"/>
                <a:cs typeface="+mn-lt"/>
              </a:rPr>
              <a:t>Managers and Executives</a:t>
            </a:r>
          </a:p>
          <a:p>
            <a:pPr indent="-457200" marL="457200">
              <a:buFont typeface="Arial"/>
              <a:buChar char="•"/>
            </a:pPr>
            <a:r>
              <a:rPr sz="3200" lang="en-IN">
                <a:ea typeface="+mn-lt"/>
                <a:cs typeface="+mn-lt"/>
              </a:rPr>
              <a:t>Sales and Marketing Teams</a:t>
            </a:r>
          </a:p>
          <a:p>
            <a:pPr indent="-457200" marL="457200">
              <a:buFont typeface="Arial"/>
              <a:buChar char="•"/>
            </a:pPr>
            <a:r>
              <a:rPr sz="3200" lang="en-IN">
                <a:ea typeface="+mn-lt"/>
                <a:cs typeface="+mn-lt"/>
              </a:rPr>
              <a:t>Financial Analysts</a:t>
            </a:r>
          </a:p>
          <a:p>
            <a:pPr indent="-457200" marL="457200">
              <a:buFont typeface="Arial"/>
              <a:buChar char="•"/>
            </a:pPr>
            <a:r>
              <a:rPr sz="3200" lang="en-IN">
                <a:ea typeface="+mn-lt"/>
                <a:cs typeface="+mn-lt"/>
              </a:rPr>
              <a:t>Researchers and Academics</a:t>
            </a:r>
          </a:p>
          <a:p>
            <a:pPr indent="-457200" marL="457200">
              <a:buFont typeface="Arial"/>
              <a:buChar char="•"/>
            </a:pPr>
            <a:r>
              <a:rPr sz="3200" lang="en-IN">
                <a:ea typeface="+mn-lt"/>
                <a:cs typeface="+mn-lt"/>
              </a:rPr>
              <a:t>Stakeholders and Investors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9"/>
          <p:cNvSpPr txBox="1"/>
          <p:nvPr/>
        </p:nvSpPr>
        <p:spPr>
          <a:xfrm>
            <a:off x="3040331" y="1858514"/>
            <a:ext cx="7955151" cy="4701540"/>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b="1" sz="2800" lang="en-US">
                <a:ea typeface="+mn-lt"/>
                <a:cs typeface="+mn-lt"/>
              </a:rPr>
              <a:t>Solution</a:t>
            </a:r>
            <a:r>
              <a:rPr sz="2800" lang="en-US">
                <a:ea typeface="+mn-lt"/>
                <a:cs typeface="+mn-lt"/>
              </a:rPr>
              <a:t>: Develop a user-friendly data visualization toolkit that simplifies the creation of accurate and aesthetically pleasing charts and bar diagrams.</a:t>
            </a:r>
          </a:p>
          <a:p>
            <a:r>
              <a:rPr b="1" sz="2800" lang="en-US">
                <a:ea typeface="+mn-lt"/>
                <a:cs typeface="+mn-lt"/>
              </a:rPr>
              <a:t>Value Proposition</a:t>
            </a:r>
            <a:r>
              <a:rPr sz="2800" lang="en-US">
                <a:ea typeface="+mn-lt"/>
                <a:cs typeface="+mn-lt"/>
              </a:rPr>
              <a:t>: This toolkit enhances data clarity and insight by providing intuitive design options and customization features, enabling users to easily generate effective visualizations that support informed decision-making and clear communication.</a:t>
            </a:r>
            <a:endParaRPr lang="en-US"/>
          </a:p>
          <a:p>
            <a:endParaRPr sz="2800" lang="en-US">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TextBox 2"/>
          <p:cNvSpPr txBox="1"/>
          <p:nvPr/>
        </p:nvSpPr>
        <p:spPr>
          <a:xfrm>
            <a:off x="982133" y="1693333"/>
            <a:ext cx="9414933" cy="3444240"/>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sz="2800" lang="en-US">
                <a:ea typeface="Calibri"/>
                <a:cs typeface="Calibri"/>
              </a:rPr>
              <a:t>Dataset: </a:t>
            </a:r>
            <a:r>
              <a:rPr sz="2800" lang="en-US" err="1">
                <a:ea typeface="Calibri"/>
                <a:cs typeface="Calibri"/>
              </a:rPr>
              <a:t>Edunet</a:t>
            </a:r>
            <a:r>
              <a:rPr sz="2800" lang="en-US">
                <a:ea typeface="Calibri"/>
                <a:cs typeface="Calibri"/>
              </a:rPr>
              <a:t> Foundation Dashboard</a:t>
            </a:r>
          </a:p>
          <a:p>
            <a:r>
              <a:rPr sz="2800" lang="en-US">
                <a:ea typeface="Calibri"/>
                <a:cs typeface="Calibri"/>
              </a:rPr>
              <a:t>Features: 34</a:t>
            </a:r>
          </a:p>
          <a:p>
            <a:r>
              <a:rPr sz="2800" lang="en-US">
                <a:ea typeface="Calibri"/>
                <a:cs typeface="Calibri"/>
              </a:rPr>
              <a:t>Features used: 4</a:t>
            </a:r>
          </a:p>
          <a:p>
            <a:pPr indent="-342900" marL="342900">
              <a:buAutoNum type="arabicPeriod"/>
            </a:pPr>
            <a:r>
              <a:rPr sz="2800" lang="en-US">
                <a:ea typeface="Calibri"/>
                <a:cs typeface="Calibri"/>
              </a:rPr>
              <a:t>Count of Marital Status: text</a:t>
            </a:r>
          </a:p>
          <a:p>
            <a:pPr indent="-342900" marL="342900">
              <a:buAutoNum type="arabicPeriod"/>
            </a:pPr>
            <a:r>
              <a:rPr sz="2800" lang="en-US">
                <a:ea typeface="Calibri"/>
                <a:cs typeface="Calibri"/>
              </a:rPr>
              <a:t>Count of Education Field: text</a:t>
            </a:r>
          </a:p>
          <a:p>
            <a:pPr indent="-342900" marL="342900">
              <a:buAutoNum type="arabicPeriod"/>
            </a:pPr>
            <a:r>
              <a:rPr sz="2800" lang="en-US">
                <a:ea typeface="Calibri"/>
                <a:cs typeface="Calibri"/>
              </a:rPr>
              <a:t>Count of Over Time: numbers</a:t>
            </a:r>
          </a:p>
          <a:p>
            <a:pPr indent="-342900" marL="342900">
              <a:buAutoNum type="arabicPeriod"/>
            </a:pPr>
            <a:r>
              <a:rPr sz="2800" lang="en-US">
                <a:ea typeface="Calibri"/>
                <a:cs typeface="Calibri"/>
              </a:rPr>
              <a:t>Count of Job Role: text</a:t>
            </a:r>
          </a:p>
          <a:p>
            <a:endParaRPr sz="2800" lang="en-US">
              <a:ea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TextBox 9"/>
          <p:cNvSpPr txBox="1"/>
          <p:nvPr/>
        </p:nvSpPr>
        <p:spPr>
          <a:xfrm>
            <a:off x="2489200" y="2302933"/>
            <a:ext cx="7399866" cy="2847341"/>
          </a:xfrm>
          <a:prstGeom prst="rect"/>
          <a:noFill/>
        </p:spPr>
        <p:txBody>
          <a:bodyPr anchor="t" anchorCtr="0" bIns="45720" compatLnSpc="1" forceAA="0" fromWordArt="0" horzOverflow="overflow" lIns="91440" numCol="1" rIns="91440" rot="0" rtlCol="0" spcCol="0" spcFirstLastPara="0" tIns="45720" vert="horz" vertOverflow="overflow" wrap="square">
            <a:prstTxWarp prst="textNoShape"/>
            <a:spAutoFit/>
          </a:bodyPr>
          <a:p>
            <a:r>
              <a:rPr sz="2400" lang="en-US">
                <a:ea typeface="+mn-lt"/>
                <a:cs typeface="+mn-lt"/>
              </a:rPr>
              <a:t>Our solution stands out with its intuitive design interface and advanced customization features, enabling users to create stunning, accurate charts and bar diagrams effortlessly. With real-time data integration and interactive elements, it transforms complex data into visually compelling insights that captivate and inform stakeholders.</a:t>
            </a:r>
            <a:endParaRPr sz="2400" lang="en-US">
              <a:ea typeface="Calibri"/>
              <a:cs typeface="Calibri"/>
            </a:endParaRPr>
          </a:p>
          <a:p>
            <a:pPr algn="l"/>
            <a:endParaRPr lang="en-US">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solai raja</cp:lastModifiedBy>
  <dcterms:created xsi:type="dcterms:W3CDTF">2024-03-29T04:07:22Z</dcterms:created>
  <dcterms:modified xsi:type="dcterms:W3CDTF">2024-09-10T05:37:15Z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85114952804f4403b0cc316f97985fff</vt:lpwstr>
  </property>
</Properties>
</file>