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4" r:id="rId2"/>
    <p:sldId id="260" r:id="rId3"/>
    <p:sldId id="270" r:id="rId4"/>
    <p:sldId id="272" r:id="rId5"/>
    <p:sldId id="284" r:id="rId6"/>
    <p:sldId id="275" r:id="rId7"/>
    <p:sldId id="264" r:id="rId8"/>
    <p:sldId id="280" r:id="rId9"/>
    <p:sldId id="282" r:id="rId10"/>
    <p:sldId id="283" r:id="rId11"/>
    <p:sldId id="288" r:id="rId12"/>
    <p:sldId id="289" r:id="rId13"/>
    <p:sldId id="295" r:id="rId14"/>
    <p:sldId id="297" r:id="rId15"/>
    <p:sldId id="276" r:id="rId16"/>
    <p:sldId id="259" r:id="rId17"/>
    <p:sldId id="273" r:id="rId18"/>
    <p:sldId id="281" r:id="rId19"/>
    <p:sldId id="285" r:id="rId20"/>
    <p:sldId id="286" r:id="rId21"/>
    <p:sldId id="291" r:id="rId22"/>
    <p:sldId id="292" r:id="rId23"/>
    <p:sldId id="293" r:id="rId24"/>
    <p:sldId id="278" r:id="rId25"/>
    <p:sldId id="269" r:id="rId26"/>
    <p:sldId id="267" r:id="rId27"/>
    <p:sldId id="277" r:id="rId28"/>
    <p:sldId id="265" r:id="rId29"/>
    <p:sldId id="266" r:id="rId30"/>
    <p:sldId id="290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1A1"/>
    <a:srgbClr val="8F637B"/>
    <a:srgbClr val="D2C1C9"/>
    <a:srgbClr val="5B254E"/>
    <a:srgbClr val="A4D7D9"/>
    <a:srgbClr val="7B97A0"/>
    <a:srgbClr val="F1827F"/>
    <a:srgbClr val="F5B4A6"/>
    <a:srgbClr val="334F59"/>
    <a:srgbClr val="939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3792" autoAdjust="0"/>
  </p:normalViewPr>
  <p:slideViewPr>
    <p:cSldViewPr snapToGrid="0">
      <p:cViewPr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D37F7-9869-4FCC-B7FE-C9701734431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2F689-46FA-42B6-8FAE-00E29D69C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Measures – title of maps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Thresholds – insufficient/sufficient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F689-46FA-42B6-8FAE-00E29D69CF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Measures – title of maps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Thresholds – insufficient/sufficient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F689-46FA-42B6-8FAE-00E29D69CF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7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Measures – title of maps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Thresholds – insufficient/sufficient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F689-46FA-42B6-8FAE-00E29D69CF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5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Measures – title of maps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Thresholds – insufficient/sufficient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2F689-46FA-42B6-8FAE-00E29D69CF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2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157-87C6-473A-86BC-A77E49EA7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1DB78-0E8B-47E8-8AF1-D72FCAF02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0E70-70F7-440C-94E7-FE36BF6A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BEF1-7D25-49E3-9564-D0DD39BD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41F0-C8FA-4807-98A1-14F93DCC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9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6A05-FE89-4B49-8E60-991F2E8A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81331-CD88-42CE-A594-9DF943F51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83B39-5338-46F9-8C25-8F7AB44F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200CE-8139-41EF-91B6-F5908EC3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EC546-DB32-47C4-ABC6-9790D6E7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3CC62-4772-4151-8A0B-8CD7467E2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1DC3F-0D88-4F03-8C2F-BADE9386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76EB-2B48-49AC-B943-5F92BB0C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56AE-742C-47EC-97DD-0989DE6A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9AAA7-FBD5-4097-AC86-2B732CDD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5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9A0C-3F9E-4607-8741-4CF343D2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56C9-C0BD-47B3-A81E-9D8039053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CDB9-B67B-4AD7-8E35-CC8579CA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3EA7-D332-49B1-BE88-39A44831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1193-A419-4178-8796-37D26A43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6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3B56-817B-4458-9A86-4F286CC4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F6A3E-045B-4720-AE3F-DF253249E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777F-9FE1-4F48-950F-C618381D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49461-A091-4A03-BBCF-5E6F10BD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C8EFF-877C-4DF2-B2E9-F4BF4193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0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B42D-4B5A-4BD9-A359-22BF3CE9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8ADA-796D-4209-854D-02E619EF2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B7961-DE0D-4098-9B77-9D74E33C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303EF-D0DD-4CCF-8577-8C489C46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BB3BC-AA05-4343-BCCD-BDEEFFE4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54035-1ACA-41BE-9654-9C695325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1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2D5A-ADCA-40E9-B3F8-AB0160BA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1C92-09C7-4139-A7CB-2E6C71299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C5AA4-210C-46CE-80DE-EE8192BDE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42A3-02C3-42CC-93B4-5127446A6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FF732-DEF3-4AD6-A58E-4E4246CF5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F8C64-3C68-409F-9F37-92C03874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FD61C-4D81-426D-9C42-9936AF9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20895-8023-4A64-B1C0-A6DE3717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2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6028-7BE5-4FF9-83AD-9049BDB6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DBEF1-BBE4-4AD4-B7AE-F96DADCD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63F1-4F2D-4ADA-A695-5BA2C82B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83820-8C23-4039-850C-091E99FF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A7BEB-3B7D-4476-89B5-12E6E96C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26F0-2F18-44E6-9524-BE4478AC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8525B-A422-4705-9134-E9D2DAFB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5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473B-C9E8-43E9-89DD-3ED2F798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70F52-774C-49BE-B02F-3FBDC205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02BB3-A1DE-4119-AFB0-F94A6EF20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FF4B8-6BBA-43EC-B880-8BC624C7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55057-B9B5-424A-B1E4-A01BBD2A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D517E-9F27-4577-901D-27F2C216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F06E-65BF-4D80-9425-8D501AFE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BB2C-1E07-4F40-8043-B7E4A84DD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A199E-C970-4C97-A913-350277B7C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264C4-BC99-4740-9176-D122528B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3B5D3-924A-4473-B68A-738EDAD8C7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9E5A-1AAD-4395-B0D9-F5E08AC6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CD270-57D0-4FB9-91D1-16CB6AB4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CEFD-0105-461D-829C-7EE24A0A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6B3C4-183B-4701-8D19-419151B4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51C6-F6CA-429F-A67D-C16B6C2BC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3B5D3-924A-4473-B68A-738EDAD8C79C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8EB86-D03A-4A7C-8FFE-2F993FCBE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75A9B-638C-4703-BA82-535630EE4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A0A8-F2A9-4581-8DBC-BD645282C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63A4-ED56-46EA-AA90-C2C7BE11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93975"/>
            <a:ext cx="10515600" cy="1325563"/>
          </a:xfrm>
        </p:spPr>
        <p:txBody>
          <a:bodyPr/>
          <a:lstStyle/>
          <a:p>
            <a:r>
              <a:rPr lang="en-US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Overview of Methodologies Reiterations</a:t>
            </a:r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D2F95E-6219-49B5-ABD8-D368AA84F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453"/>
            <a:ext cx="5461281" cy="850944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D7FB4102-541E-4357-964E-8AC1F27C46BE}"/>
              </a:ext>
            </a:extLst>
          </p:cNvPr>
          <p:cNvSpPr/>
          <p:nvPr/>
        </p:nvSpPr>
        <p:spPr>
          <a:xfrm rot="16200000">
            <a:off x="9005093" y="3671093"/>
            <a:ext cx="1325563" cy="5048250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6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2B83AF-C1BF-4531-A45A-67752ED79BAC}"/>
              </a:ext>
            </a:extLst>
          </p:cNvPr>
          <p:cNvSpPr/>
          <p:nvPr/>
        </p:nvSpPr>
        <p:spPr>
          <a:xfrm>
            <a:off x="1200150" y="181920"/>
            <a:ext cx="99250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Parallel NGS &amp; Diagnostic Archetype Classification Scheme</a:t>
            </a: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3CBF6883-615C-406D-A0D1-C71697AD2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32312"/>
            <a:ext cx="11125200" cy="477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5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2B83AF-C1BF-4531-A45A-67752ED79BAC}"/>
              </a:ext>
            </a:extLst>
          </p:cNvPr>
          <p:cNvSpPr/>
          <p:nvPr/>
        </p:nvSpPr>
        <p:spPr>
          <a:xfrm>
            <a:off x="1200150" y="181920"/>
            <a:ext cx="99250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Parallel NGS &amp; Diagnostic Archetype Classification Scheme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E3821A4-E652-47D6-B9CC-3EB52FC8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" y="1002999"/>
            <a:ext cx="11877675" cy="50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6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2B83AF-C1BF-4531-A45A-67752ED79BAC}"/>
              </a:ext>
            </a:extLst>
          </p:cNvPr>
          <p:cNvSpPr/>
          <p:nvPr/>
        </p:nvSpPr>
        <p:spPr>
          <a:xfrm>
            <a:off x="1200150" y="181920"/>
            <a:ext cx="99250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Parallel NGS &amp; Diagnostic Archetype Classification Scheme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46D01DB-AA78-4A8E-BC28-0C3FDDFC7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0" y="858687"/>
            <a:ext cx="11976780" cy="514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9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2B83AF-C1BF-4531-A45A-67752ED79BAC}"/>
              </a:ext>
            </a:extLst>
          </p:cNvPr>
          <p:cNvSpPr/>
          <p:nvPr/>
        </p:nvSpPr>
        <p:spPr>
          <a:xfrm>
            <a:off x="1200150" y="181920"/>
            <a:ext cx="99250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Parallel NGS &amp; Diagnostic Archetype Classification Scheme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2C4E51-BA56-4C15-B9B7-7AE220284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4" y="1019174"/>
            <a:ext cx="11703372" cy="50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6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2B83AF-C1BF-4531-A45A-67752ED79BAC}"/>
              </a:ext>
            </a:extLst>
          </p:cNvPr>
          <p:cNvSpPr/>
          <p:nvPr/>
        </p:nvSpPr>
        <p:spPr>
          <a:xfrm>
            <a:off x="1200150" y="181920"/>
            <a:ext cx="99250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Independent NGS &amp; Diagnostic Archetype Classification Scheme</a:t>
            </a:r>
          </a:p>
        </p:txBody>
      </p:sp>
      <p:pic>
        <p:nvPicPr>
          <p:cNvPr id="5" name="Picture 4" descr="Diagram, application&#10;&#10;Description automatically generated">
            <a:extLst>
              <a:ext uri="{FF2B5EF4-FFF2-40B4-BE49-F238E27FC236}">
                <a16:creationId xmlns:a16="http://schemas.microsoft.com/office/drawing/2014/main" id="{1D7127FA-CB20-4476-95F0-A8D3CECCA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84" y="862623"/>
            <a:ext cx="10053016" cy="59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5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63A4-ED56-46EA-AA90-C2C7BE11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93975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Recommendations Reiterations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D2F95E-6219-49B5-ABD8-D368AA84F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453"/>
            <a:ext cx="5461281" cy="850944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D7FB4102-541E-4357-964E-8AC1F27C46BE}"/>
              </a:ext>
            </a:extLst>
          </p:cNvPr>
          <p:cNvSpPr/>
          <p:nvPr/>
        </p:nvSpPr>
        <p:spPr>
          <a:xfrm rot="16200000">
            <a:off x="9005093" y="3671093"/>
            <a:ext cx="1325563" cy="5048250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09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97FC8E9-80D8-443A-B800-F0026208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075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Garamond" panose="020204040303010108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F0D34-651A-4155-AC17-1817C7880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34155"/>
              </p:ext>
            </p:extLst>
          </p:nvPr>
        </p:nvGraphicFramePr>
        <p:xfrm>
          <a:off x="161925" y="1146604"/>
          <a:ext cx="11868150" cy="5581543"/>
        </p:xfrm>
        <a:graphic>
          <a:graphicData uri="http://schemas.openxmlformats.org/drawingml/2006/table">
            <a:tbl>
              <a:tblPr firstRow="1" bandRow="1"/>
              <a:tblGrid>
                <a:gridCol w="2696213">
                  <a:extLst>
                    <a:ext uri="{9D8B030D-6E8A-4147-A177-3AD203B41FA5}">
                      <a16:colId xmlns:a16="http://schemas.microsoft.com/office/drawing/2014/main" val="1668597969"/>
                    </a:ext>
                  </a:extLst>
                </a:gridCol>
                <a:gridCol w="4730594">
                  <a:extLst>
                    <a:ext uri="{9D8B030D-6E8A-4147-A177-3AD203B41FA5}">
                      <a16:colId xmlns:a16="http://schemas.microsoft.com/office/drawing/2014/main" val="3640444646"/>
                    </a:ext>
                  </a:extLst>
                </a:gridCol>
                <a:gridCol w="4441343">
                  <a:extLst>
                    <a:ext uri="{9D8B030D-6E8A-4147-A177-3AD203B41FA5}">
                      <a16:colId xmlns:a16="http://schemas.microsoft.com/office/drawing/2014/main" val="1918497709"/>
                    </a:ext>
                  </a:extLst>
                </a:gridCol>
              </a:tblGrid>
              <a:tr h="98258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Archetype</a:t>
                      </a:r>
                      <a:endParaRPr lang="en-US" sz="22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Description</a:t>
                      </a:r>
                      <a:endParaRPr lang="en-US" sz="22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Recommendations</a:t>
                      </a:r>
                      <a:endParaRPr lang="en-US" sz="22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050949"/>
                  </a:ext>
                </a:extLst>
              </a:tr>
              <a:tr h="737840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Test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Has not demonstrated diagnostic testing &amp; reporting capacity for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COVID-19. 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Develop sufficient</a:t>
                      </a:r>
                      <a:r>
                        <a:rPr lang="en-US" sz="1800" b="0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diagnostic testing capacity for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COVID-19</a:t>
                      </a:r>
                      <a:r>
                        <a:rPr lang="en-US" sz="18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757167"/>
                  </a:ext>
                </a:extLst>
              </a:tr>
              <a:tr h="1288018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Connect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Demonstrated testing &amp; reporting capacity for COVID-19, has not demonstrated SARS-CoV-2 sequencing and reporting, and has no NGS facilities identified domestically.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Set-up sample referral networks to utilize regional NGS capacity or build NGS capacity from scratch.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379753"/>
                  </a:ext>
                </a:extLst>
              </a:tr>
              <a:tr h="1254480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Leverage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Demonstrated testing &amp; reporting capacity for COVID-19, has access to NGS facilities domestically but has not demonstrated SARS-CoV-2 sequencing &amp; reporting capacity.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Perform situational analysis to identify potential ways to leverage or repurpose existing NGS facility access for SARS-CoV-2 genomic surveillance.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859441"/>
                  </a:ext>
                </a:extLst>
              </a:tr>
              <a:tr h="1054431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Strengthen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Demonstrated testing &amp; reporting capacity for COVID-19, NGS facilities present domestically, and demonstrated SARS-CoV-2 sequencing &amp; reporting capacity.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Expand existing sequencing &amp; reporting capacity to scale-up ongoing sufficient</a:t>
                      </a:r>
                      <a:r>
                        <a:rPr lang="en-US" sz="1800" b="0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 </a:t>
                      </a:r>
                      <a:r>
                        <a:rPr lang="en-US" sz="18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SARS-CoV-2 genomic surveillance.</a:t>
                      </a:r>
                      <a:endParaRPr lang="en-US" sz="18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9331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376D5E-2017-4708-9A61-1E81E5D9462A}"/>
              </a:ext>
            </a:extLst>
          </p:cNvPr>
          <p:cNvSpPr txBox="1"/>
          <p:nvPr/>
        </p:nvSpPr>
        <p:spPr>
          <a:xfrm>
            <a:off x="677701" y="106297"/>
            <a:ext cx="1110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Archetypes, Descriptions, &amp; 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606DD-493D-4624-BFE6-03605FCCC4B1}"/>
              </a:ext>
            </a:extLst>
          </p:cNvPr>
          <p:cNvSpPr txBox="1"/>
          <p:nvPr/>
        </p:nvSpPr>
        <p:spPr>
          <a:xfrm>
            <a:off x="542925" y="615347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Country archetypes updated on a monthly basis</a:t>
            </a:r>
          </a:p>
        </p:txBody>
      </p:sp>
    </p:spTree>
    <p:extLst>
      <p:ext uri="{BB962C8B-B14F-4D97-AF65-F5344CB8AC3E}">
        <p14:creationId xmlns:p14="http://schemas.microsoft.com/office/powerpoint/2010/main" val="1089575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97FC8E9-80D8-443A-B800-F0026208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075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Garamond" panose="020204040303010108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F0D34-651A-4155-AC17-1817C7880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75344"/>
              </p:ext>
            </p:extLst>
          </p:nvPr>
        </p:nvGraphicFramePr>
        <p:xfrm>
          <a:off x="420525" y="1049832"/>
          <a:ext cx="11438100" cy="5389069"/>
        </p:xfrm>
        <a:graphic>
          <a:graphicData uri="http://schemas.openxmlformats.org/drawingml/2006/table">
            <a:tbl>
              <a:tblPr firstRow="1" bandRow="1"/>
              <a:tblGrid>
                <a:gridCol w="2598514">
                  <a:extLst>
                    <a:ext uri="{9D8B030D-6E8A-4147-A177-3AD203B41FA5}">
                      <a16:colId xmlns:a16="http://schemas.microsoft.com/office/drawing/2014/main" val="1668597969"/>
                    </a:ext>
                  </a:extLst>
                </a:gridCol>
                <a:gridCol w="4559178">
                  <a:extLst>
                    <a:ext uri="{9D8B030D-6E8A-4147-A177-3AD203B41FA5}">
                      <a16:colId xmlns:a16="http://schemas.microsoft.com/office/drawing/2014/main" val="3640444646"/>
                    </a:ext>
                  </a:extLst>
                </a:gridCol>
                <a:gridCol w="4280408">
                  <a:extLst>
                    <a:ext uri="{9D8B030D-6E8A-4147-A177-3AD203B41FA5}">
                      <a16:colId xmlns:a16="http://schemas.microsoft.com/office/drawing/2014/main" val="1918497709"/>
                    </a:ext>
                  </a:extLst>
                </a:gridCol>
              </a:tblGrid>
              <a:tr h="92893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Archetype</a:t>
                      </a:r>
                      <a:endParaRPr lang="en-US" sz="22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Description</a:t>
                      </a:r>
                      <a:endParaRPr lang="en-US" sz="22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Priority Recommendations</a:t>
                      </a:r>
                      <a:endParaRPr lang="en-US" sz="22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050949"/>
                  </a:ext>
                </a:extLst>
              </a:tr>
              <a:tr h="1236102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Connect</a:t>
                      </a: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data has not identified NGS facilities domestically.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Set-up sample referral networks to utilize regional NGS capacity or build NGS capacity from scratch.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379753"/>
                  </a:ext>
                </a:extLst>
              </a:tr>
              <a:tr h="1275883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Leverage</a:t>
                      </a: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data demonstrated access to NGS facilities domestically.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Perform situational analysis to identify potential ways to leverage or repurpose existing NGS facility access for SARS-CoV-2 genomic surveillance.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859441"/>
                  </a:ext>
                </a:extLst>
              </a:tr>
              <a:tr h="1194425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Strengthen</a:t>
                      </a: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data demonstrated SARS-CoV-2 RNA sequencing &amp; reporting capacity.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Expand existing sequencing &amp; reporting capacity to scale-up ongoing sufficient</a:t>
                      </a:r>
                      <a:r>
                        <a:rPr lang="en-US" sz="1400" b="0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 </a:t>
                      </a:r>
                      <a:r>
                        <a:rPr lang="en-US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SARS-CoV-2 genomic surveillance.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933103"/>
                  </a:ext>
                </a:extLst>
              </a:tr>
              <a:tr h="753728"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Test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not demonstrated diagnostic testing &amp; reporting capacity for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COVID-19. 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Develop sufficient</a:t>
                      </a:r>
                      <a:r>
                        <a:rPr lang="en-US" sz="1400" b="0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r>
                        <a:rPr lang="en-US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diagnostic testing capacity for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COVID-19</a:t>
                      </a:r>
                      <a:r>
                        <a:rPr lang="en-US" sz="14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6044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376D5E-2017-4708-9A61-1E81E5D9462A}"/>
              </a:ext>
            </a:extLst>
          </p:cNvPr>
          <p:cNvSpPr txBox="1"/>
          <p:nvPr/>
        </p:nvSpPr>
        <p:spPr>
          <a:xfrm>
            <a:off x="677701" y="106297"/>
            <a:ext cx="1110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Archetypes, Descriptions, &amp; 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606DD-493D-4624-BFE6-03605FCCC4B1}"/>
              </a:ext>
            </a:extLst>
          </p:cNvPr>
          <p:cNvSpPr txBox="1"/>
          <p:nvPr/>
        </p:nvSpPr>
        <p:spPr>
          <a:xfrm>
            <a:off x="542925" y="615347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Country archetypes updated on a monthly basis</a:t>
            </a:r>
          </a:p>
        </p:txBody>
      </p:sp>
    </p:spTree>
    <p:extLst>
      <p:ext uri="{BB962C8B-B14F-4D97-AF65-F5344CB8AC3E}">
        <p14:creationId xmlns:p14="http://schemas.microsoft.com/office/powerpoint/2010/main" val="234187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97FC8E9-80D8-443A-B800-F0026208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075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Garamond" panose="020204040303010108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F0D34-651A-4155-AC17-1817C7880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761011"/>
              </p:ext>
            </p:extLst>
          </p:nvPr>
        </p:nvGraphicFramePr>
        <p:xfrm>
          <a:off x="76199" y="898981"/>
          <a:ext cx="12115801" cy="5718042"/>
        </p:xfrm>
        <a:graphic>
          <a:graphicData uri="http://schemas.openxmlformats.org/drawingml/2006/table">
            <a:tbl>
              <a:tblPr firstRow="1" bandRow="1"/>
              <a:tblGrid>
                <a:gridCol w="2242925">
                  <a:extLst>
                    <a:ext uri="{9D8B030D-6E8A-4147-A177-3AD203B41FA5}">
                      <a16:colId xmlns:a16="http://schemas.microsoft.com/office/drawing/2014/main" val="3966447900"/>
                    </a:ext>
                  </a:extLst>
                </a:gridCol>
                <a:gridCol w="2242925">
                  <a:extLst>
                    <a:ext uri="{9D8B030D-6E8A-4147-A177-3AD203B41FA5}">
                      <a16:colId xmlns:a16="http://schemas.microsoft.com/office/drawing/2014/main" val="1668597969"/>
                    </a:ext>
                  </a:extLst>
                </a:gridCol>
                <a:gridCol w="3935287">
                  <a:extLst>
                    <a:ext uri="{9D8B030D-6E8A-4147-A177-3AD203B41FA5}">
                      <a16:colId xmlns:a16="http://schemas.microsoft.com/office/drawing/2014/main" val="3640444646"/>
                    </a:ext>
                  </a:extLst>
                </a:gridCol>
                <a:gridCol w="3694664">
                  <a:extLst>
                    <a:ext uri="{9D8B030D-6E8A-4147-A177-3AD203B41FA5}">
                      <a16:colId xmlns:a16="http://schemas.microsoft.com/office/drawing/2014/main" val="1918497709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Concept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Archetype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Description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Recommendations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050949"/>
                  </a:ext>
                </a:extLst>
              </a:tr>
              <a:tr h="721834">
                <a:tc rowSpan="3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NGS SARS-CoV-2 Sequencing and Facility Access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data demonstrated SARS-CoV-2 RNA sequencing &amp; reporting capacity.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 and expand genomic sequencing &amp; reporting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79753"/>
                  </a:ext>
                </a:extLst>
              </a:tr>
              <a:tr h="1104149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Leverage</a:t>
                      </a: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data demonstrated access to NGS facilities domestically.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Perform situational analysis to identify potential ways to leverage or repurpose existing NGS facility access for genomic surveillance.</a:t>
                      </a:r>
                      <a:endParaRPr lang="en-US" sz="16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441"/>
                  </a:ext>
                </a:extLst>
              </a:tr>
              <a:tr h="912991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Connect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data has not identified NGS facilities domestically.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Set-up sample referral networks to utilize regional NGS capacity or build NGS capacity from scratch.</a:t>
                      </a:r>
                      <a:endParaRPr lang="en-US" sz="16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33103"/>
                  </a:ext>
                </a:extLst>
              </a:tr>
              <a:tr h="530676">
                <a:tc rowSpan="2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Diagnostic Testing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demonstrated COVID-19 diagnostic testing &amp; reporting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 and expand diagnostic testing &amp; reporting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2976"/>
                  </a:ext>
                </a:extLst>
              </a:tr>
              <a:tr h="721834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Test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not demonstrated diagnostic testing &amp; reporting capacity for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COVID-19. </a:t>
                      </a:r>
                      <a:endParaRPr lang="en-US" sz="16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Develop sufficient</a:t>
                      </a:r>
                      <a:r>
                        <a:rPr lang="en-US" sz="1600" b="0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diagnostic testing capacity.</a:t>
                      </a:r>
                      <a:endParaRPr lang="en-US" sz="16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457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376D5E-2017-4708-9A61-1E81E5D9462A}"/>
              </a:ext>
            </a:extLst>
          </p:cNvPr>
          <p:cNvSpPr txBox="1"/>
          <p:nvPr/>
        </p:nvSpPr>
        <p:spPr>
          <a:xfrm>
            <a:off x="677701" y="36978"/>
            <a:ext cx="1110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Archetypes, Descriptions, &amp; 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606DD-493D-4624-BFE6-03605FCCC4B1}"/>
              </a:ext>
            </a:extLst>
          </p:cNvPr>
          <p:cNvSpPr txBox="1"/>
          <p:nvPr/>
        </p:nvSpPr>
        <p:spPr>
          <a:xfrm>
            <a:off x="408149" y="429462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Country archetypes updated on a monthly basis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29CCB391-22FE-4C73-82BE-7442DF883944}"/>
              </a:ext>
            </a:extLst>
          </p:cNvPr>
          <p:cNvSpPr/>
          <p:nvPr/>
        </p:nvSpPr>
        <p:spPr>
          <a:xfrm>
            <a:off x="2324100" y="1514476"/>
            <a:ext cx="9867900" cy="957436"/>
          </a:xfrm>
          <a:prstGeom prst="frame">
            <a:avLst>
              <a:gd name="adj1" fmla="val 3290"/>
            </a:avLst>
          </a:prstGeom>
          <a:solidFill>
            <a:srgbClr val="7B97A0"/>
          </a:solidFill>
          <a:ln>
            <a:solidFill>
              <a:srgbClr val="7B9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68DC7819-23DD-4251-A692-9DCE2F4E087C}"/>
              </a:ext>
            </a:extLst>
          </p:cNvPr>
          <p:cNvSpPr/>
          <p:nvPr/>
        </p:nvSpPr>
        <p:spPr>
          <a:xfrm>
            <a:off x="2324100" y="2471913"/>
            <a:ext cx="9867900" cy="2528712"/>
          </a:xfrm>
          <a:prstGeom prst="frame">
            <a:avLst>
              <a:gd name="adj1" fmla="val 1243"/>
            </a:avLst>
          </a:prstGeom>
          <a:solidFill>
            <a:srgbClr val="F1827F"/>
          </a:solidFill>
          <a:ln>
            <a:solidFill>
              <a:srgbClr val="F182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A838A35E-CC54-48A2-B757-F30256874994}"/>
              </a:ext>
            </a:extLst>
          </p:cNvPr>
          <p:cNvSpPr/>
          <p:nvPr/>
        </p:nvSpPr>
        <p:spPr>
          <a:xfrm>
            <a:off x="2305050" y="5000623"/>
            <a:ext cx="9886950" cy="1616399"/>
          </a:xfrm>
          <a:prstGeom prst="frame">
            <a:avLst>
              <a:gd name="adj1" fmla="val 2980"/>
            </a:avLst>
          </a:prstGeom>
          <a:solidFill>
            <a:srgbClr val="A4D7D9"/>
          </a:solidFill>
          <a:ln>
            <a:solidFill>
              <a:srgbClr val="A4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0253C5FA-04A8-42E7-82F5-050D10A03C73}"/>
              </a:ext>
            </a:extLst>
          </p:cNvPr>
          <p:cNvSpPr/>
          <p:nvPr/>
        </p:nvSpPr>
        <p:spPr>
          <a:xfrm>
            <a:off x="76199" y="1514475"/>
            <a:ext cx="2247901" cy="3486147"/>
          </a:xfrm>
          <a:prstGeom prst="frame">
            <a:avLst>
              <a:gd name="adj1" fmla="val 1171"/>
            </a:avLst>
          </a:prstGeom>
          <a:solidFill>
            <a:srgbClr val="7B97A0"/>
          </a:solidFill>
          <a:ln>
            <a:solidFill>
              <a:srgbClr val="7B9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BEB6943-317A-4C07-9B30-3501A44B9A63}"/>
              </a:ext>
            </a:extLst>
          </p:cNvPr>
          <p:cNvSpPr/>
          <p:nvPr/>
        </p:nvSpPr>
        <p:spPr>
          <a:xfrm>
            <a:off x="76199" y="5000621"/>
            <a:ext cx="2228851" cy="1616401"/>
          </a:xfrm>
          <a:prstGeom prst="frame">
            <a:avLst>
              <a:gd name="adj1" fmla="val 1171"/>
            </a:avLst>
          </a:prstGeom>
          <a:solidFill>
            <a:srgbClr val="A4D7D9"/>
          </a:solidFill>
          <a:ln>
            <a:solidFill>
              <a:srgbClr val="A4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04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97FC8E9-80D8-443A-B800-F0026208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075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Garamond" panose="020204040303010108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F0D34-651A-4155-AC17-1817C7880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788564"/>
              </p:ext>
            </p:extLst>
          </p:nvPr>
        </p:nvGraphicFramePr>
        <p:xfrm>
          <a:off x="76199" y="898981"/>
          <a:ext cx="12115801" cy="5718042"/>
        </p:xfrm>
        <a:graphic>
          <a:graphicData uri="http://schemas.openxmlformats.org/drawingml/2006/table">
            <a:tbl>
              <a:tblPr firstRow="1" bandRow="1"/>
              <a:tblGrid>
                <a:gridCol w="2242925">
                  <a:extLst>
                    <a:ext uri="{9D8B030D-6E8A-4147-A177-3AD203B41FA5}">
                      <a16:colId xmlns:a16="http://schemas.microsoft.com/office/drawing/2014/main" val="3966447900"/>
                    </a:ext>
                  </a:extLst>
                </a:gridCol>
                <a:gridCol w="2242925">
                  <a:extLst>
                    <a:ext uri="{9D8B030D-6E8A-4147-A177-3AD203B41FA5}">
                      <a16:colId xmlns:a16="http://schemas.microsoft.com/office/drawing/2014/main" val="1668597969"/>
                    </a:ext>
                  </a:extLst>
                </a:gridCol>
                <a:gridCol w="3935287">
                  <a:extLst>
                    <a:ext uri="{9D8B030D-6E8A-4147-A177-3AD203B41FA5}">
                      <a16:colId xmlns:a16="http://schemas.microsoft.com/office/drawing/2014/main" val="3640444646"/>
                    </a:ext>
                  </a:extLst>
                </a:gridCol>
                <a:gridCol w="3694664">
                  <a:extLst>
                    <a:ext uri="{9D8B030D-6E8A-4147-A177-3AD203B41FA5}">
                      <a16:colId xmlns:a16="http://schemas.microsoft.com/office/drawing/2014/main" val="1918497709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Concept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Archetype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Description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Recommendations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050949"/>
                  </a:ext>
                </a:extLst>
              </a:tr>
              <a:tr h="721834">
                <a:tc rowSpan="3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NGS SARS-CoV-2 Sequencing and Facility Access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97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data demonstrated SARS-CoV-2 RNA sequencing &amp; reporting capacity</a:t>
                      </a: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</a:t>
                      </a:r>
                      <a:r>
                        <a:rPr lang="en-US" sz="1600" b="0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 and expand genomic sequencing &amp; reporting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79753"/>
                  </a:ext>
                </a:extLst>
              </a:tr>
              <a:tr h="1104149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Leverage</a:t>
                      </a: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data demonstrated access to NGS facilities domestically</a:t>
                      </a: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</a:t>
                      </a:r>
                      <a:r>
                        <a:rPr lang="en-US" sz="1600" b="0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Perform situational analysis to identify potential ways to leverage or repurpose existing NGS facility access for genomic surveillance.</a:t>
                      </a:r>
                      <a:endParaRPr lang="en-US" sz="16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441"/>
                  </a:ext>
                </a:extLst>
              </a:tr>
              <a:tr h="912991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Connect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data has not identified NGS facilities domestically.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Set-up sample referral networks to utilize regional NGS capacity or build NGS capacity from scratch.</a:t>
                      </a:r>
                      <a:endParaRPr lang="en-US" sz="16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33103"/>
                  </a:ext>
                </a:extLst>
              </a:tr>
              <a:tr h="530676">
                <a:tc rowSpan="2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Diagnostic Testing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7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demonstrated COVID-19 diagnostic testing &amp; reporting capacity</a:t>
                      </a: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</a:t>
                      </a:r>
                      <a:r>
                        <a:rPr lang="en-US" sz="1600" b="0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 and expand diagnostic testing &amp; reporting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2976"/>
                  </a:ext>
                </a:extLst>
              </a:tr>
              <a:tr h="721834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Test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not demonstrated diagnostic testing &amp; reporting capacity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 </a:t>
                      </a:r>
                      <a:endParaRPr lang="en-US" sz="16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Develop sufficient diagnostic testing capacity.</a:t>
                      </a:r>
                      <a:endParaRPr lang="en-US" sz="16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457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376D5E-2017-4708-9A61-1E81E5D9462A}"/>
              </a:ext>
            </a:extLst>
          </p:cNvPr>
          <p:cNvSpPr txBox="1"/>
          <p:nvPr/>
        </p:nvSpPr>
        <p:spPr>
          <a:xfrm>
            <a:off x="677701" y="36978"/>
            <a:ext cx="1110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Archetypes, Descriptions, &amp; 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606DD-493D-4624-BFE6-03605FCCC4B1}"/>
              </a:ext>
            </a:extLst>
          </p:cNvPr>
          <p:cNvSpPr txBox="1"/>
          <p:nvPr/>
        </p:nvSpPr>
        <p:spPr>
          <a:xfrm>
            <a:off x="408149" y="429462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Country archetypes updated on a monthly basis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0253C5FA-04A8-42E7-82F5-050D10A03C73}"/>
              </a:ext>
            </a:extLst>
          </p:cNvPr>
          <p:cNvSpPr/>
          <p:nvPr/>
        </p:nvSpPr>
        <p:spPr>
          <a:xfrm>
            <a:off x="76199" y="1514475"/>
            <a:ext cx="2247901" cy="3486147"/>
          </a:xfrm>
          <a:prstGeom prst="frame">
            <a:avLst>
              <a:gd name="adj1" fmla="val 1171"/>
            </a:avLst>
          </a:prstGeom>
          <a:solidFill>
            <a:srgbClr val="7B97A0"/>
          </a:solidFill>
          <a:ln>
            <a:solidFill>
              <a:srgbClr val="7B9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FBEB6943-317A-4C07-9B30-3501A44B9A63}"/>
              </a:ext>
            </a:extLst>
          </p:cNvPr>
          <p:cNvSpPr/>
          <p:nvPr/>
        </p:nvSpPr>
        <p:spPr>
          <a:xfrm>
            <a:off x="76199" y="5000621"/>
            <a:ext cx="2228851" cy="1616401"/>
          </a:xfrm>
          <a:prstGeom prst="frame">
            <a:avLst>
              <a:gd name="adj1" fmla="val 1171"/>
            </a:avLst>
          </a:prstGeom>
          <a:solidFill>
            <a:srgbClr val="A4D7D9"/>
          </a:solidFill>
          <a:ln>
            <a:solidFill>
              <a:srgbClr val="A4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7AFC236-58AD-488C-A117-4D961288E963}"/>
              </a:ext>
            </a:extLst>
          </p:cNvPr>
          <p:cNvSpPr/>
          <p:nvPr/>
        </p:nvSpPr>
        <p:spPr>
          <a:xfrm>
            <a:off x="2324100" y="1514476"/>
            <a:ext cx="9867900" cy="957436"/>
          </a:xfrm>
          <a:prstGeom prst="frame">
            <a:avLst>
              <a:gd name="adj1" fmla="val 3290"/>
            </a:avLst>
          </a:prstGeom>
          <a:solidFill>
            <a:srgbClr val="7B97A0"/>
          </a:solidFill>
          <a:ln>
            <a:solidFill>
              <a:srgbClr val="7B9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548F791B-B0AE-44AF-A6EC-2C338499849C}"/>
              </a:ext>
            </a:extLst>
          </p:cNvPr>
          <p:cNvSpPr/>
          <p:nvPr/>
        </p:nvSpPr>
        <p:spPr>
          <a:xfrm>
            <a:off x="2324100" y="2471913"/>
            <a:ext cx="9867900" cy="2528708"/>
          </a:xfrm>
          <a:prstGeom prst="frame">
            <a:avLst>
              <a:gd name="adj1" fmla="val 1243"/>
            </a:avLst>
          </a:prstGeom>
          <a:solidFill>
            <a:srgbClr val="F1827F"/>
          </a:solidFill>
          <a:ln>
            <a:solidFill>
              <a:srgbClr val="F182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0BFA44D-0AE7-4DEA-8ABF-9E7C94FB99D8}"/>
              </a:ext>
            </a:extLst>
          </p:cNvPr>
          <p:cNvSpPr/>
          <p:nvPr/>
        </p:nvSpPr>
        <p:spPr>
          <a:xfrm>
            <a:off x="2305050" y="5000623"/>
            <a:ext cx="9886950" cy="1616399"/>
          </a:xfrm>
          <a:prstGeom prst="frame">
            <a:avLst>
              <a:gd name="adj1" fmla="val 2980"/>
            </a:avLst>
          </a:prstGeom>
          <a:solidFill>
            <a:srgbClr val="A4D7D9"/>
          </a:solidFill>
          <a:ln>
            <a:solidFill>
              <a:srgbClr val="A4D7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10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202DDC0-E848-4208-A1B8-0E9364E6DA98}"/>
              </a:ext>
            </a:extLst>
          </p:cNvPr>
          <p:cNvSpPr/>
          <p:nvPr/>
        </p:nvSpPr>
        <p:spPr>
          <a:xfrm>
            <a:off x="3104453" y="1656196"/>
            <a:ext cx="1727805" cy="144555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70D58CB-63B1-47FE-923A-588C4E80DD79}"/>
              </a:ext>
            </a:extLst>
          </p:cNvPr>
          <p:cNvSpPr/>
          <p:nvPr/>
        </p:nvSpPr>
        <p:spPr>
          <a:xfrm>
            <a:off x="3087986" y="5046661"/>
            <a:ext cx="1727805" cy="1705041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770C8F1-C787-417C-8DF8-88B4E0387497}"/>
              </a:ext>
            </a:extLst>
          </p:cNvPr>
          <p:cNvSpPr/>
          <p:nvPr/>
        </p:nvSpPr>
        <p:spPr>
          <a:xfrm>
            <a:off x="3087986" y="3373373"/>
            <a:ext cx="1727805" cy="143703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1FB7E2-0775-4A46-BA61-D119EFFD1FC0}"/>
              </a:ext>
            </a:extLst>
          </p:cNvPr>
          <p:cNvSpPr/>
          <p:nvPr/>
        </p:nvSpPr>
        <p:spPr>
          <a:xfrm>
            <a:off x="50880" y="4993613"/>
            <a:ext cx="2889364" cy="1758089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684A842-DC0E-4461-B6BC-0137D0749FCF}"/>
              </a:ext>
            </a:extLst>
          </p:cNvPr>
          <p:cNvSpPr/>
          <p:nvPr/>
        </p:nvSpPr>
        <p:spPr>
          <a:xfrm>
            <a:off x="85415" y="3394390"/>
            <a:ext cx="2872898" cy="1432311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42A855-9463-4EA4-B5B1-EE8703C9F9AB}"/>
              </a:ext>
            </a:extLst>
          </p:cNvPr>
          <p:cNvSpPr/>
          <p:nvPr/>
        </p:nvSpPr>
        <p:spPr>
          <a:xfrm>
            <a:off x="4924334" y="3303770"/>
            <a:ext cx="4327421" cy="1506633"/>
          </a:xfrm>
          <a:prstGeom prst="roundRect">
            <a:avLst/>
          </a:prstGeom>
          <a:solidFill>
            <a:schemeClr val="bg1">
              <a:alpha val="69804"/>
            </a:scheme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86A1A-D34E-4B1C-809E-5BDE406A1C77}"/>
              </a:ext>
            </a:extLst>
          </p:cNvPr>
          <p:cNvSpPr/>
          <p:nvPr/>
        </p:nvSpPr>
        <p:spPr>
          <a:xfrm>
            <a:off x="4906543" y="4916592"/>
            <a:ext cx="4327422" cy="1826568"/>
          </a:xfrm>
          <a:prstGeom prst="roundRect">
            <a:avLst/>
          </a:prstGeom>
          <a:solidFill>
            <a:schemeClr val="bg1">
              <a:alpha val="69804"/>
            </a:scheme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EF2A8F-0E69-41D2-8294-E640C73A0A5A}"/>
              </a:ext>
            </a:extLst>
          </p:cNvPr>
          <p:cNvSpPr/>
          <p:nvPr/>
        </p:nvSpPr>
        <p:spPr>
          <a:xfrm>
            <a:off x="4924334" y="1628851"/>
            <a:ext cx="4327421" cy="1473873"/>
          </a:xfrm>
          <a:prstGeom prst="roundRect">
            <a:avLst/>
          </a:prstGeom>
          <a:solidFill>
            <a:schemeClr val="bg1">
              <a:alpha val="69804"/>
            </a:scheme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3BD62-9E30-4563-AB74-84E56976277B}"/>
              </a:ext>
            </a:extLst>
          </p:cNvPr>
          <p:cNvSpPr txBox="1"/>
          <p:nvPr/>
        </p:nvSpPr>
        <p:spPr>
          <a:xfrm>
            <a:off x="677701" y="106297"/>
            <a:ext cx="1110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Concepts, Data, Methods, &amp;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7F01A-DC63-4EA2-AEA9-CBFE26D01252}"/>
              </a:ext>
            </a:extLst>
          </p:cNvPr>
          <p:cNvSpPr txBox="1"/>
          <p:nvPr/>
        </p:nvSpPr>
        <p:spPr>
          <a:xfrm>
            <a:off x="771364" y="1109975"/>
            <a:ext cx="13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Concepts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456F3-F7EA-43E0-A9A7-3404F1F49729}"/>
              </a:ext>
            </a:extLst>
          </p:cNvPr>
          <p:cNvSpPr txBox="1"/>
          <p:nvPr/>
        </p:nvSpPr>
        <p:spPr>
          <a:xfrm>
            <a:off x="6372705" y="1109975"/>
            <a:ext cx="13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Methods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AE7CA-B426-44D6-8C58-9A49A44A6131}"/>
              </a:ext>
            </a:extLst>
          </p:cNvPr>
          <p:cNvSpPr/>
          <p:nvPr/>
        </p:nvSpPr>
        <p:spPr>
          <a:xfrm>
            <a:off x="50878" y="1619872"/>
            <a:ext cx="2941975" cy="1559655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D6550D-7B1F-4C66-A176-C5A9A71784C3}"/>
              </a:ext>
            </a:extLst>
          </p:cNvPr>
          <p:cNvSpPr txBox="1"/>
          <p:nvPr/>
        </p:nvSpPr>
        <p:spPr>
          <a:xfrm>
            <a:off x="9673205" y="1080159"/>
            <a:ext cx="214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Metrics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86888-A5B0-4A13-991B-F262F82A6009}"/>
              </a:ext>
            </a:extLst>
          </p:cNvPr>
          <p:cNvSpPr txBox="1"/>
          <p:nvPr/>
        </p:nvSpPr>
        <p:spPr>
          <a:xfrm>
            <a:off x="3239231" y="1741087"/>
            <a:ext cx="1494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FIND &amp; Our World in Data (OWID) COVID-19 case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73EB8-1C94-46B0-8834-DC40EF045FBE}"/>
              </a:ext>
            </a:extLst>
          </p:cNvPr>
          <p:cNvSpPr txBox="1"/>
          <p:nvPr/>
        </p:nvSpPr>
        <p:spPr>
          <a:xfrm>
            <a:off x="3200988" y="5365637"/>
            <a:ext cx="148757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OWID case data &amp; GISAID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sequencing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76593-4FEF-4195-822A-0391108BE421}"/>
              </a:ext>
            </a:extLst>
          </p:cNvPr>
          <p:cNvSpPr txBox="1"/>
          <p:nvPr/>
        </p:nvSpPr>
        <p:spPr>
          <a:xfrm>
            <a:off x="4997667" y="1741561"/>
            <a:ext cx="4180753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 positivity rate (TPR) in the last year = total # of COVID-19 cases/total # of COVID-19 tests</a:t>
            </a:r>
          </a:p>
          <a:p>
            <a:pPr algn="ctr"/>
            <a:endParaRPr lang="en-US" sz="15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sz="15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Average daily testing per 1000 persons in the last year = </a:t>
            </a:r>
            <a:r>
              <a:rPr lang="en-US" sz="1500" dirty="0">
                <a:latin typeface="Garamond" panose="02020404030301010803" pitchFamily="18" charset="0"/>
              </a:rPr>
              <a:t>mean (# of COVID-19 tests per day)</a:t>
            </a:r>
            <a:endParaRPr lang="en-US" sz="15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6D0F4-FF70-4030-BAC2-88972918ADB7}"/>
              </a:ext>
            </a:extLst>
          </p:cNvPr>
          <p:cNvSpPr txBox="1"/>
          <p:nvPr/>
        </p:nvSpPr>
        <p:spPr>
          <a:xfrm>
            <a:off x="4986533" y="5018170"/>
            <a:ext cx="4227453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Percent (%) of cases sequenced in the last year = # of SARS-CoV-2 cases sequenced/# of COVID-19 cases</a:t>
            </a:r>
          </a:p>
          <a:p>
            <a:pPr algn="ctr"/>
            <a:endParaRPr lang="en-US" sz="155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Cumulative number of sequences </a:t>
            </a:r>
          </a:p>
          <a:p>
            <a:pPr algn="ctr"/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 100,000 persons in the last year =  </a:t>
            </a:r>
            <a:r>
              <a:rPr lang="en-US" sz="1550" dirty="0">
                <a:latin typeface="Garamond" panose="02020404030301010803" pitchFamily="18" charset="0"/>
              </a:rPr>
              <a:t># of SARS-CoV-2 sequences</a:t>
            </a:r>
            <a:endParaRPr lang="en-US" sz="155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96136-946A-444C-9CF1-65094B35EB2F}"/>
              </a:ext>
            </a:extLst>
          </p:cNvPr>
          <p:cNvSpPr txBox="1"/>
          <p:nvPr/>
        </p:nvSpPr>
        <p:spPr>
          <a:xfrm>
            <a:off x="-522052" y="2127580"/>
            <a:ext cx="3981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COVID-19 Diagnostic </a:t>
            </a:r>
          </a:p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Testing Capacity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1DC55C-54B3-4C29-B5AC-785F487CB3A2}"/>
              </a:ext>
            </a:extLst>
          </p:cNvPr>
          <p:cNvSpPr txBox="1"/>
          <p:nvPr/>
        </p:nvSpPr>
        <p:spPr>
          <a:xfrm>
            <a:off x="198702" y="5646915"/>
            <a:ext cx="2687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SARS-CoV-2 Sequencing Capacity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B80C54-9F66-4A7B-B0B5-FE4125FC6E47}"/>
              </a:ext>
            </a:extLst>
          </p:cNvPr>
          <p:cNvCxnSpPr>
            <a:cxnSpLocks/>
          </p:cNvCxnSpPr>
          <p:nvPr/>
        </p:nvCxnSpPr>
        <p:spPr>
          <a:xfrm flipV="1">
            <a:off x="30605" y="1472909"/>
            <a:ext cx="12010490" cy="3823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5F228E-AD54-4859-9416-54ED18E004EB}"/>
              </a:ext>
            </a:extLst>
          </p:cNvPr>
          <p:cNvSpPr txBox="1"/>
          <p:nvPr/>
        </p:nvSpPr>
        <p:spPr>
          <a:xfrm>
            <a:off x="142874" y="3888826"/>
            <a:ext cx="2757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Next-Generation Sequencing Facility Access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4DDE88-0B92-43DB-BC2C-BD9E0997CBBD}"/>
              </a:ext>
            </a:extLst>
          </p:cNvPr>
          <p:cNvSpPr txBox="1"/>
          <p:nvPr/>
        </p:nvSpPr>
        <p:spPr>
          <a:xfrm>
            <a:off x="3192475" y="3448827"/>
            <a:ext cx="1518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WHO NGS capacity &amp; proprietary manufacturer device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D33849-2641-4562-A86C-721F89CE20C2}"/>
              </a:ext>
            </a:extLst>
          </p:cNvPr>
          <p:cNvSpPr txBox="1"/>
          <p:nvPr/>
        </p:nvSpPr>
        <p:spPr>
          <a:xfrm>
            <a:off x="4832258" y="3448827"/>
            <a:ext cx="4435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Categorical data: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0 facilities or installed devices identified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1-3 facilities &amp; equivalent device access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4+ facilities &amp; equivalent device access</a:t>
            </a:r>
          </a:p>
          <a:p>
            <a:pPr algn="ctr"/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B660E-5ABF-40DD-8A0E-5217A1BB618E}"/>
              </a:ext>
            </a:extLst>
          </p:cNvPr>
          <p:cNvSpPr txBox="1"/>
          <p:nvPr/>
        </p:nvSpPr>
        <p:spPr>
          <a:xfrm>
            <a:off x="482775" y="602061"/>
            <a:ext cx="1110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Measures calculated over the past year &amp; dependent on testing data availability.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235CCE-D190-4FC3-9554-944FFF1A8FC4}"/>
              </a:ext>
            </a:extLst>
          </p:cNvPr>
          <p:cNvSpPr txBox="1"/>
          <p:nvPr/>
        </p:nvSpPr>
        <p:spPr>
          <a:xfrm>
            <a:off x="2973375" y="1114703"/>
            <a:ext cx="18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Data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5FB0745-754A-4543-BA26-64285025A83A}"/>
              </a:ext>
            </a:extLst>
          </p:cNvPr>
          <p:cNvSpPr/>
          <p:nvPr/>
        </p:nvSpPr>
        <p:spPr>
          <a:xfrm>
            <a:off x="9324717" y="1627873"/>
            <a:ext cx="2729365" cy="1473873"/>
          </a:xfrm>
          <a:prstGeom prst="roundRect">
            <a:avLst/>
          </a:prstGeom>
          <a:solidFill>
            <a:srgbClr val="A4D7D9">
              <a:alpha val="50196"/>
            </a:srgb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Demonstrated Testing &amp; Reporting Capacity: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&lt; 15% TPR, or &gt;1 average daily testing per 1000 persons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87F8E39-694B-4722-8243-EC3146A0ADC8}"/>
              </a:ext>
            </a:extLst>
          </p:cNvPr>
          <p:cNvSpPr/>
          <p:nvPr/>
        </p:nvSpPr>
        <p:spPr>
          <a:xfrm>
            <a:off x="9324717" y="3292527"/>
            <a:ext cx="2716378" cy="1581744"/>
          </a:xfrm>
          <a:prstGeom prst="roundRect">
            <a:avLst/>
          </a:prstGeom>
          <a:solidFill>
            <a:srgbClr val="F5B4A6">
              <a:alpha val="50196"/>
            </a:srgb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32720C1-A7C6-43FB-83D4-0769543215EF}"/>
              </a:ext>
            </a:extLst>
          </p:cNvPr>
          <p:cNvSpPr/>
          <p:nvPr/>
        </p:nvSpPr>
        <p:spPr>
          <a:xfrm>
            <a:off x="9324718" y="4993613"/>
            <a:ext cx="2725086" cy="1758090"/>
          </a:xfrm>
          <a:prstGeom prst="roundRect">
            <a:avLst/>
          </a:prstGeom>
          <a:solidFill>
            <a:srgbClr val="7B97A0">
              <a:alpha val="50196"/>
            </a:srgb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E47D6F-A82F-492D-9525-1743BC89A35B}"/>
              </a:ext>
            </a:extLst>
          </p:cNvPr>
          <p:cNvSpPr/>
          <p:nvPr/>
        </p:nvSpPr>
        <p:spPr>
          <a:xfrm>
            <a:off x="9422661" y="3464794"/>
            <a:ext cx="26163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Demonstrated Sequencing Facility Access: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1 or more facility &amp; manufacturer bases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711161-1894-4886-ABBB-762FFE902C15}"/>
              </a:ext>
            </a:extLst>
          </p:cNvPr>
          <p:cNvSpPr/>
          <p:nvPr/>
        </p:nvSpPr>
        <p:spPr>
          <a:xfrm>
            <a:off x="9387695" y="5119416"/>
            <a:ext cx="2716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Demonstrated SARS-CoV-2  Sequencing &amp; Reporting Capacity: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&gt; 0.5% of cases sequenced or &gt;30 sequences per 100K persons</a:t>
            </a:r>
          </a:p>
        </p:txBody>
      </p:sp>
    </p:spTree>
    <p:extLst>
      <p:ext uri="{BB962C8B-B14F-4D97-AF65-F5344CB8AC3E}">
        <p14:creationId xmlns:p14="http://schemas.microsoft.com/office/powerpoint/2010/main" val="1766759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97FC8E9-80D8-443A-B800-F0026208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075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Garamond" panose="020204040303010108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F0D34-651A-4155-AC17-1817C7880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93558"/>
              </p:ext>
            </p:extLst>
          </p:nvPr>
        </p:nvGraphicFramePr>
        <p:xfrm>
          <a:off x="76199" y="898981"/>
          <a:ext cx="12115801" cy="5718042"/>
        </p:xfrm>
        <a:graphic>
          <a:graphicData uri="http://schemas.openxmlformats.org/drawingml/2006/table">
            <a:tbl>
              <a:tblPr firstRow="1" bandRow="1"/>
              <a:tblGrid>
                <a:gridCol w="2242925">
                  <a:extLst>
                    <a:ext uri="{9D8B030D-6E8A-4147-A177-3AD203B41FA5}">
                      <a16:colId xmlns:a16="http://schemas.microsoft.com/office/drawing/2014/main" val="3966447900"/>
                    </a:ext>
                  </a:extLst>
                </a:gridCol>
                <a:gridCol w="2242925">
                  <a:extLst>
                    <a:ext uri="{9D8B030D-6E8A-4147-A177-3AD203B41FA5}">
                      <a16:colId xmlns:a16="http://schemas.microsoft.com/office/drawing/2014/main" val="1668597969"/>
                    </a:ext>
                  </a:extLst>
                </a:gridCol>
                <a:gridCol w="3935287">
                  <a:extLst>
                    <a:ext uri="{9D8B030D-6E8A-4147-A177-3AD203B41FA5}">
                      <a16:colId xmlns:a16="http://schemas.microsoft.com/office/drawing/2014/main" val="3640444646"/>
                    </a:ext>
                  </a:extLst>
                </a:gridCol>
                <a:gridCol w="3694664">
                  <a:extLst>
                    <a:ext uri="{9D8B030D-6E8A-4147-A177-3AD203B41FA5}">
                      <a16:colId xmlns:a16="http://schemas.microsoft.com/office/drawing/2014/main" val="1918497709"/>
                    </a:ext>
                  </a:extLst>
                </a:gridCol>
              </a:tblGrid>
              <a:tr h="4911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Concept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Archetype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Description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Recommendations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050949"/>
                  </a:ext>
                </a:extLst>
              </a:tr>
              <a:tr h="721834">
                <a:tc rowSpan="3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NGS SARS-CoV-2 Sequencing and Facility Access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97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Strengthen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data demonstrated SARS-CoV-2 RNA sequencing &amp; reporting capacity</a:t>
                      </a: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</a:t>
                      </a:r>
                      <a:r>
                        <a:rPr lang="en-US" sz="1600" b="0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 and expand genomic sequencing &amp; reporting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79753"/>
                  </a:ext>
                </a:extLst>
              </a:tr>
              <a:tr h="1104149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Leverage</a:t>
                      </a: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data demonstrated access to NGS facilities domestically</a:t>
                      </a: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</a:t>
                      </a:r>
                      <a:r>
                        <a:rPr lang="en-US" sz="1600" b="0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Perform situational analysis to identify potential ways to leverage or repurpose existing NGS facility access for genomic surveillance.</a:t>
                      </a:r>
                      <a:endParaRPr lang="en-US" sz="16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441"/>
                  </a:ext>
                </a:extLst>
              </a:tr>
              <a:tr h="912991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Connect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data has not identified NGS facilities domestically.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Set-up sample referral networks to utilize regional NGS capacity or build NGS capacity from scratch.</a:t>
                      </a:r>
                      <a:endParaRPr lang="en-US" sz="16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33103"/>
                  </a:ext>
                </a:extLst>
              </a:tr>
              <a:tr h="530676">
                <a:tc rowSpan="2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Diagnostic Testing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demonstrated COVID-19 diagnostic testing &amp; reporting capacity</a:t>
                      </a: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</a:t>
                      </a:r>
                      <a:r>
                        <a:rPr lang="en-US" sz="1600" b="0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 and expand diagnostic testing &amp; reporting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2976"/>
                  </a:ext>
                </a:extLst>
              </a:tr>
              <a:tr h="721834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Test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not demonstrated diagnostic testing &amp; reporting capacity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 </a:t>
                      </a:r>
                      <a:endParaRPr lang="en-US" sz="16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Develop sufficient diagnostic testing capacity.</a:t>
                      </a:r>
                      <a:endParaRPr lang="en-US" sz="16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457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376D5E-2017-4708-9A61-1E81E5D9462A}"/>
              </a:ext>
            </a:extLst>
          </p:cNvPr>
          <p:cNvSpPr txBox="1"/>
          <p:nvPr/>
        </p:nvSpPr>
        <p:spPr>
          <a:xfrm>
            <a:off x="677701" y="36978"/>
            <a:ext cx="1110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Archetypes, Descriptions, &amp; 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606DD-493D-4624-BFE6-03605FCCC4B1}"/>
              </a:ext>
            </a:extLst>
          </p:cNvPr>
          <p:cNvSpPr txBox="1"/>
          <p:nvPr/>
        </p:nvSpPr>
        <p:spPr>
          <a:xfrm>
            <a:off x="408149" y="429462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Country archetypes updated on a monthly basis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0253C5FA-04A8-42E7-82F5-050D10A03C73}"/>
              </a:ext>
            </a:extLst>
          </p:cNvPr>
          <p:cNvSpPr/>
          <p:nvPr/>
        </p:nvSpPr>
        <p:spPr>
          <a:xfrm>
            <a:off x="76199" y="1514475"/>
            <a:ext cx="2247901" cy="3486147"/>
          </a:xfrm>
          <a:prstGeom prst="frame">
            <a:avLst>
              <a:gd name="adj1" fmla="val 1171"/>
            </a:avLst>
          </a:prstGeom>
          <a:solidFill>
            <a:srgbClr val="7B97A0"/>
          </a:solidFill>
          <a:ln>
            <a:solidFill>
              <a:srgbClr val="7B9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7AFC236-58AD-488C-A117-4D961288E963}"/>
              </a:ext>
            </a:extLst>
          </p:cNvPr>
          <p:cNvSpPr/>
          <p:nvPr/>
        </p:nvSpPr>
        <p:spPr>
          <a:xfrm>
            <a:off x="2324100" y="1514476"/>
            <a:ext cx="9867900" cy="957436"/>
          </a:xfrm>
          <a:prstGeom prst="frame">
            <a:avLst>
              <a:gd name="adj1" fmla="val 10254"/>
            </a:avLst>
          </a:prstGeom>
          <a:solidFill>
            <a:srgbClr val="5B254E"/>
          </a:solidFill>
          <a:ln>
            <a:solidFill>
              <a:srgbClr val="5B25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548F791B-B0AE-44AF-A6EC-2C338499849C}"/>
              </a:ext>
            </a:extLst>
          </p:cNvPr>
          <p:cNvSpPr/>
          <p:nvPr/>
        </p:nvSpPr>
        <p:spPr>
          <a:xfrm>
            <a:off x="2324100" y="2471913"/>
            <a:ext cx="9867900" cy="1385712"/>
          </a:xfrm>
          <a:prstGeom prst="frame">
            <a:avLst>
              <a:gd name="adj1" fmla="val 6742"/>
            </a:avLst>
          </a:prstGeom>
          <a:solidFill>
            <a:srgbClr val="8F637B"/>
          </a:solidFill>
          <a:ln>
            <a:solidFill>
              <a:srgbClr val="8F6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86D4B207-E6E2-4FEB-ACF1-E1915FC7F2BD}"/>
              </a:ext>
            </a:extLst>
          </p:cNvPr>
          <p:cNvSpPr/>
          <p:nvPr/>
        </p:nvSpPr>
        <p:spPr>
          <a:xfrm>
            <a:off x="2333625" y="3857626"/>
            <a:ext cx="9867900" cy="1142996"/>
          </a:xfrm>
          <a:prstGeom prst="frame">
            <a:avLst>
              <a:gd name="adj1" fmla="val 7076"/>
            </a:avLst>
          </a:prstGeom>
          <a:solidFill>
            <a:srgbClr val="AF91A1"/>
          </a:solidFill>
          <a:ln>
            <a:solidFill>
              <a:srgbClr val="AF9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14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97FC8E9-80D8-443A-B800-F0026208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075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Garamond" panose="020204040303010108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F0D34-651A-4155-AC17-1817C7880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5570"/>
              </p:ext>
            </p:extLst>
          </p:nvPr>
        </p:nvGraphicFramePr>
        <p:xfrm>
          <a:off x="38099" y="869901"/>
          <a:ext cx="12115801" cy="5988099"/>
        </p:xfrm>
        <a:graphic>
          <a:graphicData uri="http://schemas.openxmlformats.org/drawingml/2006/table">
            <a:tbl>
              <a:tblPr firstRow="1" bandRow="1"/>
              <a:tblGrid>
                <a:gridCol w="2305051">
                  <a:extLst>
                    <a:ext uri="{9D8B030D-6E8A-4147-A177-3AD203B41FA5}">
                      <a16:colId xmlns:a16="http://schemas.microsoft.com/office/drawing/2014/main" val="3966447900"/>
                    </a:ext>
                  </a:extLst>
                </a:gridCol>
                <a:gridCol w="2180799">
                  <a:extLst>
                    <a:ext uri="{9D8B030D-6E8A-4147-A177-3AD203B41FA5}">
                      <a16:colId xmlns:a16="http://schemas.microsoft.com/office/drawing/2014/main" val="1668597969"/>
                    </a:ext>
                  </a:extLst>
                </a:gridCol>
                <a:gridCol w="3935287">
                  <a:extLst>
                    <a:ext uri="{9D8B030D-6E8A-4147-A177-3AD203B41FA5}">
                      <a16:colId xmlns:a16="http://schemas.microsoft.com/office/drawing/2014/main" val="3640444646"/>
                    </a:ext>
                  </a:extLst>
                </a:gridCol>
                <a:gridCol w="3694664">
                  <a:extLst>
                    <a:ext uri="{9D8B030D-6E8A-4147-A177-3AD203B41FA5}">
                      <a16:colId xmlns:a16="http://schemas.microsoft.com/office/drawing/2014/main" val="1918497709"/>
                    </a:ext>
                  </a:extLst>
                </a:gridCol>
              </a:tblGrid>
              <a:tr h="6374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Concept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Archetype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Description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Recommendations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050949"/>
                  </a:ext>
                </a:extLst>
              </a:tr>
              <a:tr h="936901">
                <a:tc rowSpan="3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NGS SARS-CoV-2 Sequencing and Facility Access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97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Strengthen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demonstrated SARS-CoV-2 sequencing &amp; reporting capacity</a:t>
                      </a:r>
                      <a:r>
                        <a:rPr lang="en-US" sz="1700" b="1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r>
                        <a:rPr lang="en-US" sz="17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Strengthen and expand genomic sequencing &amp; reporting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79753"/>
                  </a:ext>
                </a:extLst>
              </a:tr>
              <a:tr h="1433126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Leverage</a:t>
                      </a: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demonstrated access to NGS facilities</a:t>
                      </a:r>
                      <a:r>
                        <a:rPr lang="en-US" sz="1700" b="1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r>
                        <a:rPr lang="en-US" sz="17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Perform situational analysis to identify potential ways to leverage or repurpose existing NGS facility access for genomic surveillance.</a:t>
                      </a:r>
                      <a:endParaRPr lang="en-US" sz="1700" b="1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441"/>
                  </a:ext>
                </a:extLst>
              </a:tr>
              <a:tr h="1185013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Connect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0" kern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not demonstrated access to NGS facilities.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Set-up sample referral networks to utilize regional NGS capacity or build NGS capacity from scratch.</a:t>
                      </a:r>
                      <a:endParaRPr lang="en-US" sz="1700" b="1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33103"/>
                  </a:ext>
                </a:extLst>
              </a:tr>
              <a:tr h="688789">
                <a:tc rowSpan="2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Diagnostic Testing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demonstrated COVID-19 diagnostic testing &amp; reporting capacity</a:t>
                      </a:r>
                      <a:r>
                        <a:rPr lang="en-US" sz="1700" b="0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 and expand diagnostic testing &amp; reporting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2976"/>
                  </a:ext>
                </a:extLst>
              </a:tr>
              <a:tr h="936901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Test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not demonstrated COVID-19 diagnostic testing &amp; reporting capacity</a:t>
                      </a: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 </a:t>
                      </a:r>
                      <a:endParaRPr lang="en-US" sz="17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Develop sufficient diagnostic testing capacity.</a:t>
                      </a:r>
                      <a:endParaRPr lang="en-US" sz="17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457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376D5E-2017-4708-9A61-1E81E5D9462A}"/>
              </a:ext>
            </a:extLst>
          </p:cNvPr>
          <p:cNvSpPr txBox="1"/>
          <p:nvPr/>
        </p:nvSpPr>
        <p:spPr>
          <a:xfrm>
            <a:off x="677701" y="36978"/>
            <a:ext cx="1110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Archetypes, Descriptions, &amp; 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606DD-493D-4624-BFE6-03605FCCC4B1}"/>
              </a:ext>
            </a:extLst>
          </p:cNvPr>
          <p:cNvSpPr txBox="1"/>
          <p:nvPr/>
        </p:nvSpPr>
        <p:spPr>
          <a:xfrm>
            <a:off x="408149" y="429462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Country archetypes updated on a monthly basis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0253C5FA-04A8-42E7-82F5-050D10A03C73}"/>
              </a:ext>
            </a:extLst>
          </p:cNvPr>
          <p:cNvSpPr/>
          <p:nvPr/>
        </p:nvSpPr>
        <p:spPr>
          <a:xfrm>
            <a:off x="76199" y="1514475"/>
            <a:ext cx="2247901" cy="3486147"/>
          </a:xfrm>
          <a:prstGeom prst="frame">
            <a:avLst>
              <a:gd name="adj1" fmla="val 1171"/>
            </a:avLst>
          </a:prstGeom>
          <a:solidFill>
            <a:srgbClr val="7B97A0"/>
          </a:solidFill>
          <a:ln>
            <a:solidFill>
              <a:srgbClr val="7B9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7AFC236-58AD-488C-A117-4D961288E963}"/>
              </a:ext>
            </a:extLst>
          </p:cNvPr>
          <p:cNvSpPr/>
          <p:nvPr/>
        </p:nvSpPr>
        <p:spPr>
          <a:xfrm>
            <a:off x="2324100" y="1514476"/>
            <a:ext cx="9829800" cy="1030974"/>
          </a:xfrm>
          <a:prstGeom prst="frame">
            <a:avLst>
              <a:gd name="adj1" fmla="val 6416"/>
            </a:avLst>
          </a:prstGeom>
          <a:solidFill>
            <a:srgbClr val="8F637B"/>
          </a:solidFill>
          <a:ln>
            <a:solidFill>
              <a:srgbClr val="5B25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548F791B-B0AE-44AF-A6EC-2C338499849C}"/>
              </a:ext>
            </a:extLst>
          </p:cNvPr>
          <p:cNvSpPr/>
          <p:nvPr/>
        </p:nvSpPr>
        <p:spPr>
          <a:xfrm>
            <a:off x="2324100" y="2545452"/>
            <a:ext cx="9829800" cy="1412357"/>
          </a:xfrm>
          <a:prstGeom prst="frame">
            <a:avLst>
              <a:gd name="adj1" fmla="val 4032"/>
            </a:avLst>
          </a:prstGeom>
          <a:solidFill>
            <a:srgbClr val="AF91A1"/>
          </a:solidFill>
          <a:ln>
            <a:solidFill>
              <a:srgbClr val="8F6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86D4B207-E6E2-4FEB-ACF1-E1915FC7F2BD}"/>
              </a:ext>
            </a:extLst>
          </p:cNvPr>
          <p:cNvSpPr/>
          <p:nvPr/>
        </p:nvSpPr>
        <p:spPr>
          <a:xfrm>
            <a:off x="2333625" y="3957811"/>
            <a:ext cx="9820275" cy="1214263"/>
          </a:xfrm>
          <a:prstGeom prst="frame">
            <a:avLst>
              <a:gd name="adj1" fmla="val 3938"/>
            </a:avLst>
          </a:prstGeom>
          <a:solidFill>
            <a:srgbClr val="D2C1C9"/>
          </a:solidFill>
          <a:ln>
            <a:solidFill>
              <a:srgbClr val="AF9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2D60742-6E97-4F69-B0B9-C70C5CAA110C}"/>
              </a:ext>
            </a:extLst>
          </p:cNvPr>
          <p:cNvSpPr/>
          <p:nvPr/>
        </p:nvSpPr>
        <p:spPr>
          <a:xfrm>
            <a:off x="2324100" y="5886449"/>
            <a:ext cx="9829800" cy="971549"/>
          </a:xfrm>
          <a:prstGeom prst="frame">
            <a:avLst>
              <a:gd name="adj1" fmla="val 20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97FC8E9-80D8-443A-B800-F0026208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075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Garamond" panose="020204040303010108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F0D34-651A-4155-AC17-1817C7880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23867"/>
              </p:ext>
            </p:extLst>
          </p:nvPr>
        </p:nvGraphicFramePr>
        <p:xfrm>
          <a:off x="38099" y="798794"/>
          <a:ext cx="12115801" cy="5987549"/>
        </p:xfrm>
        <a:graphic>
          <a:graphicData uri="http://schemas.openxmlformats.org/drawingml/2006/table">
            <a:tbl>
              <a:tblPr firstRow="1" bandRow="1"/>
              <a:tblGrid>
                <a:gridCol w="2295526">
                  <a:extLst>
                    <a:ext uri="{9D8B030D-6E8A-4147-A177-3AD203B41FA5}">
                      <a16:colId xmlns:a16="http://schemas.microsoft.com/office/drawing/2014/main" val="3966447900"/>
                    </a:ext>
                  </a:extLst>
                </a:gridCol>
                <a:gridCol w="2190324">
                  <a:extLst>
                    <a:ext uri="{9D8B030D-6E8A-4147-A177-3AD203B41FA5}">
                      <a16:colId xmlns:a16="http://schemas.microsoft.com/office/drawing/2014/main" val="1668597969"/>
                    </a:ext>
                  </a:extLst>
                </a:gridCol>
                <a:gridCol w="3935287">
                  <a:extLst>
                    <a:ext uri="{9D8B030D-6E8A-4147-A177-3AD203B41FA5}">
                      <a16:colId xmlns:a16="http://schemas.microsoft.com/office/drawing/2014/main" val="3640444646"/>
                    </a:ext>
                  </a:extLst>
                </a:gridCol>
                <a:gridCol w="3694664">
                  <a:extLst>
                    <a:ext uri="{9D8B030D-6E8A-4147-A177-3AD203B41FA5}">
                      <a16:colId xmlns:a16="http://schemas.microsoft.com/office/drawing/2014/main" val="1918497709"/>
                    </a:ext>
                  </a:extLst>
                </a:gridCol>
              </a:tblGrid>
              <a:tr h="6369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Concept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Archetype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Description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Recommendations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050949"/>
                  </a:ext>
                </a:extLst>
              </a:tr>
              <a:tr h="936092">
                <a:tc rowSpan="3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NGS SARS-CoV-2 Sequencing and Facility Access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97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Strengthen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254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data demonstrated SARS-CoV-2 RNA sequencing &amp; reporting capacity</a:t>
                      </a:r>
                      <a:r>
                        <a:rPr lang="en-US" sz="1700" b="1" i="0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</a:t>
                      </a:r>
                      <a:r>
                        <a:rPr lang="en-US" sz="1700" b="1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r>
                        <a:rPr lang="en-US" sz="17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254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 and expand genomic sequencing &amp; reporting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25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79753"/>
                  </a:ext>
                </a:extLst>
              </a:tr>
              <a:tr h="1431889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Leverage</a:t>
                      </a: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63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data demonstrated access to NGS facilities domestically</a:t>
                      </a:r>
                      <a:r>
                        <a:rPr lang="en-US" sz="1700" b="1" i="0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</a:t>
                      </a:r>
                      <a:r>
                        <a:rPr lang="en-US" sz="1700" b="1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r>
                        <a:rPr lang="en-US" sz="17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63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0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Perform situational analysis to identify potential ways to leverage or repurpose existing NGS facility access for genomic surveillance.</a:t>
                      </a:r>
                      <a:endParaRPr lang="en-US" sz="1700" b="1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63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441"/>
                  </a:ext>
                </a:extLst>
              </a:tr>
              <a:tr h="1183991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1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Connect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1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data has not identified NGS facilities domestically.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1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Set-up sample referral networks to utilize regional NGS capacity or build NGS capacity from scratch.</a:t>
                      </a:r>
                      <a:endParaRPr lang="en-US" sz="1700" b="1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1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33103"/>
                  </a:ext>
                </a:extLst>
              </a:tr>
              <a:tr h="688194">
                <a:tc rowSpan="2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Diagnostic Testing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demonstrated COVID-19 diagnostic testing &amp; reporting capacity</a:t>
                      </a:r>
                      <a:r>
                        <a:rPr lang="en-US" sz="17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</a:t>
                      </a:r>
                      <a:r>
                        <a:rPr lang="en-US" sz="1700" b="0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 and expand diagnostic testing &amp; reporting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2976"/>
                  </a:ext>
                </a:extLst>
              </a:tr>
              <a:tr h="936092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Test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not demonstrated diagnostic testing &amp; reporting capacity</a:t>
                      </a:r>
                      <a:r>
                        <a:rPr lang="en-US" sz="1700" b="0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 </a:t>
                      </a:r>
                      <a:endParaRPr lang="en-US" sz="17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Develop sufficient diagnostic testing capacity.</a:t>
                      </a:r>
                      <a:endParaRPr lang="en-US" sz="17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457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376D5E-2017-4708-9A61-1E81E5D9462A}"/>
              </a:ext>
            </a:extLst>
          </p:cNvPr>
          <p:cNvSpPr txBox="1"/>
          <p:nvPr/>
        </p:nvSpPr>
        <p:spPr>
          <a:xfrm>
            <a:off x="677701" y="36978"/>
            <a:ext cx="1110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Archetypes, Descriptions, &amp; 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606DD-493D-4624-BFE6-03605FCCC4B1}"/>
              </a:ext>
            </a:extLst>
          </p:cNvPr>
          <p:cNvSpPr txBox="1"/>
          <p:nvPr/>
        </p:nvSpPr>
        <p:spPr>
          <a:xfrm>
            <a:off x="408149" y="429462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Country archetypes updated on a monthly basis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0253C5FA-04A8-42E7-82F5-050D10A03C73}"/>
              </a:ext>
            </a:extLst>
          </p:cNvPr>
          <p:cNvSpPr/>
          <p:nvPr/>
        </p:nvSpPr>
        <p:spPr>
          <a:xfrm>
            <a:off x="76199" y="1514475"/>
            <a:ext cx="2247901" cy="3486147"/>
          </a:xfrm>
          <a:prstGeom prst="frame">
            <a:avLst>
              <a:gd name="adj1" fmla="val 1171"/>
            </a:avLst>
          </a:prstGeom>
          <a:solidFill>
            <a:srgbClr val="7B97A0"/>
          </a:solidFill>
          <a:ln>
            <a:solidFill>
              <a:srgbClr val="7B9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2A4984C-239E-4767-B3AA-1E13FD9050AC}"/>
              </a:ext>
            </a:extLst>
          </p:cNvPr>
          <p:cNvSpPr/>
          <p:nvPr/>
        </p:nvSpPr>
        <p:spPr>
          <a:xfrm>
            <a:off x="2324100" y="5067299"/>
            <a:ext cx="9829800" cy="1719044"/>
          </a:xfrm>
          <a:prstGeom prst="frame">
            <a:avLst>
              <a:gd name="adj1" fmla="val 32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97FC8E9-80D8-443A-B800-F0026208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075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Garamond" panose="020204040303010108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F0D34-651A-4155-AC17-1817C7880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04361"/>
              </p:ext>
            </p:extLst>
          </p:nvPr>
        </p:nvGraphicFramePr>
        <p:xfrm>
          <a:off x="38100" y="816277"/>
          <a:ext cx="12115801" cy="6041723"/>
        </p:xfrm>
        <a:graphic>
          <a:graphicData uri="http://schemas.openxmlformats.org/drawingml/2006/table">
            <a:tbl>
              <a:tblPr firstRow="1" bandRow="1"/>
              <a:tblGrid>
                <a:gridCol w="2295526">
                  <a:extLst>
                    <a:ext uri="{9D8B030D-6E8A-4147-A177-3AD203B41FA5}">
                      <a16:colId xmlns:a16="http://schemas.microsoft.com/office/drawing/2014/main" val="3966447900"/>
                    </a:ext>
                  </a:extLst>
                </a:gridCol>
                <a:gridCol w="2190324">
                  <a:extLst>
                    <a:ext uri="{9D8B030D-6E8A-4147-A177-3AD203B41FA5}">
                      <a16:colId xmlns:a16="http://schemas.microsoft.com/office/drawing/2014/main" val="1668597969"/>
                    </a:ext>
                  </a:extLst>
                </a:gridCol>
                <a:gridCol w="3935287">
                  <a:extLst>
                    <a:ext uri="{9D8B030D-6E8A-4147-A177-3AD203B41FA5}">
                      <a16:colId xmlns:a16="http://schemas.microsoft.com/office/drawing/2014/main" val="3640444646"/>
                    </a:ext>
                  </a:extLst>
                </a:gridCol>
                <a:gridCol w="3694664">
                  <a:extLst>
                    <a:ext uri="{9D8B030D-6E8A-4147-A177-3AD203B41FA5}">
                      <a16:colId xmlns:a16="http://schemas.microsoft.com/office/drawing/2014/main" val="1918497709"/>
                    </a:ext>
                  </a:extLst>
                </a:gridCol>
              </a:tblGrid>
              <a:tr h="63694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Concept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Archetype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Description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Recommendations</a:t>
                      </a:r>
                      <a:endParaRPr lang="en-US" sz="2000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160861" marB="160861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050949"/>
                  </a:ext>
                </a:extLst>
              </a:tr>
              <a:tr h="936092">
                <a:tc rowSpan="3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NGS SARS-CoV-2 Sequencing and Facility Access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97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Strengthen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63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demonstrated SARS-CoV-2 sequencing &amp; reporting capacity</a:t>
                      </a:r>
                      <a:r>
                        <a:rPr lang="en-US" sz="1600" b="1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1</a:t>
                      </a:r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63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Strengthen and expand SARS-CoV-2 genomic sequencing &amp; reporting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63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79753"/>
                  </a:ext>
                </a:extLst>
              </a:tr>
              <a:tr h="1431889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Leverage</a:t>
                      </a: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91A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demonstrated access to NGS facilities</a:t>
                      </a:r>
                      <a:r>
                        <a:rPr lang="en-US" sz="1600" b="1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2</a:t>
                      </a:r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91A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Perform situational analysis to identify potential ways to leverage or repurpose existing NGS facility access for genomic surveillance.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9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859441"/>
                  </a:ext>
                </a:extLst>
              </a:tr>
              <a:tr h="1183991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Connect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1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not demonstrated access to NGS facilities.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1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Set-up sample referral networks to utilize regional NGS capacity or build NGS capacity from scratch.</a:t>
                      </a:r>
                      <a:endParaRPr 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1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33103"/>
                  </a:ext>
                </a:extLst>
              </a:tr>
              <a:tr h="688194">
                <a:tc rowSpan="2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Diagnostic Testing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demonstrated COVID-19 diagnostic testing &amp; reporting capacity</a:t>
                      </a:r>
                      <a:r>
                        <a:rPr lang="en-US" sz="1600" b="1" i="0" u="none" strike="noStrike" baseline="30000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3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Sustain and expand COVID-19 diagnostic testing &amp; reporting capacity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92976"/>
                  </a:ext>
                </a:extLst>
              </a:tr>
              <a:tr h="936092">
                <a:tc vMerge="1"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1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lvl="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Test</a:t>
                      </a: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Country has not demonstrated diagnostic testing &amp; reporting capacity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. </a:t>
                      </a:r>
                      <a:endParaRPr lang="en-US" sz="1600" b="1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0" u="none" strike="noStrike" dirty="0">
                        <a:solidFill>
                          <a:srgbClr val="212529"/>
                        </a:solidFill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212529"/>
                          </a:solidFill>
                          <a:effectLst/>
                          <a:latin typeface="Garamond" panose="02020404030301010803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Develop sufficient diagnostic testing capacity.</a:t>
                      </a:r>
                      <a:endParaRPr lang="en-US" sz="1600" b="1" dirty="0">
                        <a:effectLst/>
                        <a:latin typeface="Garamond" panose="02020404030301010803" pitchFamily="18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 marL="94624" marR="94624" marT="94624" marB="94624">
                    <a:lnL w="635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457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376D5E-2017-4708-9A61-1E81E5D9462A}"/>
              </a:ext>
            </a:extLst>
          </p:cNvPr>
          <p:cNvSpPr txBox="1"/>
          <p:nvPr/>
        </p:nvSpPr>
        <p:spPr>
          <a:xfrm>
            <a:off x="677701" y="36978"/>
            <a:ext cx="11106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Archetypes, Descriptions, &amp; 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606DD-493D-4624-BFE6-03605FCCC4B1}"/>
              </a:ext>
            </a:extLst>
          </p:cNvPr>
          <p:cNvSpPr txBox="1"/>
          <p:nvPr/>
        </p:nvSpPr>
        <p:spPr>
          <a:xfrm>
            <a:off x="408149" y="429462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Country archetypes updated on a monthly basis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0253C5FA-04A8-42E7-82F5-050D10A03C73}"/>
              </a:ext>
            </a:extLst>
          </p:cNvPr>
          <p:cNvSpPr/>
          <p:nvPr/>
        </p:nvSpPr>
        <p:spPr>
          <a:xfrm>
            <a:off x="76199" y="1514475"/>
            <a:ext cx="2247901" cy="3486147"/>
          </a:xfrm>
          <a:prstGeom prst="frame">
            <a:avLst>
              <a:gd name="adj1" fmla="val 1171"/>
            </a:avLst>
          </a:prstGeom>
          <a:solidFill>
            <a:srgbClr val="7B97A0"/>
          </a:solidFill>
          <a:ln>
            <a:solidFill>
              <a:srgbClr val="7B97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2A4984C-239E-4767-B3AA-1E13FD9050AC}"/>
              </a:ext>
            </a:extLst>
          </p:cNvPr>
          <p:cNvSpPr/>
          <p:nvPr/>
        </p:nvSpPr>
        <p:spPr>
          <a:xfrm>
            <a:off x="2324100" y="5240119"/>
            <a:ext cx="9829800" cy="1644889"/>
          </a:xfrm>
          <a:prstGeom prst="frame">
            <a:avLst>
              <a:gd name="adj1" fmla="val 2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98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63A4-ED56-46EA-AA90-C2C7BE11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93975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Equations Reiterations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D2F95E-6219-49B5-ABD8-D368AA84F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453"/>
            <a:ext cx="5461281" cy="850944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D7FB4102-541E-4357-964E-8AC1F27C46BE}"/>
              </a:ext>
            </a:extLst>
          </p:cNvPr>
          <p:cNvSpPr/>
          <p:nvPr/>
        </p:nvSpPr>
        <p:spPr>
          <a:xfrm rot="16200000">
            <a:off x="9005093" y="3671093"/>
            <a:ext cx="1325563" cy="5048250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67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0A4C-5D11-4D20-8E26-D4AE82F0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4" y="18255"/>
            <a:ext cx="10515600" cy="1325563"/>
          </a:xfrm>
        </p:spPr>
        <p:txBody>
          <a:bodyPr/>
          <a:lstStyle/>
          <a:p>
            <a:r>
              <a:rPr lang="en-US" dirty="0"/>
              <a:t>Formula Visuals for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A902-637F-4B8B-AC09-02F178599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 positivity rate (TPR) (%) = </a:t>
            </a: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∑ (COVID-19 cases)</a:t>
            </a: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__________________________  × 100</a:t>
            </a: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∑ (COVID-19 tests)</a:t>
            </a:r>
          </a:p>
          <a:p>
            <a:pPr algn="ctr"/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Average daily testing per 1000 persons = </a:t>
            </a: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</a:rPr>
              <a:t> COVID-19 tests per day</a:t>
            </a: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µ   </a:t>
            </a:r>
            <a:r>
              <a:rPr lang="en-US" dirty="0">
                <a:latin typeface="Garamond" panose="02020404030301010803" pitchFamily="18" charset="0"/>
              </a:rPr>
              <a:t>_________________________________  </a:t>
            </a: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× 1000</a:t>
            </a:r>
            <a:endParaRPr lang="en-US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</a:rPr>
              <a:t>Population</a:t>
            </a:r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74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0A4C-5D11-4D20-8E26-D4AE82F0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4" y="18255"/>
            <a:ext cx="10515600" cy="1325563"/>
          </a:xfrm>
        </p:spPr>
        <p:txBody>
          <a:bodyPr/>
          <a:lstStyle/>
          <a:p>
            <a:r>
              <a:rPr lang="en-US" dirty="0"/>
              <a:t>Formula Visuals for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A902-637F-4B8B-AC09-02F178599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Percent (%) of cases sequenced = </a:t>
            </a: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∑ (SARS-CoV-2 cases sequenced)</a:t>
            </a: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__________________________  × 100</a:t>
            </a: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∑ (COVID-19 cases)</a:t>
            </a:r>
          </a:p>
          <a:p>
            <a:pPr marL="0" indent="0" algn="ctr">
              <a:buNone/>
            </a:pPr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Cumulative number of sequences per 100,000 persons =  </a:t>
            </a: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∑  (</a:t>
            </a:r>
            <a:r>
              <a:rPr lang="en-US" dirty="0">
                <a:latin typeface="Garamond" panose="02020404030301010803" pitchFamily="18" charset="0"/>
              </a:rPr>
              <a:t>SARS-CoV-2 sequences) </a:t>
            </a: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__________________________  × 100000</a:t>
            </a:r>
            <a:endParaRPr lang="en-US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Garamond" panose="02020404030301010803" pitchFamily="18" charset="0"/>
              </a:rPr>
              <a:t>Population</a:t>
            </a:r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 algn="ctr">
              <a:buNone/>
            </a:pPr>
            <a:endParaRPr lang="en-US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76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63A4-ED56-46EA-AA90-C2C7BE11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93975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Archived Archetype Methodologies (2021)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D2F95E-6219-49B5-ABD8-D368AA84F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453"/>
            <a:ext cx="5461281" cy="850944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D7FB4102-541E-4357-964E-8AC1F27C46BE}"/>
              </a:ext>
            </a:extLst>
          </p:cNvPr>
          <p:cNvSpPr/>
          <p:nvPr/>
        </p:nvSpPr>
        <p:spPr>
          <a:xfrm rot="16200000">
            <a:off x="9005093" y="3671093"/>
            <a:ext cx="1325563" cy="5048250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66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F6AD56-36C4-4363-B2AB-5CE7551C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41" y="554805"/>
            <a:ext cx="11167451" cy="553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36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84313D3-D4EE-4A14-8B86-408F1B974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66738"/>
            <a:ext cx="11687175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07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202DDC0-E848-4208-A1B8-0E9364E6DA98}"/>
              </a:ext>
            </a:extLst>
          </p:cNvPr>
          <p:cNvSpPr/>
          <p:nvPr/>
        </p:nvSpPr>
        <p:spPr>
          <a:xfrm>
            <a:off x="3104453" y="1656196"/>
            <a:ext cx="1727805" cy="144555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70D58CB-63B1-47FE-923A-588C4E80DD79}"/>
              </a:ext>
            </a:extLst>
          </p:cNvPr>
          <p:cNvSpPr/>
          <p:nvPr/>
        </p:nvSpPr>
        <p:spPr>
          <a:xfrm>
            <a:off x="3087231" y="3353750"/>
            <a:ext cx="1727805" cy="1705041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770C8F1-C787-417C-8DF8-88B4E0387497}"/>
              </a:ext>
            </a:extLst>
          </p:cNvPr>
          <p:cNvSpPr/>
          <p:nvPr/>
        </p:nvSpPr>
        <p:spPr>
          <a:xfrm>
            <a:off x="3173468" y="5201804"/>
            <a:ext cx="1727805" cy="143703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1FB7E2-0775-4A46-BA61-D119EFFD1FC0}"/>
              </a:ext>
            </a:extLst>
          </p:cNvPr>
          <p:cNvSpPr/>
          <p:nvPr/>
        </p:nvSpPr>
        <p:spPr>
          <a:xfrm>
            <a:off x="68671" y="3318180"/>
            <a:ext cx="2889364" cy="1758089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684A842-DC0E-4461-B6BC-0137D0749FCF}"/>
              </a:ext>
            </a:extLst>
          </p:cNvPr>
          <p:cNvSpPr/>
          <p:nvPr/>
        </p:nvSpPr>
        <p:spPr>
          <a:xfrm>
            <a:off x="105023" y="5238773"/>
            <a:ext cx="2968618" cy="1449332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42A855-9463-4EA4-B5B1-EE8703C9F9AB}"/>
              </a:ext>
            </a:extLst>
          </p:cNvPr>
          <p:cNvSpPr/>
          <p:nvPr/>
        </p:nvSpPr>
        <p:spPr>
          <a:xfrm>
            <a:off x="5033915" y="5181472"/>
            <a:ext cx="4327421" cy="1506633"/>
          </a:xfrm>
          <a:prstGeom prst="roundRect">
            <a:avLst/>
          </a:prstGeom>
          <a:solidFill>
            <a:schemeClr val="bg1">
              <a:alpha val="69804"/>
            </a:scheme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86A1A-D34E-4B1C-809E-5BDE406A1C77}"/>
              </a:ext>
            </a:extLst>
          </p:cNvPr>
          <p:cNvSpPr/>
          <p:nvPr/>
        </p:nvSpPr>
        <p:spPr>
          <a:xfrm>
            <a:off x="4924475" y="3262564"/>
            <a:ext cx="4327422" cy="1826568"/>
          </a:xfrm>
          <a:prstGeom prst="roundRect">
            <a:avLst/>
          </a:prstGeom>
          <a:solidFill>
            <a:schemeClr val="bg1">
              <a:alpha val="69804"/>
            </a:scheme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EF2A8F-0E69-41D2-8294-E640C73A0A5A}"/>
              </a:ext>
            </a:extLst>
          </p:cNvPr>
          <p:cNvSpPr/>
          <p:nvPr/>
        </p:nvSpPr>
        <p:spPr>
          <a:xfrm>
            <a:off x="4924334" y="1628851"/>
            <a:ext cx="4327421" cy="1473873"/>
          </a:xfrm>
          <a:prstGeom prst="roundRect">
            <a:avLst/>
          </a:prstGeom>
          <a:solidFill>
            <a:schemeClr val="bg1">
              <a:alpha val="69804"/>
            </a:scheme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3BD62-9E30-4563-AB74-84E56976277B}"/>
              </a:ext>
            </a:extLst>
          </p:cNvPr>
          <p:cNvSpPr txBox="1"/>
          <p:nvPr/>
        </p:nvSpPr>
        <p:spPr>
          <a:xfrm>
            <a:off x="677701" y="106297"/>
            <a:ext cx="1110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Archetypes, Data, Methods, &amp;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7F01A-DC63-4EA2-AEA9-CBFE26D01252}"/>
              </a:ext>
            </a:extLst>
          </p:cNvPr>
          <p:cNvSpPr txBox="1"/>
          <p:nvPr/>
        </p:nvSpPr>
        <p:spPr>
          <a:xfrm>
            <a:off x="771364" y="1109975"/>
            <a:ext cx="13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Archetypes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456F3-F7EA-43E0-A9A7-3404F1F49729}"/>
              </a:ext>
            </a:extLst>
          </p:cNvPr>
          <p:cNvSpPr txBox="1"/>
          <p:nvPr/>
        </p:nvSpPr>
        <p:spPr>
          <a:xfrm>
            <a:off x="6372705" y="1109975"/>
            <a:ext cx="13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Methods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AE7CA-B426-44D6-8C58-9A49A44A6131}"/>
              </a:ext>
            </a:extLst>
          </p:cNvPr>
          <p:cNvSpPr/>
          <p:nvPr/>
        </p:nvSpPr>
        <p:spPr>
          <a:xfrm>
            <a:off x="50878" y="1619872"/>
            <a:ext cx="2941975" cy="1559655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D6550D-7B1F-4C66-A176-C5A9A71784C3}"/>
              </a:ext>
            </a:extLst>
          </p:cNvPr>
          <p:cNvSpPr txBox="1"/>
          <p:nvPr/>
        </p:nvSpPr>
        <p:spPr>
          <a:xfrm>
            <a:off x="9673205" y="1080159"/>
            <a:ext cx="214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Metrics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86888-A5B0-4A13-991B-F262F82A6009}"/>
              </a:ext>
            </a:extLst>
          </p:cNvPr>
          <p:cNvSpPr txBox="1"/>
          <p:nvPr/>
        </p:nvSpPr>
        <p:spPr>
          <a:xfrm>
            <a:off x="3239231" y="1741087"/>
            <a:ext cx="1494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FIND &amp; Our World in Data (OWID) COVID-19 case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73EB8-1C94-46B0-8834-DC40EF045FBE}"/>
              </a:ext>
            </a:extLst>
          </p:cNvPr>
          <p:cNvSpPr txBox="1"/>
          <p:nvPr/>
        </p:nvSpPr>
        <p:spPr>
          <a:xfrm>
            <a:off x="3224569" y="3718187"/>
            <a:ext cx="148757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OWID case data &amp; GISAID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sequencing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76593-4FEF-4195-822A-0391108BE421}"/>
              </a:ext>
            </a:extLst>
          </p:cNvPr>
          <p:cNvSpPr txBox="1"/>
          <p:nvPr/>
        </p:nvSpPr>
        <p:spPr>
          <a:xfrm>
            <a:off x="4997667" y="1741561"/>
            <a:ext cx="4180753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 positivity rate (TPR) in the last year = total # of COVID-19 cases/total # of COVID-19 tests</a:t>
            </a:r>
          </a:p>
          <a:p>
            <a:pPr algn="ctr"/>
            <a:endParaRPr lang="en-US" sz="15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sz="15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Average daily testing per 1000 persons in the last year = </a:t>
            </a:r>
            <a:r>
              <a:rPr lang="en-US" sz="1500" dirty="0">
                <a:latin typeface="Garamond" panose="02020404030301010803" pitchFamily="18" charset="0"/>
              </a:rPr>
              <a:t>mean (# of COVID-19 tests per day)</a:t>
            </a:r>
            <a:endParaRPr lang="en-US" sz="15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6D0F4-FF70-4030-BAC2-88972918ADB7}"/>
              </a:ext>
            </a:extLst>
          </p:cNvPr>
          <p:cNvSpPr txBox="1"/>
          <p:nvPr/>
        </p:nvSpPr>
        <p:spPr>
          <a:xfrm>
            <a:off x="5024302" y="3375785"/>
            <a:ext cx="4227453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Percent (%) of cases sequenced in the last year = # of SARS-CoV-2 cases sequenced/# of COVID-19 cases</a:t>
            </a:r>
          </a:p>
          <a:p>
            <a:pPr algn="ctr"/>
            <a:endParaRPr lang="en-US" sz="155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Cumulative number of sequences </a:t>
            </a:r>
          </a:p>
          <a:p>
            <a:pPr algn="ctr"/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 100,000 persons in the last year =  </a:t>
            </a:r>
            <a:r>
              <a:rPr lang="en-US" sz="1550" dirty="0">
                <a:latin typeface="Garamond" panose="02020404030301010803" pitchFamily="18" charset="0"/>
              </a:rPr>
              <a:t># of SARS-CoV-2 sequences</a:t>
            </a:r>
            <a:endParaRPr lang="en-US" sz="155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96136-946A-444C-9CF1-65094B35EB2F}"/>
              </a:ext>
            </a:extLst>
          </p:cNvPr>
          <p:cNvSpPr txBox="1"/>
          <p:nvPr/>
        </p:nvSpPr>
        <p:spPr>
          <a:xfrm>
            <a:off x="-522052" y="2127580"/>
            <a:ext cx="3981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1DC55C-54B3-4C29-B5AC-785F487CB3A2}"/>
              </a:ext>
            </a:extLst>
          </p:cNvPr>
          <p:cNvSpPr txBox="1"/>
          <p:nvPr/>
        </p:nvSpPr>
        <p:spPr>
          <a:xfrm>
            <a:off x="202797" y="3952768"/>
            <a:ext cx="2687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Strengthen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B80C54-9F66-4A7B-B0B5-FE4125FC6E47}"/>
              </a:ext>
            </a:extLst>
          </p:cNvPr>
          <p:cNvCxnSpPr>
            <a:cxnSpLocks/>
          </p:cNvCxnSpPr>
          <p:nvPr/>
        </p:nvCxnSpPr>
        <p:spPr>
          <a:xfrm flipV="1">
            <a:off x="30605" y="1472909"/>
            <a:ext cx="12010490" cy="3823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5F228E-AD54-4859-9416-54ED18E004EB}"/>
              </a:ext>
            </a:extLst>
          </p:cNvPr>
          <p:cNvSpPr txBox="1"/>
          <p:nvPr/>
        </p:nvSpPr>
        <p:spPr>
          <a:xfrm>
            <a:off x="260255" y="5539431"/>
            <a:ext cx="2757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Connect</a:t>
            </a:r>
          </a:p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&amp;</a:t>
            </a:r>
          </a:p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Leverage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4DDE88-0B92-43DB-BC2C-BD9E0997CBBD}"/>
              </a:ext>
            </a:extLst>
          </p:cNvPr>
          <p:cNvSpPr txBox="1"/>
          <p:nvPr/>
        </p:nvSpPr>
        <p:spPr>
          <a:xfrm>
            <a:off x="3269309" y="5238775"/>
            <a:ext cx="1518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WHO NGS capacity &amp; proprietary manufacturer device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D33849-2641-4562-A86C-721F89CE20C2}"/>
              </a:ext>
            </a:extLst>
          </p:cNvPr>
          <p:cNvSpPr txBox="1"/>
          <p:nvPr/>
        </p:nvSpPr>
        <p:spPr>
          <a:xfrm>
            <a:off x="4925372" y="5334950"/>
            <a:ext cx="4435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Categorical data: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0 facilities or installed devices identified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1-3 facilities &amp; equivalent device access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4+ facilities &amp; equivalent device access</a:t>
            </a:r>
          </a:p>
          <a:p>
            <a:pPr algn="ctr"/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B660E-5ABF-40DD-8A0E-5217A1BB618E}"/>
              </a:ext>
            </a:extLst>
          </p:cNvPr>
          <p:cNvSpPr txBox="1"/>
          <p:nvPr/>
        </p:nvSpPr>
        <p:spPr>
          <a:xfrm>
            <a:off x="482775" y="602061"/>
            <a:ext cx="1110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Measures calculated over the past year &amp; dependent on testing data availability.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235CCE-D190-4FC3-9554-944FFF1A8FC4}"/>
              </a:ext>
            </a:extLst>
          </p:cNvPr>
          <p:cNvSpPr txBox="1"/>
          <p:nvPr/>
        </p:nvSpPr>
        <p:spPr>
          <a:xfrm>
            <a:off x="3051337" y="1086735"/>
            <a:ext cx="18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Data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5FB0745-754A-4543-BA26-64285025A83A}"/>
              </a:ext>
            </a:extLst>
          </p:cNvPr>
          <p:cNvSpPr/>
          <p:nvPr/>
        </p:nvSpPr>
        <p:spPr>
          <a:xfrm>
            <a:off x="9324717" y="1627873"/>
            <a:ext cx="2729365" cy="1473873"/>
          </a:xfrm>
          <a:prstGeom prst="roundRect">
            <a:avLst/>
          </a:prstGeom>
          <a:solidFill>
            <a:srgbClr val="A4D7D9">
              <a:alpha val="50196"/>
            </a:srgb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Demonstrated Testing &amp; Reporting Capacity: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&lt; 15% TPR, or &gt;1 average daily testing per 1000 persons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87F8E39-694B-4722-8243-EC3146A0ADC8}"/>
              </a:ext>
            </a:extLst>
          </p:cNvPr>
          <p:cNvSpPr/>
          <p:nvPr/>
        </p:nvSpPr>
        <p:spPr>
          <a:xfrm>
            <a:off x="9461163" y="5109622"/>
            <a:ext cx="2716378" cy="1581744"/>
          </a:xfrm>
          <a:prstGeom prst="roundRect">
            <a:avLst/>
          </a:prstGeom>
          <a:solidFill>
            <a:srgbClr val="F5B4A6">
              <a:alpha val="50196"/>
            </a:srgb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32720C1-A7C6-43FB-83D4-0769543215EF}"/>
              </a:ext>
            </a:extLst>
          </p:cNvPr>
          <p:cNvSpPr/>
          <p:nvPr/>
        </p:nvSpPr>
        <p:spPr>
          <a:xfrm>
            <a:off x="9361336" y="3262564"/>
            <a:ext cx="2725086" cy="1758090"/>
          </a:xfrm>
          <a:prstGeom prst="roundRect">
            <a:avLst/>
          </a:prstGeom>
          <a:solidFill>
            <a:srgbClr val="7B97A0">
              <a:alpha val="50196"/>
            </a:srgb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E47D6F-A82F-492D-9525-1743BC89A35B}"/>
              </a:ext>
            </a:extLst>
          </p:cNvPr>
          <p:cNvSpPr/>
          <p:nvPr/>
        </p:nvSpPr>
        <p:spPr>
          <a:xfrm>
            <a:off x="9511175" y="5337911"/>
            <a:ext cx="26163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Demonstrated Sequencing Facility Access: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1 or more facility &amp; manufacturer bases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711161-1894-4886-ABBB-762FFE902C15}"/>
              </a:ext>
            </a:extLst>
          </p:cNvPr>
          <p:cNvSpPr/>
          <p:nvPr/>
        </p:nvSpPr>
        <p:spPr>
          <a:xfrm>
            <a:off x="9406950" y="3391018"/>
            <a:ext cx="2716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Demonstrated SARS-CoV-2  Sequencing &amp; Reporting Capacity: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&gt; 0.5% of cases sequenced or &gt;30 sequences per 100K persons</a:t>
            </a:r>
          </a:p>
        </p:txBody>
      </p:sp>
    </p:spTree>
    <p:extLst>
      <p:ext uri="{BB962C8B-B14F-4D97-AF65-F5344CB8AC3E}">
        <p14:creationId xmlns:p14="http://schemas.microsoft.com/office/powerpoint/2010/main" val="2215748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63A4-ED56-46EA-AA90-C2C7BE11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317749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NGS Working Session and Reiterations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D2F95E-6219-49B5-ABD8-D368AA84F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453"/>
            <a:ext cx="5461281" cy="850944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D7FB4102-541E-4357-964E-8AC1F27C46BE}"/>
              </a:ext>
            </a:extLst>
          </p:cNvPr>
          <p:cNvSpPr/>
          <p:nvPr/>
        </p:nvSpPr>
        <p:spPr>
          <a:xfrm rot="16200000">
            <a:off x="9005093" y="3671093"/>
            <a:ext cx="1325563" cy="5048250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5C8381-F813-4BD3-BDDC-25B494ADC190}"/>
              </a:ext>
            </a:extLst>
          </p:cNvPr>
          <p:cNvSpPr txBox="1">
            <a:spLocks/>
          </p:cNvSpPr>
          <p:nvPr/>
        </p:nvSpPr>
        <p:spPr>
          <a:xfrm>
            <a:off x="476250" y="32623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March 2022</a:t>
            </a:r>
          </a:p>
        </p:txBody>
      </p:sp>
    </p:spTree>
    <p:extLst>
      <p:ext uri="{BB962C8B-B14F-4D97-AF65-F5344CB8AC3E}">
        <p14:creationId xmlns:p14="http://schemas.microsoft.com/office/powerpoint/2010/main" val="3260294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63A4-ED56-46EA-AA90-C2C7BE11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317749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Appendix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D2F95E-6219-49B5-ABD8-D368AA84F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453"/>
            <a:ext cx="5461281" cy="850944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D7FB4102-541E-4357-964E-8AC1F27C46BE}"/>
              </a:ext>
            </a:extLst>
          </p:cNvPr>
          <p:cNvSpPr/>
          <p:nvPr/>
        </p:nvSpPr>
        <p:spPr>
          <a:xfrm rot="16200000">
            <a:off x="9005093" y="3671093"/>
            <a:ext cx="1325563" cy="5048250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5C8381-F813-4BD3-BDDC-25B494ADC190}"/>
              </a:ext>
            </a:extLst>
          </p:cNvPr>
          <p:cNvSpPr txBox="1">
            <a:spLocks/>
          </p:cNvSpPr>
          <p:nvPr/>
        </p:nvSpPr>
        <p:spPr>
          <a:xfrm>
            <a:off x="476250" y="32623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March 2022</a:t>
            </a:r>
          </a:p>
        </p:txBody>
      </p:sp>
    </p:spTree>
    <p:extLst>
      <p:ext uri="{BB962C8B-B14F-4D97-AF65-F5344CB8AC3E}">
        <p14:creationId xmlns:p14="http://schemas.microsoft.com/office/powerpoint/2010/main" val="72619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202DDC0-E848-4208-A1B8-0E9364E6DA98}"/>
              </a:ext>
            </a:extLst>
          </p:cNvPr>
          <p:cNvSpPr/>
          <p:nvPr/>
        </p:nvSpPr>
        <p:spPr>
          <a:xfrm>
            <a:off x="3104453" y="1656196"/>
            <a:ext cx="1727805" cy="144555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70D58CB-63B1-47FE-923A-588C4E80DD79}"/>
              </a:ext>
            </a:extLst>
          </p:cNvPr>
          <p:cNvSpPr/>
          <p:nvPr/>
        </p:nvSpPr>
        <p:spPr>
          <a:xfrm>
            <a:off x="3115121" y="3246803"/>
            <a:ext cx="1727805" cy="1705041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770C8F1-C787-417C-8DF8-88B4E0387497}"/>
              </a:ext>
            </a:extLst>
          </p:cNvPr>
          <p:cNvSpPr/>
          <p:nvPr/>
        </p:nvSpPr>
        <p:spPr>
          <a:xfrm>
            <a:off x="3104453" y="5201804"/>
            <a:ext cx="1727805" cy="143703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1FB7E2-0775-4A46-BA61-D119EFFD1FC0}"/>
              </a:ext>
            </a:extLst>
          </p:cNvPr>
          <p:cNvSpPr/>
          <p:nvPr/>
        </p:nvSpPr>
        <p:spPr>
          <a:xfrm>
            <a:off x="77336" y="3257087"/>
            <a:ext cx="2889364" cy="1758089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684A842-DC0E-4461-B6BC-0137D0749FCF}"/>
              </a:ext>
            </a:extLst>
          </p:cNvPr>
          <p:cNvSpPr/>
          <p:nvPr/>
        </p:nvSpPr>
        <p:spPr>
          <a:xfrm>
            <a:off x="77336" y="5238306"/>
            <a:ext cx="2872898" cy="1432311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42A855-9463-4EA4-B5B1-EE8703C9F9AB}"/>
              </a:ext>
            </a:extLst>
          </p:cNvPr>
          <p:cNvSpPr/>
          <p:nvPr/>
        </p:nvSpPr>
        <p:spPr>
          <a:xfrm>
            <a:off x="4924334" y="5220778"/>
            <a:ext cx="4327421" cy="1506633"/>
          </a:xfrm>
          <a:prstGeom prst="roundRect">
            <a:avLst/>
          </a:prstGeom>
          <a:solidFill>
            <a:schemeClr val="bg1">
              <a:alpha val="69804"/>
            </a:scheme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86A1A-D34E-4B1C-809E-5BDE406A1C77}"/>
              </a:ext>
            </a:extLst>
          </p:cNvPr>
          <p:cNvSpPr/>
          <p:nvPr/>
        </p:nvSpPr>
        <p:spPr>
          <a:xfrm>
            <a:off x="4944028" y="3215069"/>
            <a:ext cx="4327422" cy="1826568"/>
          </a:xfrm>
          <a:prstGeom prst="roundRect">
            <a:avLst/>
          </a:prstGeom>
          <a:solidFill>
            <a:schemeClr val="bg1">
              <a:alpha val="69804"/>
            </a:scheme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EF2A8F-0E69-41D2-8294-E640C73A0A5A}"/>
              </a:ext>
            </a:extLst>
          </p:cNvPr>
          <p:cNvSpPr/>
          <p:nvPr/>
        </p:nvSpPr>
        <p:spPr>
          <a:xfrm>
            <a:off x="4924334" y="1628851"/>
            <a:ext cx="4327421" cy="1473873"/>
          </a:xfrm>
          <a:prstGeom prst="roundRect">
            <a:avLst/>
          </a:prstGeom>
          <a:solidFill>
            <a:schemeClr val="bg1">
              <a:alpha val="69804"/>
            </a:scheme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3BD62-9E30-4563-AB74-84E56976277B}"/>
              </a:ext>
            </a:extLst>
          </p:cNvPr>
          <p:cNvSpPr txBox="1"/>
          <p:nvPr/>
        </p:nvSpPr>
        <p:spPr>
          <a:xfrm>
            <a:off x="677701" y="106297"/>
            <a:ext cx="1110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Concepts, Data, Methods, &amp;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7F01A-DC63-4EA2-AEA9-CBFE26D01252}"/>
              </a:ext>
            </a:extLst>
          </p:cNvPr>
          <p:cNvSpPr txBox="1"/>
          <p:nvPr/>
        </p:nvSpPr>
        <p:spPr>
          <a:xfrm>
            <a:off x="771364" y="1109975"/>
            <a:ext cx="13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Concepts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456F3-F7EA-43E0-A9A7-3404F1F49729}"/>
              </a:ext>
            </a:extLst>
          </p:cNvPr>
          <p:cNvSpPr txBox="1"/>
          <p:nvPr/>
        </p:nvSpPr>
        <p:spPr>
          <a:xfrm>
            <a:off x="6372705" y="1109975"/>
            <a:ext cx="13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Methods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AE7CA-B426-44D6-8C58-9A49A44A6131}"/>
              </a:ext>
            </a:extLst>
          </p:cNvPr>
          <p:cNvSpPr/>
          <p:nvPr/>
        </p:nvSpPr>
        <p:spPr>
          <a:xfrm>
            <a:off x="50878" y="1619872"/>
            <a:ext cx="2941975" cy="1559655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D6550D-7B1F-4C66-A176-C5A9A71784C3}"/>
              </a:ext>
            </a:extLst>
          </p:cNvPr>
          <p:cNvSpPr txBox="1"/>
          <p:nvPr/>
        </p:nvSpPr>
        <p:spPr>
          <a:xfrm>
            <a:off x="9673205" y="1080159"/>
            <a:ext cx="214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Metrics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86888-A5B0-4A13-991B-F262F82A6009}"/>
              </a:ext>
            </a:extLst>
          </p:cNvPr>
          <p:cNvSpPr txBox="1"/>
          <p:nvPr/>
        </p:nvSpPr>
        <p:spPr>
          <a:xfrm>
            <a:off x="3239231" y="1741087"/>
            <a:ext cx="14944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FIND Test Tracker</a:t>
            </a:r>
            <a:r>
              <a:rPr lang="en-US" sz="1600" baseline="30000" dirty="0">
                <a:solidFill>
                  <a:srgbClr val="212529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&amp; Our World in Data (OWID)</a:t>
            </a:r>
            <a:r>
              <a:rPr lang="en-US" sz="1600" baseline="30000" dirty="0">
                <a:solidFill>
                  <a:srgbClr val="212529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COVID-19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73EB8-1C94-46B0-8834-DC40EF045FBE}"/>
              </a:ext>
            </a:extLst>
          </p:cNvPr>
          <p:cNvSpPr txBox="1"/>
          <p:nvPr/>
        </p:nvSpPr>
        <p:spPr>
          <a:xfrm>
            <a:off x="3263279" y="3571936"/>
            <a:ext cx="1487571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OWID data &amp; GISAID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sequencing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data</a:t>
            </a:r>
            <a:r>
              <a:rPr lang="en-US" sz="1600" baseline="30000" dirty="0">
                <a:solidFill>
                  <a:srgbClr val="212529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76593-4FEF-4195-822A-0391108BE421}"/>
              </a:ext>
            </a:extLst>
          </p:cNvPr>
          <p:cNvSpPr txBox="1"/>
          <p:nvPr/>
        </p:nvSpPr>
        <p:spPr>
          <a:xfrm>
            <a:off x="4997667" y="1741561"/>
            <a:ext cx="4180753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 positivity rate (TPR) in the last year = total # of COVID-19 cases/total # of COVID-19 tests</a:t>
            </a:r>
          </a:p>
          <a:p>
            <a:pPr algn="ctr"/>
            <a:endParaRPr lang="en-US" sz="15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sz="15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Average daily testing per 1000 persons in the last year = </a:t>
            </a:r>
            <a:r>
              <a:rPr lang="en-US" sz="1500" dirty="0">
                <a:latin typeface="Garamond" panose="02020404030301010803" pitchFamily="18" charset="0"/>
              </a:rPr>
              <a:t>mean (# of COVID-19 tests per day)</a:t>
            </a:r>
            <a:endParaRPr lang="en-US" sz="15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6D0F4-FF70-4030-BAC2-88972918ADB7}"/>
              </a:ext>
            </a:extLst>
          </p:cNvPr>
          <p:cNvSpPr txBox="1"/>
          <p:nvPr/>
        </p:nvSpPr>
        <p:spPr>
          <a:xfrm>
            <a:off x="4970095" y="3351509"/>
            <a:ext cx="4227453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Percent (%) of cases sequenced in the last year = # of SARS-CoV-2 cases sequenced/# of COVID-19 cases</a:t>
            </a:r>
          </a:p>
          <a:p>
            <a:pPr algn="ctr"/>
            <a:endParaRPr lang="en-US" sz="155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Cumulative number of sequences </a:t>
            </a:r>
          </a:p>
          <a:p>
            <a:pPr algn="ctr"/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 100,000 persons in the last year =  </a:t>
            </a:r>
            <a:r>
              <a:rPr lang="en-US" sz="1550" dirty="0">
                <a:latin typeface="Garamond" panose="02020404030301010803" pitchFamily="18" charset="0"/>
              </a:rPr>
              <a:t># of SARS-CoV-2 sequences</a:t>
            </a:r>
            <a:endParaRPr lang="en-US" sz="155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96136-946A-444C-9CF1-65094B35EB2F}"/>
              </a:ext>
            </a:extLst>
          </p:cNvPr>
          <p:cNvSpPr txBox="1"/>
          <p:nvPr/>
        </p:nvSpPr>
        <p:spPr>
          <a:xfrm>
            <a:off x="-522052" y="2127580"/>
            <a:ext cx="3981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COVID-19 Diagnostic </a:t>
            </a:r>
          </a:p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Testing Capacity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1DC55C-54B3-4C29-B5AC-785F487CB3A2}"/>
              </a:ext>
            </a:extLst>
          </p:cNvPr>
          <p:cNvSpPr txBox="1"/>
          <p:nvPr/>
        </p:nvSpPr>
        <p:spPr>
          <a:xfrm>
            <a:off x="236507" y="3818158"/>
            <a:ext cx="2687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SARS-CoV-2 Sequencing Capacity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B80C54-9F66-4A7B-B0B5-FE4125FC6E47}"/>
              </a:ext>
            </a:extLst>
          </p:cNvPr>
          <p:cNvCxnSpPr>
            <a:cxnSpLocks/>
          </p:cNvCxnSpPr>
          <p:nvPr/>
        </p:nvCxnSpPr>
        <p:spPr>
          <a:xfrm flipV="1">
            <a:off x="30605" y="1472909"/>
            <a:ext cx="12010490" cy="3823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5F228E-AD54-4859-9416-54ED18E004EB}"/>
              </a:ext>
            </a:extLst>
          </p:cNvPr>
          <p:cNvSpPr txBox="1"/>
          <p:nvPr/>
        </p:nvSpPr>
        <p:spPr>
          <a:xfrm>
            <a:off x="134794" y="5676422"/>
            <a:ext cx="2757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Next-Generation Sequencing Facility Access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4DDE88-0B92-43DB-BC2C-BD9E0997CBBD}"/>
              </a:ext>
            </a:extLst>
          </p:cNvPr>
          <p:cNvSpPr txBox="1"/>
          <p:nvPr/>
        </p:nvSpPr>
        <p:spPr>
          <a:xfrm>
            <a:off x="3208942" y="5292741"/>
            <a:ext cx="1518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WHO NGS capacity</a:t>
            </a:r>
            <a:r>
              <a:rPr lang="en-US" sz="1600" baseline="30000" dirty="0">
                <a:solidFill>
                  <a:srgbClr val="212529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4</a:t>
            </a:r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&amp; proprietary manufacturer device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D33849-2641-4562-A86C-721F89CE20C2}"/>
              </a:ext>
            </a:extLst>
          </p:cNvPr>
          <p:cNvSpPr txBox="1"/>
          <p:nvPr/>
        </p:nvSpPr>
        <p:spPr>
          <a:xfrm>
            <a:off x="4815791" y="5403972"/>
            <a:ext cx="4435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Categorical data: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0 facilities or installed devices identified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1-3 facilities &amp; equivalent device access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4+ facilities &amp; equivalent device access</a:t>
            </a:r>
          </a:p>
          <a:p>
            <a:pPr algn="ctr"/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B660E-5ABF-40DD-8A0E-5217A1BB618E}"/>
              </a:ext>
            </a:extLst>
          </p:cNvPr>
          <p:cNvSpPr txBox="1"/>
          <p:nvPr/>
        </p:nvSpPr>
        <p:spPr>
          <a:xfrm>
            <a:off x="482775" y="602061"/>
            <a:ext cx="11106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Measures calculated over the past year &amp; dependent on testing data availability.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235CCE-D190-4FC3-9554-944FFF1A8FC4}"/>
              </a:ext>
            </a:extLst>
          </p:cNvPr>
          <p:cNvSpPr txBox="1"/>
          <p:nvPr/>
        </p:nvSpPr>
        <p:spPr>
          <a:xfrm>
            <a:off x="2973375" y="1114703"/>
            <a:ext cx="18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Data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5FB0745-754A-4543-BA26-64285025A83A}"/>
              </a:ext>
            </a:extLst>
          </p:cNvPr>
          <p:cNvSpPr/>
          <p:nvPr/>
        </p:nvSpPr>
        <p:spPr>
          <a:xfrm>
            <a:off x="9324717" y="1627873"/>
            <a:ext cx="2729365" cy="1473873"/>
          </a:xfrm>
          <a:prstGeom prst="roundRect">
            <a:avLst/>
          </a:prstGeom>
          <a:solidFill>
            <a:srgbClr val="A4D7D9">
              <a:alpha val="50196"/>
            </a:srgb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Demonstrated Testing &amp; Reporting Capacity: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&lt; 15% TPR, or &gt;1 average daily testing per 1000 persons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87F8E39-694B-4722-8243-EC3146A0ADC8}"/>
              </a:ext>
            </a:extLst>
          </p:cNvPr>
          <p:cNvSpPr/>
          <p:nvPr/>
        </p:nvSpPr>
        <p:spPr>
          <a:xfrm>
            <a:off x="9367082" y="5169959"/>
            <a:ext cx="2716378" cy="1581744"/>
          </a:xfrm>
          <a:prstGeom prst="roundRect">
            <a:avLst/>
          </a:prstGeom>
          <a:solidFill>
            <a:srgbClr val="F5B4A6">
              <a:alpha val="50196"/>
            </a:srgb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32720C1-A7C6-43FB-83D4-0769543215EF}"/>
              </a:ext>
            </a:extLst>
          </p:cNvPr>
          <p:cNvSpPr/>
          <p:nvPr/>
        </p:nvSpPr>
        <p:spPr>
          <a:xfrm>
            <a:off x="9357555" y="3249308"/>
            <a:ext cx="2725086" cy="1758090"/>
          </a:xfrm>
          <a:prstGeom prst="roundRect">
            <a:avLst/>
          </a:prstGeom>
          <a:solidFill>
            <a:srgbClr val="7B97A0">
              <a:alpha val="50196"/>
            </a:srgb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E47D6F-A82F-492D-9525-1743BC89A35B}"/>
              </a:ext>
            </a:extLst>
          </p:cNvPr>
          <p:cNvSpPr/>
          <p:nvPr/>
        </p:nvSpPr>
        <p:spPr>
          <a:xfrm>
            <a:off x="9437728" y="5403972"/>
            <a:ext cx="26163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Demonstrated Sequencing Facility Access: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1 or more facility &amp; manufacturer bases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711161-1894-4886-ABBB-762FFE902C15}"/>
              </a:ext>
            </a:extLst>
          </p:cNvPr>
          <p:cNvSpPr/>
          <p:nvPr/>
        </p:nvSpPr>
        <p:spPr>
          <a:xfrm>
            <a:off x="9387694" y="3370487"/>
            <a:ext cx="2716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Demonstrated SARS-CoV-2  Sequencing &amp; Reporting Capacity: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&gt; 0.5% of cases sequenced or &gt;30 sequences per 100K persons</a:t>
            </a:r>
          </a:p>
        </p:txBody>
      </p:sp>
    </p:spTree>
    <p:extLst>
      <p:ext uri="{BB962C8B-B14F-4D97-AF65-F5344CB8AC3E}">
        <p14:creationId xmlns:p14="http://schemas.microsoft.com/office/powerpoint/2010/main" val="262187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202DDC0-E848-4208-A1B8-0E9364E6DA98}"/>
              </a:ext>
            </a:extLst>
          </p:cNvPr>
          <p:cNvSpPr/>
          <p:nvPr/>
        </p:nvSpPr>
        <p:spPr>
          <a:xfrm>
            <a:off x="3119634" y="5222037"/>
            <a:ext cx="1727805" cy="144555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70D58CB-63B1-47FE-923A-588C4E80DD79}"/>
              </a:ext>
            </a:extLst>
          </p:cNvPr>
          <p:cNvSpPr/>
          <p:nvPr/>
        </p:nvSpPr>
        <p:spPr>
          <a:xfrm>
            <a:off x="3119634" y="1616191"/>
            <a:ext cx="1727805" cy="1705041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770C8F1-C787-417C-8DF8-88B4E0387497}"/>
              </a:ext>
            </a:extLst>
          </p:cNvPr>
          <p:cNvSpPr/>
          <p:nvPr/>
        </p:nvSpPr>
        <p:spPr>
          <a:xfrm>
            <a:off x="3077662" y="3546716"/>
            <a:ext cx="1727805" cy="143703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1FB7E2-0775-4A46-BA61-D119EFFD1FC0}"/>
              </a:ext>
            </a:extLst>
          </p:cNvPr>
          <p:cNvSpPr/>
          <p:nvPr/>
        </p:nvSpPr>
        <p:spPr>
          <a:xfrm>
            <a:off x="109359" y="1589668"/>
            <a:ext cx="2889364" cy="1758089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684A842-DC0E-4461-B6BC-0137D0749FCF}"/>
              </a:ext>
            </a:extLst>
          </p:cNvPr>
          <p:cNvSpPr/>
          <p:nvPr/>
        </p:nvSpPr>
        <p:spPr>
          <a:xfrm>
            <a:off x="113305" y="3527517"/>
            <a:ext cx="2872898" cy="1432311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42A855-9463-4EA4-B5B1-EE8703C9F9AB}"/>
              </a:ext>
            </a:extLst>
          </p:cNvPr>
          <p:cNvSpPr/>
          <p:nvPr/>
        </p:nvSpPr>
        <p:spPr>
          <a:xfrm>
            <a:off x="4924334" y="3527517"/>
            <a:ext cx="4327421" cy="1506633"/>
          </a:xfrm>
          <a:prstGeom prst="roundRect">
            <a:avLst/>
          </a:prstGeom>
          <a:solidFill>
            <a:schemeClr val="bg1">
              <a:alpha val="69804"/>
            </a:scheme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86A1A-D34E-4B1C-809E-5BDE406A1C77}"/>
              </a:ext>
            </a:extLst>
          </p:cNvPr>
          <p:cNvSpPr/>
          <p:nvPr/>
        </p:nvSpPr>
        <p:spPr>
          <a:xfrm>
            <a:off x="4924333" y="1519048"/>
            <a:ext cx="4327422" cy="1826568"/>
          </a:xfrm>
          <a:prstGeom prst="roundRect">
            <a:avLst/>
          </a:prstGeom>
          <a:solidFill>
            <a:schemeClr val="bg1">
              <a:alpha val="69804"/>
            </a:scheme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EF2A8F-0E69-41D2-8294-E640C73A0A5A}"/>
              </a:ext>
            </a:extLst>
          </p:cNvPr>
          <p:cNvSpPr/>
          <p:nvPr/>
        </p:nvSpPr>
        <p:spPr>
          <a:xfrm>
            <a:off x="4938786" y="5182478"/>
            <a:ext cx="4327421" cy="1473873"/>
          </a:xfrm>
          <a:prstGeom prst="roundRect">
            <a:avLst/>
          </a:prstGeom>
          <a:solidFill>
            <a:schemeClr val="bg1">
              <a:alpha val="69804"/>
            </a:scheme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3BD62-9E30-4563-AB74-84E56976277B}"/>
              </a:ext>
            </a:extLst>
          </p:cNvPr>
          <p:cNvSpPr txBox="1"/>
          <p:nvPr/>
        </p:nvSpPr>
        <p:spPr>
          <a:xfrm>
            <a:off x="464812" y="126258"/>
            <a:ext cx="111061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Concepts, Data, Methods, &amp;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7F01A-DC63-4EA2-AEA9-CBFE26D01252}"/>
              </a:ext>
            </a:extLst>
          </p:cNvPr>
          <p:cNvSpPr txBox="1"/>
          <p:nvPr/>
        </p:nvSpPr>
        <p:spPr>
          <a:xfrm>
            <a:off x="771364" y="1109975"/>
            <a:ext cx="13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Concepts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456F3-F7EA-43E0-A9A7-3404F1F49729}"/>
              </a:ext>
            </a:extLst>
          </p:cNvPr>
          <p:cNvSpPr txBox="1"/>
          <p:nvPr/>
        </p:nvSpPr>
        <p:spPr>
          <a:xfrm>
            <a:off x="6372705" y="1109975"/>
            <a:ext cx="13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Methods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5AE7CA-B426-44D6-8C58-9A49A44A6131}"/>
              </a:ext>
            </a:extLst>
          </p:cNvPr>
          <p:cNvSpPr/>
          <p:nvPr/>
        </p:nvSpPr>
        <p:spPr>
          <a:xfrm>
            <a:off x="105080" y="5129210"/>
            <a:ext cx="2941975" cy="1559655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D6550D-7B1F-4C66-A176-C5A9A71784C3}"/>
              </a:ext>
            </a:extLst>
          </p:cNvPr>
          <p:cNvSpPr txBox="1"/>
          <p:nvPr/>
        </p:nvSpPr>
        <p:spPr>
          <a:xfrm>
            <a:off x="9673205" y="1080159"/>
            <a:ext cx="214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Metrics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86888-A5B0-4A13-991B-F262F82A6009}"/>
              </a:ext>
            </a:extLst>
          </p:cNvPr>
          <p:cNvSpPr txBox="1"/>
          <p:nvPr/>
        </p:nvSpPr>
        <p:spPr>
          <a:xfrm>
            <a:off x="3310968" y="5394851"/>
            <a:ext cx="14944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FIND Test Tracker</a:t>
            </a:r>
            <a:r>
              <a:rPr lang="en-US" sz="1600" baseline="30000" dirty="0">
                <a:solidFill>
                  <a:srgbClr val="212529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3</a:t>
            </a:r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&amp; Our World in Data COVID-19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73EB8-1C94-46B0-8834-DC40EF045FBE}"/>
              </a:ext>
            </a:extLst>
          </p:cNvPr>
          <p:cNvSpPr txBox="1"/>
          <p:nvPr/>
        </p:nvSpPr>
        <p:spPr>
          <a:xfrm>
            <a:off x="3151283" y="1804516"/>
            <a:ext cx="1680976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Our World in Data</a:t>
            </a:r>
            <a:r>
              <a:rPr lang="en-US" sz="1600" baseline="30000" dirty="0">
                <a:solidFill>
                  <a:srgbClr val="212529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COVID-19 data &amp; GISAID</a:t>
            </a:r>
            <a:r>
              <a:rPr lang="en-US" sz="1600" baseline="30000" dirty="0">
                <a:solidFill>
                  <a:srgbClr val="212529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sequencing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76593-4FEF-4195-822A-0391108BE421}"/>
              </a:ext>
            </a:extLst>
          </p:cNvPr>
          <p:cNvSpPr txBox="1"/>
          <p:nvPr/>
        </p:nvSpPr>
        <p:spPr>
          <a:xfrm>
            <a:off x="5038773" y="5308288"/>
            <a:ext cx="4180753" cy="1246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 positivity rate (TPR) in the last year = total # of COVID-19 cases/total # of COVID-19 tests</a:t>
            </a:r>
          </a:p>
          <a:p>
            <a:pPr algn="ctr"/>
            <a:endParaRPr lang="en-US" sz="15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sz="15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Average daily testing per 1000 persons in the last year = </a:t>
            </a:r>
            <a:r>
              <a:rPr lang="en-US" sz="1500" dirty="0">
                <a:latin typeface="Garamond" panose="02020404030301010803" pitchFamily="18" charset="0"/>
              </a:rPr>
              <a:t>mean (# of COVID-19 tests per day)</a:t>
            </a:r>
            <a:endParaRPr lang="en-US" sz="15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6D0F4-FF70-4030-BAC2-88972918ADB7}"/>
              </a:ext>
            </a:extLst>
          </p:cNvPr>
          <p:cNvSpPr txBox="1"/>
          <p:nvPr/>
        </p:nvSpPr>
        <p:spPr>
          <a:xfrm>
            <a:off x="5075832" y="1587111"/>
            <a:ext cx="4227453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Percent (%) of cases sequenced in the last year = # of SARS-CoV-2 cases sequenced/# of COVID-19 cases</a:t>
            </a:r>
          </a:p>
          <a:p>
            <a:pPr algn="ctr"/>
            <a:endParaRPr lang="en-US" sz="155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ctr"/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Cumulative number of sequences </a:t>
            </a:r>
          </a:p>
          <a:p>
            <a:pPr algn="ctr"/>
            <a:r>
              <a:rPr lang="en-US" sz="155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per 100,000 persons in the last year =  </a:t>
            </a:r>
            <a:r>
              <a:rPr lang="en-US" sz="1550" dirty="0">
                <a:latin typeface="Garamond" panose="02020404030301010803" pitchFamily="18" charset="0"/>
              </a:rPr>
              <a:t># of SARS-CoV-2 sequences</a:t>
            </a:r>
            <a:endParaRPr lang="en-US" sz="155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96136-946A-444C-9CF1-65094B35EB2F}"/>
              </a:ext>
            </a:extLst>
          </p:cNvPr>
          <p:cNvSpPr txBox="1"/>
          <p:nvPr/>
        </p:nvSpPr>
        <p:spPr>
          <a:xfrm>
            <a:off x="-419722" y="5627028"/>
            <a:ext cx="3981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COVID-19 Diagnostic </a:t>
            </a:r>
          </a:p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Testing Capacity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1DC55C-54B3-4C29-B5AC-785F487CB3A2}"/>
              </a:ext>
            </a:extLst>
          </p:cNvPr>
          <p:cNvSpPr txBox="1"/>
          <p:nvPr/>
        </p:nvSpPr>
        <p:spPr>
          <a:xfrm>
            <a:off x="262963" y="2159596"/>
            <a:ext cx="2687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NGS SARS-CoV-2 Sequencing Capacity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B80C54-9F66-4A7B-B0B5-FE4125FC6E47}"/>
              </a:ext>
            </a:extLst>
          </p:cNvPr>
          <p:cNvCxnSpPr>
            <a:cxnSpLocks/>
          </p:cNvCxnSpPr>
          <p:nvPr/>
        </p:nvCxnSpPr>
        <p:spPr>
          <a:xfrm flipV="1">
            <a:off x="50878" y="1435184"/>
            <a:ext cx="12010490" cy="3823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5F228E-AD54-4859-9416-54ED18E004EB}"/>
              </a:ext>
            </a:extLst>
          </p:cNvPr>
          <p:cNvSpPr txBox="1"/>
          <p:nvPr/>
        </p:nvSpPr>
        <p:spPr>
          <a:xfrm>
            <a:off x="192253" y="4046675"/>
            <a:ext cx="2757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NGS Facility Access</a:t>
            </a:r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4DDE88-0B92-43DB-BC2C-BD9E0997CBBD}"/>
              </a:ext>
            </a:extLst>
          </p:cNvPr>
          <p:cNvSpPr txBox="1"/>
          <p:nvPr/>
        </p:nvSpPr>
        <p:spPr>
          <a:xfrm>
            <a:off x="3195856" y="3625773"/>
            <a:ext cx="1518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WHO NGS capacity &amp; proprietary manufacturer device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D33849-2641-4562-A86C-721F89CE20C2}"/>
              </a:ext>
            </a:extLst>
          </p:cNvPr>
          <p:cNvSpPr txBox="1"/>
          <p:nvPr/>
        </p:nvSpPr>
        <p:spPr>
          <a:xfrm>
            <a:off x="4883894" y="3684421"/>
            <a:ext cx="4435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Categorical data: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0 facilities or installed devices identified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1-3 facilities &amp; equivalent device access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4+ facilities &amp; equivalent device access</a:t>
            </a:r>
          </a:p>
          <a:p>
            <a:pPr algn="ctr"/>
            <a:endParaRPr lang="en-US" sz="1600" dirty="0"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B660E-5ABF-40DD-8A0E-5217A1BB618E}"/>
              </a:ext>
            </a:extLst>
          </p:cNvPr>
          <p:cNvSpPr txBox="1"/>
          <p:nvPr/>
        </p:nvSpPr>
        <p:spPr>
          <a:xfrm>
            <a:off x="482775" y="602061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Measures calculated over the past year &amp; dependent on testing data availability.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235CCE-D190-4FC3-9554-944FFF1A8FC4}"/>
              </a:ext>
            </a:extLst>
          </p:cNvPr>
          <p:cNvSpPr txBox="1"/>
          <p:nvPr/>
        </p:nvSpPr>
        <p:spPr>
          <a:xfrm>
            <a:off x="2973375" y="1114703"/>
            <a:ext cx="18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Data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5FB0745-754A-4543-BA26-64285025A83A}"/>
              </a:ext>
            </a:extLst>
          </p:cNvPr>
          <p:cNvSpPr/>
          <p:nvPr/>
        </p:nvSpPr>
        <p:spPr>
          <a:xfrm>
            <a:off x="9403254" y="5161088"/>
            <a:ext cx="2729365" cy="1473873"/>
          </a:xfrm>
          <a:prstGeom prst="roundRect">
            <a:avLst/>
          </a:prstGeom>
          <a:solidFill>
            <a:srgbClr val="A4D7D9">
              <a:alpha val="50196"/>
            </a:srgbClr>
          </a:solidFill>
          <a:ln>
            <a:solidFill>
              <a:srgbClr val="00A2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Demonstrated Testing &amp; Reporting Capacity: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&lt; 15% TPR, or &gt;1 average daily testing per 1000 persons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87F8E39-694B-4722-8243-EC3146A0ADC8}"/>
              </a:ext>
            </a:extLst>
          </p:cNvPr>
          <p:cNvSpPr/>
          <p:nvPr/>
        </p:nvSpPr>
        <p:spPr>
          <a:xfrm>
            <a:off x="9361909" y="3425080"/>
            <a:ext cx="2716378" cy="1581744"/>
          </a:xfrm>
          <a:prstGeom prst="roundRect">
            <a:avLst/>
          </a:prstGeom>
          <a:solidFill>
            <a:srgbClr val="F5B4A6">
              <a:alpha val="50196"/>
            </a:srgbClr>
          </a:solidFill>
          <a:ln>
            <a:solidFill>
              <a:srgbClr val="E641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32720C1-A7C6-43FB-83D4-0769543215EF}"/>
              </a:ext>
            </a:extLst>
          </p:cNvPr>
          <p:cNvSpPr/>
          <p:nvPr/>
        </p:nvSpPr>
        <p:spPr>
          <a:xfrm>
            <a:off x="9357555" y="1512727"/>
            <a:ext cx="2725086" cy="1758090"/>
          </a:xfrm>
          <a:prstGeom prst="roundRect">
            <a:avLst/>
          </a:prstGeom>
          <a:solidFill>
            <a:srgbClr val="7B97A0">
              <a:alpha val="50196"/>
            </a:srgbClr>
          </a:solidFill>
          <a:ln>
            <a:solidFill>
              <a:srgbClr val="334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E47D6F-A82F-492D-9525-1743BC89A35B}"/>
              </a:ext>
            </a:extLst>
          </p:cNvPr>
          <p:cNvSpPr/>
          <p:nvPr/>
        </p:nvSpPr>
        <p:spPr>
          <a:xfrm>
            <a:off x="9430012" y="3631831"/>
            <a:ext cx="26163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Demonstrated Sequencing Facility Access: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1 or more facility &amp; manufacturer bases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711161-1894-4886-ABBB-762FFE902C15}"/>
              </a:ext>
            </a:extLst>
          </p:cNvPr>
          <p:cNvSpPr/>
          <p:nvPr/>
        </p:nvSpPr>
        <p:spPr>
          <a:xfrm>
            <a:off x="9403254" y="1578734"/>
            <a:ext cx="27163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Demonstrated SARS-CoV-2  Sequencing &amp; Reporting Capacity: </a:t>
            </a:r>
          </a:p>
          <a:p>
            <a:pPr algn="ctr"/>
            <a:r>
              <a:rPr lang="en-US" sz="1600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Countries reporting &gt; 0.5% of cases sequenced or &gt;30 sequences per 100K persons</a:t>
            </a:r>
          </a:p>
        </p:txBody>
      </p:sp>
    </p:spTree>
    <p:extLst>
      <p:ext uri="{BB962C8B-B14F-4D97-AF65-F5344CB8AC3E}">
        <p14:creationId xmlns:p14="http://schemas.microsoft.com/office/powerpoint/2010/main" val="382770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63A4-ED56-46EA-AA90-C2C7BE11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93975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Classification Scheme Reiterations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D2F95E-6219-49B5-ABD8-D368AA84F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2453"/>
            <a:ext cx="5461281" cy="850944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D7FB4102-541E-4357-964E-8AC1F27C46BE}"/>
              </a:ext>
            </a:extLst>
          </p:cNvPr>
          <p:cNvSpPr/>
          <p:nvPr/>
        </p:nvSpPr>
        <p:spPr>
          <a:xfrm rot="16200000">
            <a:off x="9005093" y="3671093"/>
            <a:ext cx="1325563" cy="5048250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F32F72-0034-461B-9C49-52A9046273D9}"/>
              </a:ext>
            </a:extLst>
          </p:cNvPr>
          <p:cNvSpPr/>
          <p:nvPr/>
        </p:nvSpPr>
        <p:spPr>
          <a:xfrm>
            <a:off x="1200150" y="181920"/>
            <a:ext cx="99250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Hierarchical Classification Scheme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61CB7-5578-4338-AA0D-57861FB5B53A}"/>
              </a:ext>
            </a:extLst>
          </p:cNvPr>
          <p:cNvSpPr/>
          <p:nvPr/>
        </p:nvSpPr>
        <p:spPr>
          <a:xfrm>
            <a:off x="4762500" y="895350"/>
            <a:ext cx="451485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896BA6-6001-490D-B140-BFE6EE79497D}"/>
              </a:ext>
            </a:extLst>
          </p:cNvPr>
          <p:cNvSpPr/>
          <p:nvPr/>
        </p:nvSpPr>
        <p:spPr>
          <a:xfrm rot="19118323">
            <a:off x="5185410" y="1076765"/>
            <a:ext cx="638144" cy="2359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9CF4879-BB3A-4E7F-8E15-A17EB43F6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34" y="895350"/>
            <a:ext cx="524827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3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F32F72-0034-461B-9C49-52A9046273D9}"/>
              </a:ext>
            </a:extLst>
          </p:cNvPr>
          <p:cNvSpPr/>
          <p:nvPr/>
        </p:nvSpPr>
        <p:spPr>
          <a:xfrm>
            <a:off x="1200150" y="181920"/>
            <a:ext cx="99250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Overview of Hierarchical Classification Scheme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61CB7-5578-4338-AA0D-57861FB5B53A}"/>
              </a:ext>
            </a:extLst>
          </p:cNvPr>
          <p:cNvSpPr/>
          <p:nvPr/>
        </p:nvSpPr>
        <p:spPr>
          <a:xfrm>
            <a:off x="4762500" y="895350"/>
            <a:ext cx="451485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896BA6-6001-490D-B140-BFE6EE79497D}"/>
              </a:ext>
            </a:extLst>
          </p:cNvPr>
          <p:cNvSpPr/>
          <p:nvPr/>
        </p:nvSpPr>
        <p:spPr>
          <a:xfrm rot="19118323">
            <a:off x="5185410" y="1076765"/>
            <a:ext cx="638144" cy="2359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2A6095-ED07-463C-AF7D-B2C22C565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1" y="1332342"/>
            <a:ext cx="11758177" cy="41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5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F32F72-0034-461B-9C49-52A9046273D9}"/>
              </a:ext>
            </a:extLst>
          </p:cNvPr>
          <p:cNvSpPr/>
          <p:nvPr/>
        </p:nvSpPr>
        <p:spPr>
          <a:xfrm>
            <a:off x="1200150" y="181920"/>
            <a:ext cx="99250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latin typeface="Garamond" panose="02020404030301010803" pitchFamily="18" charset="0"/>
                <a:ea typeface="Verdana" panose="020B0604030504040204" pitchFamily="34" charset="0"/>
                <a:cs typeface="Ebrima" panose="02000000000000000000" pitchFamily="2" charset="0"/>
              </a:rPr>
              <a:t>Parallel Diagnostic &amp; NGS Archetype Classification Scheme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061CB7-5578-4338-AA0D-57861FB5B53A}"/>
              </a:ext>
            </a:extLst>
          </p:cNvPr>
          <p:cNvSpPr/>
          <p:nvPr/>
        </p:nvSpPr>
        <p:spPr>
          <a:xfrm>
            <a:off x="4762500" y="895350"/>
            <a:ext cx="4514850" cy="507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896BA6-6001-490D-B140-BFE6EE79497D}"/>
              </a:ext>
            </a:extLst>
          </p:cNvPr>
          <p:cNvSpPr/>
          <p:nvPr/>
        </p:nvSpPr>
        <p:spPr>
          <a:xfrm rot="19118323">
            <a:off x="5185410" y="1076765"/>
            <a:ext cx="638144" cy="2359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D672CD-0AC2-4A3A-B30B-B855E2806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1" y="971549"/>
            <a:ext cx="11698298" cy="511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5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46328</TotalTime>
  <Words>2209</Words>
  <Application>Microsoft Office PowerPoint</Application>
  <PresentationFormat>Widescreen</PresentationFormat>
  <Paragraphs>496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Garamond</vt:lpstr>
      <vt:lpstr>Office Theme</vt:lpstr>
      <vt:lpstr>Overview of Methodologies Reiterations</vt:lpstr>
      <vt:lpstr>PowerPoint Presentation</vt:lpstr>
      <vt:lpstr>PowerPoint Presentation</vt:lpstr>
      <vt:lpstr>PowerPoint Presentation</vt:lpstr>
      <vt:lpstr>PowerPoint Presentation</vt:lpstr>
      <vt:lpstr>Classification Scheme Reiterations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 Reiterations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Equations Reiterations</vt:lpstr>
      <vt:lpstr>Formula Visuals for Paper</vt:lpstr>
      <vt:lpstr>Formula Visuals for Paper</vt:lpstr>
      <vt:lpstr>Archived Archetype Methodologies (2021)</vt:lpstr>
      <vt:lpstr>PowerPoint Presentation</vt:lpstr>
      <vt:lpstr>PowerPoint Presentation</vt:lpstr>
      <vt:lpstr>NGS Working Session and Reiterations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Thrift, Briana</dc:creator>
  <cp:lastModifiedBy>Thrift, Briana</cp:lastModifiedBy>
  <cp:revision>92</cp:revision>
  <dcterms:created xsi:type="dcterms:W3CDTF">2022-01-31T18:15:07Z</dcterms:created>
  <dcterms:modified xsi:type="dcterms:W3CDTF">2022-03-15T14:51:40Z</dcterms:modified>
</cp:coreProperties>
</file>