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97A0"/>
    <a:srgbClr val="A4D7D9"/>
    <a:srgbClr val="F5B4A6"/>
    <a:srgbClr val="334F59"/>
    <a:srgbClr val="F1827F"/>
    <a:srgbClr val="5B254E"/>
    <a:srgbClr val="8F637B"/>
    <a:srgbClr val="AF91A1"/>
    <a:srgbClr val="D2C1C9"/>
    <a:srgbClr val="939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92" autoAdjust="0"/>
  </p:normalViewPr>
  <p:slideViewPr>
    <p:cSldViewPr snapToGrid="0">
      <p:cViewPr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D37F7-9869-4FCC-B7FE-C9701734431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2F689-46FA-42B6-8FAE-00E29D69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Measures – title of maps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Thresholds – insufficient/sufficient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2F689-46FA-42B6-8FAE-00E29D69CF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6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157-87C6-473A-86BC-A77E49EA7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1DB78-0E8B-47E8-8AF1-D72FCAF02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60E70-70F7-440C-94E7-FE36BF6A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BEF1-7D25-49E3-9564-D0DD39BD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641F0-C8FA-4807-98A1-14F93DCC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9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6A05-FE89-4B49-8E60-991F2E8A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81331-CD88-42CE-A594-9DF943F51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83B39-5338-46F9-8C25-8F7AB44F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200CE-8139-41EF-91B6-F5908EC3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EC546-DB32-47C4-ABC6-9790D6E7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3CC62-4772-4151-8A0B-8CD7467E2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1DC3F-0D88-4F03-8C2F-BADE93864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76EB-2B48-49AC-B943-5F92BB0C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56AE-742C-47EC-97DD-0989DE6A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9AAA7-FBD5-4097-AC86-2B732CDD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5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9A0C-3F9E-4607-8741-4CF343D2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56C9-C0BD-47B3-A81E-9D8039053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CDB9-B67B-4AD7-8E35-CC8579CA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03EA7-D332-49B1-BE88-39A44831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1193-A419-4178-8796-37D26A43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6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3B56-817B-4458-9A86-4F286CC4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F6A3E-045B-4720-AE3F-DF253249E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777F-9FE1-4F48-950F-C618381D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49461-A091-4A03-BBCF-5E6F10BD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C8EFF-877C-4DF2-B2E9-F4BF4193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0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B42D-4B5A-4BD9-A359-22BF3CE9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8ADA-796D-4209-854D-02E619EF2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B7961-DE0D-4098-9B77-9D74E33CE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303EF-D0DD-4CCF-8577-8C489C4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BB3BC-AA05-4343-BCCD-BDEEFFE4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54035-1ACA-41BE-9654-9C695325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2D5A-ADCA-40E9-B3F8-AB0160BA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C1C92-09C7-4139-A7CB-2E6C71299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C5AA4-210C-46CE-80DE-EE8192BDE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42A3-02C3-42CC-93B4-5127446A6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FF732-DEF3-4AD6-A58E-4E4246CF5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F8C64-3C68-409F-9F37-92C03874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FD61C-4D81-426D-9C42-9936AF96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20895-8023-4A64-B1C0-A6DE3717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2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6028-7BE5-4FF9-83AD-9049BDB6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DBEF1-BBE4-4AD4-B7AE-F96DADCD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63F1-4F2D-4ADA-A695-5BA2C82B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83820-8C23-4039-850C-091E99FF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5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A7BEB-3B7D-4476-89B5-12E6E96C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226F0-2F18-44E6-9524-BE4478AC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8525B-A422-4705-9134-E9D2DAFB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5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473B-C9E8-43E9-89DD-3ED2F798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70F52-774C-49BE-B02F-3FBDC205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02BB3-A1DE-4119-AFB0-F94A6EF20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FF4B8-6BBA-43EC-B880-8BC624C7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55057-B9B5-424A-B1E4-A01BBD2A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D517E-9F27-4577-901D-27F2C216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F06E-65BF-4D80-9425-8D501AFE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BB2C-1E07-4F40-8043-B7E4A84DD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A199E-C970-4C97-A913-350277B7C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264C4-BC99-4740-9176-D122528B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9E5A-1AAD-4395-B0D9-F5E08AC6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CD270-57D0-4FB9-91D1-16CB6AB4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8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4CEFD-0105-461D-829C-7EE24A0A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6B3C4-183B-4701-8D19-419151B43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B51C6-F6CA-429F-A67D-C16B6C2BC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3B5D3-924A-4473-B68A-738EDAD8C79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8EB86-D03A-4A7C-8FFE-2F993FCBE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75A9B-638C-4703-BA82-535630EE4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202DDC0-E848-4208-A1B8-0E9364E6DA98}"/>
              </a:ext>
            </a:extLst>
          </p:cNvPr>
          <p:cNvSpPr/>
          <p:nvPr/>
        </p:nvSpPr>
        <p:spPr>
          <a:xfrm>
            <a:off x="3104453" y="1656196"/>
            <a:ext cx="1727805" cy="1445550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70D58CB-63B1-47FE-923A-588C4E80DD79}"/>
              </a:ext>
            </a:extLst>
          </p:cNvPr>
          <p:cNvSpPr/>
          <p:nvPr/>
        </p:nvSpPr>
        <p:spPr>
          <a:xfrm>
            <a:off x="3087986" y="5046661"/>
            <a:ext cx="1727805" cy="1705041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334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770C8F1-C787-417C-8DF8-88B4E0387497}"/>
              </a:ext>
            </a:extLst>
          </p:cNvPr>
          <p:cNvSpPr/>
          <p:nvPr/>
        </p:nvSpPr>
        <p:spPr>
          <a:xfrm>
            <a:off x="3087986" y="3373373"/>
            <a:ext cx="1727805" cy="1437030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41FB7E2-0775-4A46-BA61-D119EFFD1FC0}"/>
              </a:ext>
            </a:extLst>
          </p:cNvPr>
          <p:cNvSpPr/>
          <p:nvPr/>
        </p:nvSpPr>
        <p:spPr>
          <a:xfrm>
            <a:off x="50880" y="4993613"/>
            <a:ext cx="2889364" cy="1758089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solidFill>
              <a:srgbClr val="334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684A842-DC0E-4461-B6BC-0137D0749FCF}"/>
              </a:ext>
            </a:extLst>
          </p:cNvPr>
          <p:cNvSpPr/>
          <p:nvPr/>
        </p:nvSpPr>
        <p:spPr>
          <a:xfrm>
            <a:off x="50880" y="3378091"/>
            <a:ext cx="2872898" cy="1432311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42A855-9463-4EA4-B5B1-EE8703C9F9AB}"/>
              </a:ext>
            </a:extLst>
          </p:cNvPr>
          <p:cNvSpPr/>
          <p:nvPr/>
        </p:nvSpPr>
        <p:spPr>
          <a:xfrm>
            <a:off x="4924334" y="3303770"/>
            <a:ext cx="4327421" cy="1506633"/>
          </a:xfrm>
          <a:prstGeom prst="roundRect">
            <a:avLst/>
          </a:prstGeom>
          <a:solidFill>
            <a:schemeClr val="bg1">
              <a:alpha val="69804"/>
            </a:scheme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386A1A-D34E-4B1C-809E-5BDE406A1C77}"/>
              </a:ext>
            </a:extLst>
          </p:cNvPr>
          <p:cNvSpPr/>
          <p:nvPr/>
        </p:nvSpPr>
        <p:spPr>
          <a:xfrm>
            <a:off x="4906543" y="4916592"/>
            <a:ext cx="4327422" cy="1826568"/>
          </a:xfrm>
          <a:prstGeom prst="roundRect">
            <a:avLst/>
          </a:prstGeom>
          <a:solidFill>
            <a:schemeClr val="bg1">
              <a:alpha val="69804"/>
            </a:schemeClr>
          </a:solidFill>
          <a:ln>
            <a:solidFill>
              <a:srgbClr val="334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EF2A8F-0E69-41D2-8294-E640C73A0A5A}"/>
              </a:ext>
            </a:extLst>
          </p:cNvPr>
          <p:cNvSpPr/>
          <p:nvPr/>
        </p:nvSpPr>
        <p:spPr>
          <a:xfrm>
            <a:off x="4924334" y="1628851"/>
            <a:ext cx="4327421" cy="1473873"/>
          </a:xfrm>
          <a:prstGeom prst="roundRect">
            <a:avLst/>
          </a:prstGeom>
          <a:solidFill>
            <a:schemeClr val="bg1">
              <a:alpha val="69804"/>
            </a:scheme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3BD62-9E30-4563-AB74-84E56976277B}"/>
              </a:ext>
            </a:extLst>
          </p:cNvPr>
          <p:cNvSpPr txBox="1"/>
          <p:nvPr/>
        </p:nvSpPr>
        <p:spPr>
          <a:xfrm>
            <a:off x="677701" y="106297"/>
            <a:ext cx="1110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Overview of Concepts, Data, Methods, &amp; Measurements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7F01A-DC63-4EA2-AEA9-CBFE26D01252}"/>
              </a:ext>
            </a:extLst>
          </p:cNvPr>
          <p:cNvSpPr txBox="1"/>
          <p:nvPr/>
        </p:nvSpPr>
        <p:spPr>
          <a:xfrm>
            <a:off x="903448" y="1139057"/>
            <a:ext cx="139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Concepts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456F3-F7EA-43E0-A9A7-3404F1F49729}"/>
              </a:ext>
            </a:extLst>
          </p:cNvPr>
          <p:cNvSpPr txBox="1"/>
          <p:nvPr/>
        </p:nvSpPr>
        <p:spPr>
          <a:xfrm>
            <a:off x="6230776" y="1110890"/>
            <a:ext cx="139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Methods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5AE7CA-B426-44D6-8C58-9A49A44A6131}"/>
              </a:ext>
            </a:extLst>
          </p:cNvPr>
          <p:cNvSpPr/>
          <p:nvPr/>
        </p:nvSpPr>
        <p:spPr>
          <a:xfrm>
            <a:off x="50878" y="1619872"/>
            <a:ext cx="2941975" cy="1559655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D6550D-7B1F-4C66-A176-C5A9A71784C3}"/>
              </a:ext>
            </a:extLst>
          </p:cNvPr>
          <p:cNvSpPr txBox="1"/>
          <p:nvPr/>
        </p:nvSpPr>
        <p:spPr>
          <a:xfrm>
            <a:off x="9721076" y="1077011"/>
            <a:ext cx="214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Metrics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86888-A5B0-4A13-991B-F262F82A6009}"/>
              </a:ext>
            </a:extLst>
          </p:cNvPr>
          <p:cNvSpPr txBox="1"/>
          <p:nvPr/>
        </p:nvSpPr>
        <p:spPr>
          <a:xfrm>
            <a:off x="3313312" y="1845543"/>
            <a:ext cx="1274603" cy="109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FIND &amp; OWID COVID-19 case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D73EB8-1C94-46B0-8834-DC40EF045FBE}"/>
              </a:ext>
            </a:extLst>
          </p:cNvPr>
          <p:cNvSpPr txBox="1"/>
          <p:nvPr/>
        </p:nvSpPr>
        <p:spPr>
          <a:xfrm>
            <a:off x="3200988" y="5365637"/>
            <a:ext cx="148757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OWID case data &amp; GISAID 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sequencing 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B76593-4FEF-4195-822A-0391108BE421}"/>
              </a:ext>
            </a:extLst>
          </p:cNvPr>
          <p:cNvSpPr txBox="1"/>
          <p:nvPr/>
        </p:nvSpPr>
        <p:spPr>
          <a:xfrm>
            <a:off x="4997667" y="1741561"/>
            <a:ext cx="4180753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Test positivity rate (TPR) = total # of COVID-19 cases/total # of COVID-19 tests</a:t>
            </a:r>
          </a:p>
          <a:p>
            <a:pPr algn="ctr"/>
            <a:endParaRPr lang="en-US" sz="15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sz="15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Average daily testing per 1000 persons = </a:t>
            </a:r>
            <a:r>
              <a:rPr lang="en-US" sz="1500" dirty="0">
                <a:latin typeface="Garamond" panose="02020404030301010803" pitchFamily="18" charset="0"/>
              </a:rPr>
              <a:t>mean (# of COVID-19 tests per day)</a:t>
            </a:r>
            <a:endParaRPr lang="en-US" sz="15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6D0F4-FF70-4030-BAC2-88972918ADB7}"/>
              </a:ext>
            </a:extLst>
          </p:cNvPr>
          <p:cNvSpPr txBox="1"/>
          <p:nvPr/>
        </p:nvSpPr>
        <p:spPr>
          <a:xfrm>
            <a:off x="5024302" y="5104417"/>
            <a:ext cx="409190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5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Percent (%) of cases sequenced = # of SARS-CoV-2 cases sequenced/# of COVID-19 cases</a:t>
            </a:r>
          </a:p>
          <a:p>
            <a:pPr algn="ctr"/>
            <a:endParaRPr lang="en-US" sz="155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sz="155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Cumulative number of sequencing </a:t>
            </a:r>
          </a:p>
          <a:p>
            <a:pPr algn="ctr"/>
            <a:r>
              <a:rPr lang="en-US" sz="155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per 100,000 persons =  </a:t>
            </a:r>
            <a:r>
              <a:rPr lang="en-US" sz="1550" dirty="0">
                <a:latin typeface="Garamond" panose="02020404030301010803" pitchFamily="18" charset="0"/>
              </a:rPr>
              <a:t># of SARS-CoV-2 sequences</a:t>
            </a:r>
            <a:endParaRPr lang="en-US" sz="155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196136-946A-444C-9CF1-65094B35EB2F}"/>
              </a:ext>
            </a:extLst>
          </p:cNvPr>
          <p:cNvSpPr txBox="1"/>
          <p:nvPr/>
        </p:nvSpPr>
        <p:spPr>
          <a:xfrm>
            <a:off x="-522052" y="2127580"/>
            <a:ext cx="3981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Diagnostic Testing Capacity</a:t>
            </a:r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1DC55C-54B3-4C29-B5AC-785F487CB3A2}"/>
              </a:ext>
            </a:extLst>
          </p:cNvPr>
          <p:cNvSpPr txBox="1"/>
          <p:nvPr/>
        </p:nvSpPr>
        <p:spPr>
          <a:xfrm>
            <a:off x="198702" y="5646915"/>
            <a:ext cx="2687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SARS-CoV-2 Sequencing</a:t>
            </a:r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B80C54-9F66-4A7B-B0B5-FE4125FC6E47}"/>
              </a:ext>
            </a:extLst>
          </p:cNvPr>
          <p:cNvCxnSpPr>
            <a:cxnSpLocks/>
          </p:cNvCxnSpPr>
          <p:nvPr/>
        </p:nvCxnSpPr>
        <p:spPr>
          <a:xfrm flipV="1">
            <a:off x="30605" y="1472909"/>
            <a:ext cx="12010490" cy="3823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5F228E-AD54-4859-9416-54ED18E004EB}"/>
              </a:ext>
            </a:extLst>
          </p:cNvPr>
          <p:cNvSpPr txBox="1"/>
          <p:nvPr/>
        </p:nvSpPr>
        <p:spPr>
          <a:xfrm>
            <a:off x="150905" y="3918409"/>
            <a:ext cx="2757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Sequencing Facility Access</a:t>
            </a:r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4DDE88-0B92-43DB-BC2C-BD9E0997CBBD}"/>
              </a:ext>
            </a:extLst>
          </p:cNvPr>
          <p:cNvSpPr txBox="1"/>
          <p:nvPr/>
        </p:nvSpPr>
        <p:spPr>
          <a:xfrm>
            <a:off x="3200988" y="3573130"/>
            <a:ext cx="1518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WHO NGS capacity &amp; base-install 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D33849-2641-4562-A86C-721F89CE20C2}"/>
              </a:ext>
            </a:extLst>
          </p:cNvPr>
          <p:cNvSpPr txBox="1"/>
          <p:nvPr/>
        </p:nvSpPr>
        <p:spPr>
          <a:xfrm>
            <a:off x="4832258" y="3448827"/>
            <a:ext cx="4435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Categorical data: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0 facilities or install bases identified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1-3 facilities &amp; equivalent manufacturer bases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4+ facilities &amp; equivalent manufacturer bases</a:t>
            </a:r>
          </a:p>
          <a:p>
            <a:pPr algn="ctr"/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AB660E-5ABF-40DD-8A0E-5217A1BB618E}"/>
              </a:ext>
            </a:extLst>
          </p:cNvPr>
          <p:cNvSpPr txBox="1"/>
          <p:nvPr/>
        </p:nvSpPr>
        <p:spPr>
          <a:xfrm>
            <a:off x="482775" y="602061"/>
            <a:ext cx="111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Measures calculated over the past year (2021-2022) &amp; dependent on testing data availability.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235CCE-D190-4FC3-9554-944FFF1A8FC4}"/>
              </a:ext>
            </a:extLst>
          </p:cNvPr>
          <p:cNvSpPr txBox="1"/>
          <p:nvPr/>
        </p:nvSpPr>
        <p:spPr>
          <a:xfrm>
            <a:off x="3057040" y="1162220"/>
            <a:ext cx="185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Data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5FB0745-754A-4543-BA26-64285025A83A}"/>
              </a:ext>
            </a:extLst>
          </p:cNvPr>
          <p:cNvSpPr/>
          <p:nvPr/>
        </p:nvSpPr>
        <p:spPr>
          <a:xfrm>
            <a:off x="9324717" y="1627873"/>
            <a:ext cx="2729365" cy="1473873"/>
          </a:xfrm>
          <a:prstGeom prst="roundRect">
            <a:avLst/>
          </a:prstGeom>
          <a:solidFill>
            <a:srgbClr val="A4D7D9">
              <a:alpha val="50196"/>
            </a:srgb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Sufficient Diagnostic Capacity: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Countries reporting &lt; 15% TPR, or &gt;1 average daily testing per 1000 persons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87F8E39-694B-4722-8243-EC3146A0ADC8}"/>
              </a:ext>
            </a:extLst>
          </p:cNvPr>
          <p:cNvSpPr/>
          <p:nvPr/>
        </p:nvSpPr>
        <p:spPr>
          <a:xfrm>
            <a:off x="9324717" y="3292527"/>
            <a:ext cx="2716378" cy="1581744"/>
          </a:xfrm>
          <a:prstGeom prst="roundRect">
            <a:avLst/>
          </a:prstGeom>
          <a:solidFill>
            <a:srgbClr val="F5B4A6">
              <a:alpha val="50196"/>
            </a:srgb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32720C1-A7C6-43FB-83D4-0769543215EF}"/>
              </a:ext>
            </a:extLst>
          </p:cNvPr>
          <p:cNvSpPr/>
          <p:nvPr/>
        </p:nvSpPr>
        <p:spPr>
          <a:xfrm>
            <a:off x="9324718" y="4993613"/>
            <a:ext cx="2725086" cy="1758090"/>
          </a:xfrm>
          <a:prstGeom prst="roundRect">
            <a:avLst/>
          </a:prstGeom>
          <a:solidFill>
            <a:srgbClr val="7B97A0">
              <a:alpha val="50196"/>
            </a:srgbClr>
          </a:solidFill>
          <a:ln>
            <a:solidFill>
              <a:srgbClr val="334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E47D6F-A82F-492D-9525-1743BC89A35B}"/>
              </a:ext>
            </a:extLst>
          </p:cNvPr>
          <p:cNvSpPr/>
          <p:nvPr/>
        </p:nvSpPr>
        <p:spPr>
          <a:xfrm>
            <a:off x="9422661" y="3464794"/>
            <a:ext cx="26163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Sufficient Sequencing Facility Access: 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Countries reporting 1 or more facility &amp; manufacturer bases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711161-1894-4886-ABBB-762FFE902C15}"/>
              </a:ext>
            </a:extLst>
          </p:cNvPr>
          <p:cNvSpPr/>
          <p:nvPr/>
        </p:nvSpPr>
        <p:spPr>
          <a:xfrm>
            <a:off x="9387695" y="5119416"/>
            <a:ext cx="27163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Sufficient SARS-CoV-2  Sequencing: 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Countries reporting &gt; 0.5% of cases sequenced or &gt;30 sequences per 100K persons</a:t>
            </a:r>
          </a:p>
        </p:txBody>
      </p:sp>
    </p:spTree>
    <p:extLst>
      <p:ext uri="{BB962C8B-B14F-4D97-AF65-F5344CB8AC3E}">
        <p14:creationId xmlns:p14="http://schemas.microsoft.com/office/powerpoint/2010/main" val="176675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F32F72-0034-461B-9C49-52A9046273D9}"/>
              </a:ext>
            </a:extLst>
          </p:cNvPr>
          <p:cNvSpPr/>
          <p:nvPr/>
        </p:nvSpPr>
        <p:spPr>
          <a:xfrm>
            <a:off x="1200150" y="181920"/>
            <a:ext cx="99250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Overview of Hierarchical Conceptual Framework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AA1F0DB-535C-4E60-85C7-F5F06E9EB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863" y="986319"/>
            <a:ext cx="4723852" cy="549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3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10364</TotalTime>
  <Words>210</Words>
  <Application>Microsoft Office PowerPoint</Application>
  <PresentationFormat>Widescreen</PresentationFormat>
  <Paragraphs>38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Thrift, Briana</dc:creator>
  <cp:lastModifiedBy>Thrift, Briana</cp:lastModifiedBy>
  <cp:revision>43</cp:revision>
  <dcterms:created xsi:type="dcterms:W3CDTF">2022-01-31T18:15:07Z</dcterms:created>
  <dcterms:modified xsi:type="dcterms:W3CDTF">2022-02-10T17:18:34Z</dcterms:modified>
</cp:coreProperties>
</file>