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74" r:id="rId2"/>
    <p:sldId id="310" r:id="rId3"/>
    <p:sldId id="311" r:id="rId4"/>
    <p:sldId id="314" r:id="rId5"/>
    <p:sldId id="312" r:id="rId6"/>
    <p:sldId id="313" r:id="rId7"/>
    <p:sldId id="315" r:id="rId8"/>
    <p:sldId id="317" r:id="rId9"/>
    <p:sldId id="318" r:id="rId10"/>
    <p:sldId id="293" r:id="rId11"/>
    <p:sldId id="31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8190"/>
    <a:srgbClr val="8A6078"/>
    <a:srgbClr val="5B254F"/>
    <a:srgbClr val="A27597"/>
    <a:srgbClr val="7B3F6D"/>
    <a:srgbClr val="90D4AA"/>
    <a:srgbClr val="009D14"/>
    <a:srgbClr val="4989CB"/>
    <a:srgbClr val="A4D7D9"/>
    <a:srgbClr val="038D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758"/>
    <p:restoredTop sz="96271"/>
  </p:normalViewPr>
  <p:slideViewPr>
    <p:cSldViewPr snapToGrid="0" snapToObjects="1">
      <p:cViewPr varScale="1">
        <p:scale>
          <a:sx n="91" d="100"/>
          <a:sy n="91" d="100"/>
        </p:scale>
        <p:origin x="200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B51DDD-12C1-E24B-9C2D-F24F53C8EB26}" type="datetimeFigureOut">
              <a:rPr lang="en-US" smtClean="0"/>
              <a:t>4/11/22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49C054-DD02-F44B-9344-141A7972B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404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Measures – title of maps</a:t>
            </a:r>
          </a:p>
          <a:p>
            <a:r>
              <a:rPr lang="en-US" dirty="0"/>
              <a:t>Data</a:t>
            </a:r>
          </a:p>
          <a:p>
            <a:r>
              <a:rPr lang="en-US" dirty="0"/>
              <a:t>Metrics</a:t>
            </a:r>
          </a:p>
          <a:p>
            <a:r>
              <a:rPr lang="en-US" dirty="0"/>
              <a:t>Thresholds – insufficient/sufficient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42F689-46FA-42B6-8FAE-00E29D69CF8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963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Measures – title of maps</a:t>
            </a:r>
          </a:p>
          <a:p>
            <a:r>
              <a:rPr lang="en-US" dirty="0"/>
              <a:t>Data</a:t>
            </a:r>
          </a:p>
          <a:p>
            <a:r>
              <a:rPr lang="en-US" dirty="0"/>
              <a:t>Metrics</a:t>
            </a:r>
          </a:p>
          <a:p>
            <a:r>
              <a:rPr lang="en-US" dirty="0"/>
              <a:t>Thresholds – insufficient/sufficient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42F689-46FA-42B6-8FAE-00E29D69CF8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059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Measures – title of maps</a:t>
            </a:r>
          </a:p>
          <a:p>
            <a:r>
              <a:rPr lang="en-US" dirty="0"/>
              <a:t>Data</a:t>
            </a:r>
          </a:p>
          <a:p>
            <a:r>
              <a:rPr lang="en-US" dirty="0"/>
              <a:t>Metrics</a:t>
            </a:r>
          </a:p>
          <a:p>
            <a:r>
              <a:rPr lang="en-US" dirty="0"/>
              <a:t>Thresholds – insufficient/sufficient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42F689-46FA-42B6-8FAE-00E29D69CF8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726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42146-A918-D847-8826-C1249511C0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3A3143-B546-7943-B9B9-3442CE6AA6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A43AF5-02E3-C748-A607-0FAD9DB97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A6D22-75EE-3B46-99CB-B739999009E6}" type="datetimeFigureOut">
              <a:rPr lang="en-US" smtClean="0"/>
              <a:t>4/11/22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CC004-0B2F-7344-A8B3-FBC5C4899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58881-9504-0C43-B306-98EB0E9AA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1E322-7935-CC4C-A319-06CF4F831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778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89F4F-278E-E647-9C6F-F5785834A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951409-6220-4C4F-81C6-08318C390D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2C94A4-CD0E-914A-9FA7-7ED84C1DF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A6D22-75EE-3B46-99CB-B739999009E6}" type="datetimeFigureOut">
              <a:rPr lang="en-US" smtClean="0"/>
              <a:t>4/11/22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94449-2766-DF4C-A7C2-36BE8B3DD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339C0-FD80-8A4A-92E9-C70513107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1E322-7935-CC4C-A319-06CF4F831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95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35193E-221A-B748-8DDF-00966E8280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A58534-D83C-8C4A-B6C2-9C2F021B37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17A713-3E77-5344-915A-AA8C09966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A6D22-75EE-3B46-99CB-B739999009E6}" type="datetimeFigureOut">
              <a:rPr lang="en-US" smtClean="0"/>
              <a:t>4/11/22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70E473-60AC-1743-BC6E-5289DE48C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13C1FC-5CA3-CC41-A36B-ED5E046F2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1E322-7935-CC4C-A319-06CF4F831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591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6F578-0440-0943-AB1C-28FAB262C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ACBDF-3E48-344A-8876-1285DE276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26274A-C74B-D547-8D03-2C5FC9C60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A6D22-75EE-3B46-99CB-B739999009E6}" type="datetimeFigureOut">
              <a:rPr lang="en-US" smtClean="0"/>
              <a:t>4/11/22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4121A-5364-594B-976A-882AEF0BD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48642-5E2E-CB41-BE35-D3B54737F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1E322-7935-CC4C-A319-06CF4F831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944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B1499-5A92-7945-9F07-E86A5068B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2DF22F-CE6C-2145-BADD-EB89363836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BF42D-CE8F-454C-B689-6869F4234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A6D22-75EE-3B46-99CB-B739999009E6}" type="datetimeFigureOut">
              <a:rPr lang="en-US" smtClean="0"/>
              <a:t>4/11/22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C597D-2A7C-6347-B551-F60FD18DB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1792E8-0F61-7543-81BC-CD8964ACE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1E322-7935-CC4C-A319-06CF4F831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476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6B415-9818-DC44-812A-8AF459AED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79D10-9CD4-BC40-8F51-73A79F2C02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147E0C-8501-B643-BFBE-B05BF7116D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A296C8-3E57-1040-8156-E83E4B539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A6D22-75EE-3B46-99CB-B739999009E6}" type="datetimeFigureOut">
              <a:rPr lang="en-US" smtClean="0"/>
              <a:t>4/11/22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69A7C2-5B9D-EF48-8320-B20130534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53CE4F-382C-3E43-A725-A3C7CC33A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1E322-7935-CC4C-A319-06CF4F831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497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677E9-FAEB-DB49-9951-17B5AD199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A72B93-5FFF-DB44-BAC4-E566E3296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4DF3CF-FE37-894F-96F2-A2806EB011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B48AFA-3A0D-0F47-9F29-4CDF90D050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90F856-1031-5B46-AB38-B92AB379F3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C42A62-28C0-944C-9E24-1E9C8EC25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A6D22-75EE-3B46-99CB-B739999009E6}" type="datetimeFigureOut">
              <a:rPr lang="en-US" smtClean="0"/>
              <a:t>4/11/22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F2DABA-3E1A-B349-AE34-E8C93F50B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0C966A-37E0-D940-BF10-F16DD7F89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1E322-7935-CC4C-A319-06CF4F831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656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51C63-0FEF-CB49-B3D5-F4CAF81D5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633105-96D2-2B47-9A49-31A895D22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A6D22-75EE-3B46-99CB-B739999009E6}" type="datetimeFigureOut">
              <a:rPr lang="en-US" smtClean="0"/>
              <a:t>4/11/22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6DD3BA-CA7B-DB46-9DEB-50D291826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FBFCA2-0D09-2A45-B5CF-EFE2AA186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1E322-7935-CC4C-A319-06CF4F831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785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13061C-62DB-7B4C-A36A-622C1EA2B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A6D22-75EE-3B46-99CB-B739999009E6}" type="datetimeFigureOut">
              <a:rPr lang="en-US" smtClean="0"/>
              <a:t>4/11/22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32F7C3-8923-BF44-A45F-21375409A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584A6C-DA9B-594D-A14E-B82FB4550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1E322-7935-CC4C-A319-06CF4F831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638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6AB5B-8FE1-2B40-ABFB-388778B09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84544-488D-4141-826C-959E327CB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9E5178-5884-D841-923C-BE28AA49D3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060A0E-C157-AF42-B3B0-E8A027CEF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A6D22-75EE-3B46-99CB-B739999009E6}" type="datetimeFigureOut">
              <a:rPr lang="en-US" smtClean="0"/>
              <a:t>4/11/22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067A25-0FC0-FC4A-897E-6353EB0F2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092CA4-BFD1-694B-84B2-7B40D1DB4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1E322-7935-CC4C-A319-06CF4F831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46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291E8-3B41-2F4A-A6A6-361218B2D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3ECEA5-F879-5B41-A8A2-8D3908BF5D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76AE9D-DC3B-4549-B235-6C08C19626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BE112F-7534-1C4E-8FC1-8909EED0F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A6D22-75EE-3B46-99CB-B739999009E6}" type="datetimeFigureOut">
              <a:rPr lang="en-US" smtClean="0"/>
              <a:t>4/11/22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B8A1F4-575A-A84B-93CF-8BBC626C7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82DDA7-7660-3E45-9EB1-7ADA7286E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1E322-7935-CC4C-A319-06CF4F831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93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D0F1A3-B29F-3244-B41C-79921F7E9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675BB6-E8F1-9447-A490-E2C4196923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0B6C41-5EF5-084B-8020-01FE9FF39F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A6D22-75EE-3B46-99CB-B739999009E6}" type="datetimeFigureOut">
              <a:rPr lang="en-US" smtClean="0"/>
              <a:t>4/11/22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EC1EC-0059-6E4F-9AE0-F888A5AF34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6CDE7-6AEB-9B4E-B3B2-6531055D40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1E322-7935-CC4C-A319-06CF4F831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075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diagrams.net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app.diagrams.net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app.diagrams.net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app.diagrams.net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863A4-ED56-46EA-AA90-C2C7BE11B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0" y="2593975"/>
            <a:ext cx="10515600" cy="1325563"/>
          </a:xfrm>
        </p:spPr>
        <p:txBody>
          <a:bodyPr/>
          <a:lstStyle/>
          <a:p>
            <a:r>
              <a:rPr lang="en-US">
                <a:latin typeface="Garamond" panose="02020404030301010803" pitchFamily="18" charset="0"/>
                <a:ea typeface="Ebrima" panose="02000000000000000000" pitchFamily="2" charset="0"/>
                <a:cs typeface="Ebrima" panose="02000000000000000000" pitchFamily="2" charset="0"/>
              </a:rPr>
              <a:t>Overview of Methodologies Reiterations</a:t>
            </a:r>
            <a:endParaRPr lang="en-US" dirty="0">
              <a:latin typeface="Garamond" panose="02020404030301010803" pitchFamily="18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09D2F95E-6219-49B5-ABD8-D368AA84FD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32453"/>
            <a:ext cx="5461281" cy="850944"/>
          </a:xfrm>
          <a:prstGeom prst="rect">
            <a:avLst/>
          </a:prstGeom>
        </p:spPr>
      </p:pic>
      <p:sp>
        <p:nvSpPr>
          <p:cNvPr id="6" name="Right Triangle 5">
            <a:extLst>
              <a:ext uri="{FF2B5EF4-FFF2-40B4-BE49-F238E27FC236}">
                <a16:creationId xmlns:a16="http://schemas.microsoft.com/office/drawing/2014/main" id="{D7FB4102-541E-4357-964E-8AC1F27C46BE}"/>
              </a:ext>
            </a:extLst>
          </p:cNvPr>
          <p:cNvSpPr/>
          <p:nvPr/>
        </p:nvSpPr>
        <p:spPr>
          <a:xfrm rot="16200000">
            <a:off x="9005093" y="3671093"/>
            <a:ext cx="1325563" cy="5048250"/>
          </a:xfrm>
          <a:prstGeom prst="rtTriangl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166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B97FC8E9-80D8-443A-B800-F0026208A6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6300" y="2075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latin typeface="Garamond" panose="02020404030301010803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7FF0D34-651A-4155-AC17-1817C78808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2934196"/>
              </p:ext>
            </p:extLst>
          </p:nvPr>
        </p:nvGraphicFramePr>
        <p:xfrm>
          <a:off x="38100" y="816277"/>
          <a:ext cx="12115801" cy="6041723"/>
        </p:xfrm>
        <a:graphic>
          <a:graphicData uri="http://schemas.openxmlformats.org/drawingml/2006/table">
            <a:tbl>
              <a:tblPr firstRow="1" bandRow="1"/>
              <a:tblGrid>
                <a:gridCol w="2295526">
                  <a:extLst>
                    <a:ext uri="{9D8B030D-6E8A-4147-A177-3AD203B41FA5}">
                      <a16:colId xmlns:a16="http://schemas.microsoft.com/office/drawing/2014/main" val="3966447900"/>
                    </a:ext>
                  </a:extLst>
                </a:gridCol>
                <a:gridCol w="2190324">
                  <a:extLst>
                    <a:ext uri="{9D8B030D-6E8A-4147-A177-3AD203B41FA5}">
                      <a16:colId xmlns:a16="http://schemas.microsoft.com/office/drawing/2014/main" val="1668597969"/>
                    </a:ext>
                  </a:extLst>
                </a:gridCol>
                <a:gridCol w="3935287">
                  <a:extLst>
                    <a:ext uri="{9D8B030D-6E8A-4147-A177-3AD203B41FA5}">
                      <a16:colId xmlns:a16="http://schemas.microsoft.com/office/drawing/2014/main" val="3640444646"/>
                    </a:ext>
                  </a:extLst>
                </a:gridCol>
                <a:gridCol w="3694664">
                  <a:extLst>
                    <a:ext uri="{9D8B030D-6E8A-4147-A177-3AD203B41FA5}">
                      <a16:colId xmlns:a16="http://schemas.microsoft.com/office/drawing/2014/main" val="1918497709"/>
                    </a:ext>
                  </a:extLst>
                </a:gridCol>
              </a:tblGrid>
              <a:tr h="636949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Garamond" panose="02020404030301010803" pitchFamily="18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Concept</a:t>
                      </a:r>
                      <a:endParaRPr lang="en-US" sz="2000" dirty="0"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marL="94624" marR="94624" marT="160861" marB="160861">
                    <a:lnL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Garamond" panose="02020404030301010803" pitchFamily="18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Archetype</a:t>
                      </a:r>
                      <a:endParaRPr lang="en-US" sz="2000" dirty="0"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marL="94624" marR="94624" marT="160861" marB="160861">
                    <a:lnL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Garamond" panose="02020404030301010803" pitchFamily="18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Description</a:t>
                      </a:r>
                      <a:endParaRPr lang="en-US" sz="2000" dirty="0"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marL="94624" marR="94624" marT="160861" marB="160861">
                    <a:lnL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Garamond" panose="02020404030301010803" pitchFamily="18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Recommendations</a:t>
                      </a:r>
                      <a:endParaRPr lang="en-US" sz="2000" dirty="0"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marL="94624" marR="94624" marT="160861" marB="160861">
                    <a:lnL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8EE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8EE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8EE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7050949"/>
                  </a:ext>
                </a:extLst>
              </a:tr>
              <a:tr h="936092">
                <a:tc rowSpan="3">
                  <a:txBody>
                    <a:bodyPr/>
                    <a:lstStyle/>
                    <a:p>
                      <a:pPr lvl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0" i="0" u="none" strike="noStrike" dirty="0">
                        <a:solidFill>
                          <a:srgbClr val="212529"/>
                        </a:solidFill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  <a:p>
                      <a:pPr lvl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0" i="0" u="none" strike="noStrike" dirty="0">
                        <a:solidFill>
                          <a:srgbClr val="212529"/>
                        </a:solidFill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  <a:p>
                      <a:pPr lvl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0" i="0" u="none" strike="noStrike" dirty="0">
                        <a:solidFill>
                          <a:srgbClr val="212529"/>
                        </a:solidFill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  <a:p>
                      <a:pPr lvl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0" i="0" u="none" strike="noStrike" dirty="0">
                        <a:solidFill>
                          <a:srgbClr val="212529"/>
                        </a:solidFill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  <a:p>
                      <a:pPr lvl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i="0" u="none" strike="noStrike" dirty="0">
                        <a:solidFill>
                          <a:srgbClr val="212529"/>
                        </a:solidFill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  <a:p>
                      <a:pPr lvl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rgbClr val="212529"/>
                          </a:solidFill>
                          <a:effectLst/>
                          <a:latin typeface="Garamond" panose="02020404030301010803" pitchFamily="18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NGS SARS-CoV-2 Sequencing and Facility Access Capacity</a:t>
                      </a:r>
                    </a:p>
                  </a:txBody>
                  <a:tcPr marL="94624" marR="94624" marT="94624" marB="94624">
                    <a:lnL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D4AA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i="1" u="none" strike="noStrike" dirty="0">
                        <a:solidFill>
                          <a:schemeClr val="bg1"/>
                        </a:solidFill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  <a:p>
                      <a:pPr lvl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u="none" strike="noStrike" dirty="0">
                          <a:solidFill>
                            <a:schemeClr val="bg1"/>
                          </a:solidFill>
                          <a:effectLst/>
                          <a:latin typeface="Garamond" panose="02020404030301010803" pitchFamily="18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Sustain</a:t>
                      </a:r>
                    </a:p>
                  </a:txBody>
                  <a:tcPr marL="94624" marR="94624" marT="94624" marB="94624">
                    <a:lnL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637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i="0" kern="1200" dirty="0">
                        <a:solidFill>
                          <a:schemeClr val="bg1"/>
                        </a:solidFill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kern="1200" dirty="0">
                          <a:solidFill>
                            <a:schemeClr val="bg1"/>
                          </a:solidFill>
                          <a:effectLst/>
                          <a:latin typeface="Garamond" panose="02020404030301010803" pitchFamily="18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Country has met SARS-CoV-2 sequencing &amp; reporting targets.</a:t>
                      </a:r>
                    </a:p>
                  </a:txBody>
                  <a:tcPr marL="94624" marR="94624" marT="94624" marB="94624">
                    <a:lnL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637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Garamond" panose="02020404030301010803" pitchFamily="18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Sustain and expand SARS-CoV-2 genomic sequencing &amp; reporting capacity.</a:t>
                      </a:r>
                    </a:p>
                  </a:txBody>
                  <a:tcPr marL="94624" marR="94624" marT="94624" marB="94624">
                    <a:lnL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8EE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8EE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8EE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63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2379753"/>
                  </a:ext>
                </a:extLst>
              </a:tr>
              <a:tr h="1431889">
                <a:tc vMerge="1">
                  <a:txBody>
                    <a:bodyPr/>
                    <a:lstStyle/>
                    <a:p>
                      <a:pPr lvl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i="1" u="none" strike="noStrike" dirty="0">
                        <a:solidFill>
                          <a:srgbClr val="212529"/>
                        </a:solidFill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marL="94624" marR="94624" marT="94624" marB="94624">
                    <a:lnL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i="1" u="none" strike="noStrike" dirty="0">
                        <a:solidFill>
                          <a:schemeClr val="bg1"/>
                        </a:solidFill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  <a:p>
                      <a:pPr lvl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i="1" u="none" strike="noStrike" dirty="0">
                        <a:solidFill>
                          <a:schemeClr val="bg1"/>
                        </a:solidFill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  <a:p>
                      <a:pPr lvl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u="none" strike="noStrike" dirty="0">
                          <a:solidFill>
                            <a:schemeClr val="bg1"/>
                          </a:solidFill>
                          <a:effectLst/>
                          <a:latin typeface="Garamond" panose="02020404030301010803" pitchFamily="18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Strengthen/Leverage</a:t>
                      </a:r>
                    </a:p>
                    <a:p>
                      <a:pPr lvl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i="1" u="none" strike="noStrike" dirty="0">
                        <a:solidFill>
                          <a:schemeClr val="bg1"/>
                        </a:solidFill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marL="94624" marR="94624" marT="94624" marB="94624">
                    <a:lnL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91A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i="0" kern="1200" dirty="0">
                        <a:solidFill>
                          <a:schemeClr val="bg1"/>
                        </a:solidFill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i="0" kern="1200" dirty="0">
                        <a:solidFill>
                          <a:schemeClr val="bg1"/>
                        </a:solidFill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kern="1200" dirty="0">
                          <a:solidFill>
                            <a:schemeClr val="bg1"/>
                          </a:solidFill>
                          <a:effectLst/>
                          <a:latin typeface="Garamond" panose="02020404030301010803" pitchFamily="18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Country has demonstrated access to NGS facilities</a:t>
                      </a:r>
                      <a:r>
                        <a:rPr lang="en-US" sz="1600" b="1" i="0" u="none" strike="noStrike" baseline="30000" dirty="0">
                          <a:solidFill>
                            <a:schemeClr val="bg1"/>
                          </a:solidFill>
                          <a:effectLst/>
                          <a:latin typeface="Garamond" panose="02020404030301010803" pitchFamily="18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2</a:t>
                      </a:r>
                      <a:r>
                        <a:rPr lang="en-US" sz="1600" b="1" i="0" kern="1200" dirty="0">
                          <a:solidFill>
                            <a:schemeClr val="bg1"/>
                          </a:solidFill>
                          <a:effectLst/>
                          <a:latin typeface="Garamond" panose="02020404030301010803" pitchFamily="18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.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i="0" kern="1200" dirty="0">
                        <a:solidFill>
                          <a:schemeClr val="bg1"/>
                        </a:solidFill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marL="94624" marR="94624" marT="94624" marB="94624">
                    <a:lnL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91A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Garamond" panose="02020404030301010803" pitchFamily="18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Perform situational analysis to identify potential ways to strengthen, leverage, or repurpose existing NGS facility access for genomic surveillance.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marL="94624" marR="94624" marT="94624" marB="94624">
                    <a:lnL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8EE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8EE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8EE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91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9859441"/>
                  </a:ext>
                </a:extLst>
              </a:tr>
              <a:tr h="1183991">
                <a:tc vMerge="1">
                  <a:txBody>
                    <a:bodyPr/>
                    <a:lstStyle/>
                    <a:p>
                      <a:pPr lvl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i="1" u="none" strike="noStrike" dirty="0">
                        <a:solidFill>
                          <a:srgbClr val="212529"/>
                        </a:solidFill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marL="94624" marR="94624" marT="94624" marB="94624">
                    <a:lnL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i="1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  <a:p>
                      <a:pPr lvl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Garamond" panose="02020404030301010803" pitchFamily="18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Connect/Build</a:t>
                      </a:r>
                    </a:p>
                  </a:txBody>
                  <a:tcPr marL="94624" marR="94624" marT="94624" marB="94624">
                    <a:lnL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C1C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i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Garamond" panose="02020404030301010803" pitchFamily="18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Country has not demonstrated access to NGS facilities.</a:t>
                      </a:r>
                    </a:p>
                  </a:txBody>
                  <a:tcPr marL="94624" marR="94624" marT="94624" marB="94624">
                    <a:lnL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C1C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Garamond" panose="02020404030301010803" pitchFamily="18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Set-up sample referral networks to connect &amp; utilize regional NGS capacity or build NGS capacity from scratch.</a:t>
                      </a:r>
                      <a:endParaRPr lang="en-US" sz="16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marL="94624" marR="94624" marT="94624" marB="94624" anchor="ctr">
                    <a:lnL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8EE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8EE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8EE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C1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3933103"/>
                  </a:ext>
                </a:extLst>
              </a:tr>
              <a:tr h="688194">
                <a:tc rowSpan="2">
                  <a:txBody>
                    <a:bodyPr/>
                    <a:lstStyle/>
                    <a:p>
                      <a:pPr lvl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i="1" u="none" strike="noStrike" dirty="0">
                        <a:solidFill>
                          <a:srgbClr val="212529"/>
                        </a:solidFill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  <a:p>
                      <a:pPr lvl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i="1" u="none" strike="noStrike" dirty="0">
                        <a:solidFill>
                          <a:srgbClr val="212529"/>
                        </a:solidFill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  <a:p>
                      <a:pPr lvl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rgbClr val="212529"/>
                          </a:solidFill>
                          <a:effectLst/>
                          <a:latin typeface="Garamond" panose="02020404030301010803" pitchFamily="18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Diagnostic Testing Capacity</a:t>
                      </a:r>
                    </a:p>
                  </a:txBody>
                  <a:tcPr marL="94624" marR="94624" marT="94624" marB="94624">
                    <a:lnL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D7D9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i="1" u="none" strike="noStrike" dirty="0">
                        <a:solidFill>
                          <a:srgbClr val="212529"/>
                        </a:solidFill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  <a:p>
                      <a:pPr lvl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u="none" strike="noStrike" dirty="0">
                          <a:solidFill>
                            <a:srgbClr val="212529"/>
                          </a:solidFill>
                          <a:effectLst/>
                          <a:latin typeface="Garamond" panose="02020404030301010803" pitchFamily="18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Sustain</a:t>
                      </a:r>
                    </a:p>
                  </a:txBody>
                  <a:tcPr marL="94624" marR="94624" marT="94624" marB="94624">
                    <a:lnL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kern="1200" dirty="0"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Country has met COVID-19 diagnostic testing &amp; reporting targets</a:t>
                      </a:r>
                      <a:r>
                        <a:rPr lang="en-US" sz="1600" b="1" i="0" kern="1200" baseline="30000" dirty="0"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3</a:t>
                      </a:r>
                      <a:r>
                        <a:rPr lang="en-US" sz="1600" b="1" i="0" kern="1200" dirty="0"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.</a:t>
                      </a:r>
                    </a:p>
                  </a:txBody>
                  <a:tcPr marL="94624" marR="94624" marT="94624" marB="94624">
                    <a:lnL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Garamond" panose="02020404030301010803" pitchFamily="18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Sustain and expand COVID-19 diagnostic testing &amp; reporting capacity.</a:t>
                      </a:r>
                    </a:p>
                  </a:txBody>
                  <a:tcPr marL="94624" marR="94624" marT="94624" marB="94624">
                    <a:lnL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8EE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8EE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8EE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8392976"/>
                  </a:ext>
                </a:extLst>
              </a:tr>
              <a:tr h="936092">
                <a:tc vMerge="1">
                  <a:txBody>
                    <a:bodyPr/>
                    <a:lstStyle/>
                    <a:p>
                      <a:pPr lvl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i="1" u="none" strike="noStrike" dirty="0">
                        <a:solidFill>
                          <a:srgbClr val="212529"/>
                        </a:solidFill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marL="94624" marR="94624" marT="94624" marB="94624">
                    <a:lnL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i="1" u="none" strike="noStrike" dirty="0">
                        <a:solidFill>
                          <a:srgbClr val="212529"/>
                        </a:solidFill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  <a:p>
                      <a:pPr lvl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u="none" strike="noStrike" dirty="0">
                          <a:solidFill>
                            <a:srgbClr val="212529"/>
                          </a:solidFill>
                          <a:effectLst/>
                          <a:latin typeface="Garamond" panose="02020404030301010803" pitchFamily="18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Test</a:t>
                      </a:r>
                    </a:p>
                  </a:txBody>
                  <a:tcPr marL="94624" marR="94624" marT="94624" marB="94624">
                    <a:lnL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i="0" u="none" strike="noStrike" dirty="0">
                        <a:solidFill>
                          <a:srgbClr val="212529"/>
                        </a:solidFill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dirty="0">
                          <a:solidFill>
                            <a:srgbClr val="212529"/>
                          </a:solidFill>
                          <a:effectLst/>
                          <a:latin typeface="Garamond" panose="02020404030301010803" pitchFamily="18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Country has not met COVID-19 diagnostic testing &amp; reporting targets</a:t>
                      </a:r>
                      <a:r>
                        <a:rPr lang="en-US" sz="1600" b="1" i="0" kern="1200" dirty="0"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. </a:t>
                      </a:r>
                      <a:endParaRPr lang="en-US" sz="1600" b="1" dirty="0"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marL="94624" marR="94624" marT="94624" marB="94624">
                    <a:lnL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i="0" u="none" strike="noStrike" dirty="0">
                        <a:solidFill>
                          <a:srgbClr val="212529"/>
                        </a:solidFill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dirty="0">
                          <a:solidFill>
                            <a:srgbClr val="212529"/>
                          </a:solidFill>
                          <a:effectLst/>
                          <a:latin typeface="Garamond" panose="02020404030301010803" pitchFamily="18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Develop sufficient diagnostic testing capacity.</a:t>
                      </a:r>
                      <a:endParaRPr lang="en-US" sz="1600" b="1" dirty="0"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marL="94624" marR="94624" marT="94624" marB="94624">
                    <a:lnL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8EE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8EE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8EE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704575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D376D5E-2017-4708-9A61-1E81E5D9462A}"/>
              </a:ext>
            </a:extLst>
          </p:cNvPr>
          <p:cNvSpPr txBox="1"/>
          <p:nvPr/>
        </p:nvSpPr>
        <p:spPr>
          <a:xfrm>
            <a:off x="677701" y="36978"/>
            <a:ext cx="1110615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b="1" dirty="0">
                <a:latin typeface="Garamond" panose="02020404030301010803" pitchFamily="18" charset="0"/>
                <a:ea typeface="Verdana" panose="020B0604030504040204" pitchFamily="34" charset="0"/>
                <a:cs typeface="Ebrima" panose="02000000000000000000" pitchFamily="2" charset="0"/>
              </a:rPr>
              <a:t>Overview of Archetypes, Descriptions, &amp; Recommendations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E606DD-493D-4624-BFE6-03605FCCC4B1}"/>
              </a:ext>
            </a:extLst>
          </p:cNvPr>
          <p:cNvSpPr txBox="1"/>
          <p:nvPr/>
        </p:nvSpPr>
        <p:spPr>
          <a:xfrm>
            <a:off x="408149" y="429462"/>
            <a:ext cx="11106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Garamond" panose="02020404030301010803" pitchFamily="18" charset="0"/>
                <a:ea typeface="Verdana" panose="020B0604030504040204" pitchFamily="34" charset="0"/>
                <a:cs typeface="Ebrima" panose="02000000000000000000" pitchFamily="2" charset="0"/>
              </a:rPr>
              <a:t>Country archetypes updated on a monthly basis</a:t>
            </a: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F2A4984C-239E-4767-B3AA-1E13FD9050AC}"/>
              </a:ext>
            </a:extLst>
          </p:cNvPr>
          <p:cNvSpPr/>
          <p:nvPr/>
        </p:nvSpPr>
        <p:spPr>
          <a:xfrm>
            <a:off x="2324100" y="5954751"/>
            <a:ext cx="9829800" cy="930257"/>
          </a:xfrm>
          <a:prstGeom prst="frame">
            <a:avLst>
              <a:gd name="adj1" fmla="val 263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5998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B97FC8E9-80D8-443A-B800-F0026208A6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6300" y="2075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latin typeface="Garamond" panose="02020404030301010803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7FF0D34-651A-4155-AC17-1817C78808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459765"/>
              </p:ext>
            </p:extLst>
          </p:nvPr>
        </p:nvGraphicFramePr>
        <p:xfrm>
          <a:off x="38100" y="816277"/>
          <a:ext cx="12115801" cy="6041723"/>
        </p:xfrm>
        <a:graphic>
          <a:graphicData uri="http://schemas.openxmlformats.org/drawingml/2006/table">
            <a:tbl>
              <a:tblPr firstRow="1" bandRow="1"/>
              <a:tblGrid>
                <a:gridCol w="2295526">
                  <a:extLst>
                    <a:ext uri="{9D8B030D-6E8A-4147-A177-3AD203B41FA5}">
                      <a16:colId xmlns:a16="http://schemas.microsoft.com/office/drawing/2014/main" val="3966447900"/>
                    </a:ext>
                  </a:extLst>
                </a:gridCol>
                <a:gridCol w="2190324">
                  <a:extLst>
                    <a:ext uri="{9D8B030D-6E8A-4147-A177-3AD203B41FA5}">
                      <a16:colId xmlns:a16="http://schemas.microsoft.com/office/drawing/2014/main" val="1668597969"/>
                    </a:ext>
                  </a:extLst>
                </a:gridCol>
                <a:gridCol w="3935287">
                  <a:extLst>
                    <a:ext uri="{9D8B030D-6E8A-4147-A177-3AD203B41FA5}">
                      <a16:colId xmlns:a16="http://schemas.microsoft.com/office/drawing/2014/main" val="3640444646"/>
                    </a:ext>
                  </a:extLst>
                </a:gridCol>
                <a:gridCol w="3694664">
                  <a:extLst>
                    <a:ext uri="{9D8B030D-6E8A-4147-A177-3AD203B41FA5}">
                      <a16:colId xmlns:a16="http://schemas.microsoft.com/office/drawing/2014/main" val="1918497709"/>
                    </a:ext>
                  </a:extLst>
                </a:gridCol>
              </a:tblGrid>
              <a:tr h="636949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Garamond" panose="02020404030301010803" pitchFamily="18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Dimensions</a:t>
                      </a:r>
                      <a:endParaRPr lang="en-US" sz="2000" dirty="0"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marL="94624" marR="94624" marT="160861" marB="160861">
                    <a:lnL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Garamond" panose="02020404030301010803" pitchFamily="18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Archetype</a:t>
                      </a:r>
                      <a:endParaRPr lang="en-US" sz="2000" dirty="0"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marL="94624" marR="94624" marT="160861" marB="160861">
                    <a:lnL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Garamond" panose="02020404030301010803" pitchFamily="18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Description</a:t>
                      </a:r>
                      <a:endParaRPr lang="en-US" sz="2000" dirty="0"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marL="94624" marR="94624" marT="160861" marB="160861">
                    <a:lnL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Garamond" panose="02020404030301010803" pitchFamily="18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Recommendations</a:t>
                      </a:r>
                      <a:endParaRPr lang="en-US" sz="2000" dirty="0"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marL="94624" marR="94624" marT="160861" marB="160861">
                    <a:lnL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8EE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8EE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8EE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7050949"/>
                  </a:ext>
                </a:extLst>
              </a:tr>
              <a:tr h="936092">
                <a:tc rowSpan="3">
                  <a:txBody>
                    <a:bodyPr/>
                    <a:lstStyle/>
                    <a:p>
                      <a:pPr lvl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0" i="0" u="none" strike="noStrike" dirty="0">
                        <a:solidFill>
                          <a:srgbClr val="212529"/>
                        </a:solidFill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  <a:p>
                      <a:pPr lvl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0" i="0" u="none" strike="noStrike" dirty="0">
                        <a:solidFill>
                          <a:srgbClr val="212529"/>
                        </a:solidFill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  <a:p>
                      <a:pPr lvl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0" i="0" u="none" strike="noStrike" dirty="0">
                        <a:solidFill>
                          <a:srgbClr val="212529"/>
                        </a:solidFill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  <a:p>
                      <a:pPr lvl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0" i="0" u="none" strike="noStrike" dirty="0">
                        <a:solidFill>
                          <a:srgbClr val="212529"/>
                        </a:solidFill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  <a:p>
                      <a:pPr lvl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i="0" u="none" strike="noStrike" dirty="0">
                        <a:solidFill>
                          <a:srgbClr val="212529"/>
                        </a:solidFill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  <a:p>
                      <a:pPr lvl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rgbClr val="212529"/>
                          </a:solidFill>
                          <a:effectLst/>
                          <a:latin typeface="Garamond" panose="02020404030301010803" pitchFamily="18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NGS SARS-CoV-2 Sequencing and Facility Access Capacity</a:t>
                      </a:r>
                    </a:p>
                  </a:txBody>
                  <a:tcPr marL="94624" marR="94624" marT="94624" marB="94624">
                    <a:lnL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7597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i="1" u="none" strike="noStrike" dirty="0">
                        <a:solidFill>
                          <a:schemeClr val="bg1"/>
                        </a:solidFill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  <a:p>
                      <a:pPr lvl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u="none" strike="noStrike" dirty="0">
                          <a:solidFill>
                            <a:schemeClr val="bg1"/>
                          </a:solidFill>
                          <a:effectLst/>
                          <a:latin typeface="Garamond" panose="02020404030301010803" pitchFamily="18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Sustain</a:t>
                      </a:r>
                    </a:p>
                  </a:txBody>
                  <a:tcPr marL="94624" marR="94624" marT="94624" marB="94624">
                    <a:lnL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254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i="0" kern="1200" dirty="0">
                        <a:solidFill>
                          <a:schemeClr val="bg1"/>
                        </a:solidFill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kern="1200" dirty="0">
                          <a:solidFill>
                            <a:schemeClr val="bg1"/>
                          </a:solidFill>
                          <a:effectLst/>
                          <a:latin typeface="Garamond" panose="02020404030301010803" pitchFamily="18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Country has met SARS-CoV-2 sequencing &amp; reporting targets</a:t>
                      </a:r>
                      <a:r>
                        <a:rPr lang="en-US" sz="1600" b="1" i="0" u="none" strike="noStrike" kern="1200" baseline="30000" dirty="0">
                          <a:solidFill>
                            <a:schemeClr val="bg1"/>
                          </a:solidFill>
                          <a:effectLst/>
                          <a:latin typeface="Garamond" panose="02020404030301010803" pitchFamily="18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  <a:r>
                        <a:rPr lang="en-US" sz="1600" b="1" i="0" kern="1200" dirty="0">
                          <a:solidFill>
                            <a:schemeClr val="bg1"/>
                          </a:solidFill>
                          <a:effectLst/>
                          <a:latin typeface="Garamond" panose="02020404030301010803" pitchFamily="18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.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i="0" kern="1200" dirty="0">
                        <a:solidFill>
                          <a:schemeClr val="bg1"/>
                        </a:solidFill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marL="94624" marR="94624" marT="94624" marB="94624">
                    <a:lnL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254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Garamond" panose="02020404030301010803" pitchFamily="18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Sustain and expand SARS-CoV-2 genomic sequencing &amp; reporting capacity.</a:t>
                      </a:r>
                    </a:p>
                  </a:txBody>
                  <a:tcPr marL="94624" marR="94624" marT="94624" marB="94624">
                    <a:lnL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8EE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8EE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8EE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25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2379753"/>
                  </a:ext>
                </a:extLst>
              </a:tr>
              <a:tr h="1431889">
                <a:tc vMerge="1">
                  <a:txBody>
                    <a:bodyPr/>
                    <a:lstStyle/>
                    <a:p>
                      <a:pPr lvl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i="1" u="none" strike="noStrike" dirty="0">
                        <a:solidFill>
                          <a:srgbClr val="212529"/>
                        </a:solidFill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marL="94624" marR="94624" marT="94624" marB="94624">
                    <a:lnL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i="1" u="none" strike="noStrike" dirty="0">
                        <a:solidFill>
                          <a:schemeClr val="bg1"/>
                        </a:solidFill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  <a:p>
                      <a:pPr lvl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i="1" u="none" strike="noStrike" dirty="0">
                        <a:solidFill>
                          <a:schemeClr val="bg1"/>
                        </a:solidFill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  <a:p>
                      <a:pPr lvl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u="none" strike="noStrike" dirty="0">
                          <a:solidFill>
                            <a:schemeClr val="bg1"/>
                          </a:solidFill>
                          <a:effectLst/>
                          <a:latin typeface="Garamond" panose="02020404030301010803" pitchFamily="18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Strengthen/Leverage</a:t>
                      </a:r>
                    </a:p>
                    <a:p>
                      <a:pPr lvl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i="1" u="none" strike="noStrike" dirty="0">
                        <a:solidFill>
                          <a:schemeClr val="bg1"/>
                        </a:solidFill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marL="94624" marR="94624" marT="94624" marB="94624">
                    <a:lnL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607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i="0" kern="1200" dirty="0">
                        <a:solidFill>
                          <a:schemeClr val="bg1"/>
                        </a:solidFill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i="0" kern="1200" dirty="0">
                        <a:solidFill>
                          <a:schemeClr val="bg1"/>
                        </a:solidFill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kern="1200" dirty="0">
                          <a:solidFill>
                            <a:schemeClr val="bg1"/>
                          </a:solidFill>
                          <a:effectLst/>
                          <a:latin typeface="Garamond" panose="02020404030301010803" pitchFamily="18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Country has demonstrated access to NGS facilities</a:t>
                      </a:r>
                      <a:r>
                        <a:rPr lang="en-US" sz="1600" b="1" i="0" u="none" strike="noStrike" baseline="30000" dirty="0">
                          <a:solidFill>
                            <a:schemeClr val="bg1"/>
                          </a:solidFill>
                          <a:effectLst/>
                          <a:latin typeface="Garamond" panose="02020404030301010803" pitchFamily="18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2</a:t>
                      </a:r>
                      <a:r>
                        <a:rPr lang="en-US" sz="1600" b="1" i="0" kern="1200" dirty="0">
                          <a:solidFill>
                            <a:schemeClr val="bg1"/>
                          </a:solidFill>
                          <a:effectLst/>
                          <a:latin typeface="Garamond" panose="02020404030301010803" pitchFamily="18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.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i="0" kern="1200" dirty="0">
                        <a:solidFill>
                          <a:schemeClr val="bg1"/>
                        </a:solidFill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marL="94624" marR="94624" marT="94624" marB="94624">
                    <a:lnL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607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Garamond" panose="02020404030301010803" pitchFamily="18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Perform situational analysis to identify potential ways to strengthen, leverage, or repurpose existing NGS facility access for genomic surveillance.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marL="94624" marR="94624" marT="94624" marB="94624">
                    <a:lnL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8EE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8EE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8EE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60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9859441"/>
                  </a:ext>
                </a:extLst>
              </a:tr>
              <a:tr h="1183991">
                <a:tc vMerge="1">
                  <a:txBody>
                    <a:bodyPr/>
                    <a:lstStyle/>
                    <a:p>
                      <a:pPr lvl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i="1" u="none" strike="noStrike" dirty="0">
                        <a:solidFill>
                          <a:srgbClr val="212529"/>
                        </a:solidFill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marL="94624" marR="94624" marT="94624" marB="94624">
                    <a:lnL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i="1" u="none" strike="noStrike" dirty="0">
                        <a:solidFill>
                          <a:schemeClr val="bg1"/>
                        </a:solidFill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  <a:p>
                      <a:pPr lvl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u="none" strike="noStrike" dirty="0">
                          <a:solidFill>
                            <a:schemeClr val="bg1"/>
                          </a:solidFill>
                          <a:effectLst/>
                          <a:latin typeface="Garamond" panose="02020404030301010803" pitchFamily="18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Connect/Build</a:t>
                      </a:r>
                    </a:p>
                  </a:txBody>
                  <a:tcPr marL="94624" marR="94624" marT="94624" marB="94624">
                    <a:lnL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819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i="0" kern="1200" dirty="0">
                        <a:solidFill>
                          <a:schemeClr val="bg1"/>
                        </a:solidFill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kern="1200" dirty="0">
                          <a:solidFill>
                            <a:schemeClr val="bg1"/>
                          </a:solidFill>
                          <a:effectLst/>
                          <a:latin typeface="Garamond" panose="02020404030301010803" pitchFamily="18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Country has not demonstrated access to NGS facilities.</a:t>
                      </a:r>
                    </a:p>
                  </a:txBody>
                  <a:tcPr marL="94624" marR="94624" marT="94624" marB="94624">
                    <a:lnL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819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Garamond" panose="02020404030301010803" pitchFamily="18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Set up sample referral networks to connect &amp; utilize regional NGS capacity or build NGS capacity from scratch.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marL="94624" marR="94624" marT="94624" marB="94624" anchor="ctr">
                    <a:lnL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8EE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8EE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8EE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81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3933103"/>
                  </a:ext>
                </a:extLst>
              </a:tr>
              <a:tr h="688194">
                <a:tc rowSpan="2">
                  <a:txBody>
                    <a:bodyPr/>
                    <a:lstStyle/>
                    <a:p>
                      <a:pPr lvl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i="1" u="none" strike="noStrike" dirty="0">
                        <a:solidFill>
                          <a:srgbClr val="212529"/>
                        </a:solidFill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  <a:p>
                      <a:pPr lvl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i="1" u="none" strike="noStrike" dirty="0">
                        <a:solidFill>
                          <a:srgbClr val="212529"/>
                        </a:solidFill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  <a:p>
                      <a:pPr lvl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rgbClr val="212529"/>
                          </a:solidFill>
                          <a:effectLst/>
                          <a:latin typeface="Garamond" panose="02020404030301010803" pitchFamily="18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Diagnostic Testing Capacity</a:t>
                      </a:r>
                    </a:p>
                  </a:txBody>
                  <a:tcPr marL="94624" marR="94624" marT="94624" marB="94624">
                    <a:lnL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D7D9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i="1" u="none" strike="noStrike" dirty="0">
                        <a:solidFill>
                          <a:srgbClr val="212529"/>
                        </a:solidFill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  <a:p>
                      <a:pPr lvl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u="none" strike="noStrike" dirty="0">
                          <a:solidFill>
                            <a:srgbClr val="212529"/>
                          </a:solidFill>
                          <a:effectLst/>
                          <a:latin typeface="Garamond" panose="02020404030301010803" pitchFamily="18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Sustain</a:t>
                      </a:r>
                    </a:p>
                  </a:txBody>
                  <a:tcPr marL="94624" marR="94624" marT="94624" marB="94624">
                    <a:lnL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kern="1200" dirty="0"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Country has met COVID-19 diagnostic testing &amp; reporting targets</a:t>
                      </a:r>
                      <a:r>
                        <a:rPr lang="en-US" sz="1600" b="1" i="0" kern="1200" baseline="30000" dirty="0"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3</a:t>
                      </a:r>
                      <a:r>
                        <a:rPr lang="en-US" sz="1600" b="1" i="0" kern="1200" dirty="0"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.</a:t>
                      </a:r>
                    </a:p>
                  </a:txBody>
                  <a:tcPr marL="94624" marR="94624" marT="94624" marB="94624">
                    <a:lnL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Garamond" panose="02020404030301010803" pitchFamily="18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Sustain and expand COVID-19 diagnostic testing &amp; reporting capacity.</a:t>
                      </a:r>
                    </a:p>
                  </a:txBody>
                  <a:tcPr marL="94624" marR="94624" marT="94624" marB="94624">
                    <a:lnL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8EE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8EE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8EE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8392976"/>
                  </a:ext>
                </a:extLst>
              </a:tr>
              <a:tr h="936092">
                <a:tc vMerge="1">
                  <a:txBody>
                    <a:bodyPr/>
                    <a:lstStyle/>
                    <a:p>
                      <a:pPr lvl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i="1" u="none" strike="noStrike" dirty="0">
                        <a:solidFill>
                          <a:srgbClr val="212529"/>
                        </a:solidFill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marL="94624" marR="94624" marT="94624" marB="94624">
                    <a:lnL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i="1" u="none" strike="noStrike" dirty="0">
                        <a:solidFill>
                          <a:srgbClr val="212529"/>
                        </a:solidFill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  <a:p>
                      <a:pPr lvl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u="none" strike="noStrike" dirty="0">
                          <a:solidFill>
                            <a:srgbClr val="212529"/>
                          </a:solidFill>
                          <a:effectLst/>
                          <a:latin typeface="Garamond" panose="02020404030301010803" pitchFamily="18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Test</a:t>
                      </a:r>
                    </a:p>
                  </a:txBody>
                  <a:tcPr marL="94624" marR="94624" marT="94624" marB="94624">
                    <a:lnL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i="0" u="none" strike="noStrike" dirty="0">
                        <a:solidFill>
                          <a:srgbClr val="212529"/>
                        </a:solidFill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dirty="0">
                          <a:solidFill>
                            <a:srgbClr val="212529"/>
                          </a:solidFill>
                          <a:effectLst/>
                          <a:latin typeface="Garamond" panose="02020404030301010803" pitchFamily="18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Country has not met COVID-19 diagnostic testing &amp; reporting targets</a:t>
                      </a:r>
                      <a:r>
                        <a:rPr lang="en-US" sz="1600" b="1" i="0" kern="1200" dirty="0"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. </a:t>
                      </a:r>
                      <a:endParaRPr lang="en-US" sz="1600" b="1" dirty="0"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marL="94624" marR="94624" marT="94624" marB="94624">
                    <a:lnL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i="0" u="none" strike="noStrike" dirty="0">
                        <a:solidFill>
                          <a:srgbClr val="212529"/>
                        </a:solidFill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dirty="0">
                          <a:solidFill>
                            <a:srgbClr val="212529"/>
                          </a:solidFill>
                          <a:effectLst/>
                          <a:latin typeface="Garamond" panose="02020404030301010803" pitchFamily="18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Develop sufficient diagnostic testing capacity.</a:t>
                      </a:r>
                      <a:endParaRPr lang="en-US" sz="1600" b="1" dirty="0"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marL="94624" marR="94624" marT="94624" marB="94624">
                    <a:lnL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8EE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8EE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8EE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704575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D376D5E-2017-4708-9A61-1E81E5D9462A}"/>
              </a:ext>
            </a:extLst>
          </p:cNvPr>
          <p:cNvSpPr txBox="1"/>
          <p:nvPr/>
        </p:nvSpPr>
        <p:spPr>
          <a:xfrm>
            <a:off x="677701" y="36978"/>
            <a:ext cx="1110615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b="1" dirty="0">
                <a:latin typeface="Garamond" panose="02020404030301010803" pitchFamily="18" charset="0"/>
                <a:ea typeface="Verdana" panose="020B0604030504040204" pitchFamily="34" charset="0"/>
                <a:cs typeface="Ebrima" panose="02000000000000000000" pitchFamily="2" charset="0"/>
              </a:rPr>
              <a:t>Overview of Archetypes, Descriptions, &amp; Recommendations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E606DD-493D-4624-BFE6-03605FCCC4B1}"/>
              </a:ext>
            </a:extLst>
          </p:cNvPr>
          <p:cNvSpPr txBox="1"/>
          <p:nvPr/>
        </p:nvSpPr>
        <p:spPr>
          <a:xfrm>
            <a:off x="408149" y="429462"/>
            <a:ext cx="11106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Garamond" panose="02020404030301010803" pitchFamily="18" charset="0"/>
                <a:ea typeface="Verdana" panose="020B0604030504040204" pitchFamily="34" charset="0"/>
                <a:cs typeface="Ebrima" panose="02000000000000000000" pitchFamily="2" charset="0"/>
              </a:rPr>
              <a:t>Country archetypes updated on a monthly basis</a:t>
            </a: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F2A4984C-239E-4767-B3AA-1E13FD9050AC}"/>
              </a:ext>
            </a:extLst>
          </p:cNvPr>
          <p:cNvSpPr/>
          <p:nvPr/>
        </p:nvSpPr>
        <p:spPr>
          <a:xfrm>
            <a:off x="2324100" y="5954751"/>
            <a:ext cx="9829800" cy="930257"/>
          </a:xfrm>
          <a:prstGeom prst="frame">
            <a:avLst>
              <a:gd name="adj1" fmla="val 263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538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: Rounded Corners 31">
            <a:extLst>
              <a:ext uri="{FF2B5EF4-FFF2-40B4-BE49-F238E27FC236}">
                <a16:creationId xmlns:a16="http://schemas.microsoft.com/office/drawing/2014/main" id="{F3D72FDD-496A-354A-B6BB-10CE6B6866BD}"/>
              </a:ext>
            </a:extLst>
          </p:cNvPr>
          <p:cNvSpPr/>
          <p:nvPr/>
        </p:nvSpPr>
        <p:spPr>
          <a:xfrm>
            <a:off x="262963" y="5140408"/>
            <a:ext cx="2840874" cy="1654300"/>
          </a:xfrm>
          <a:prstGeom prst="roundRect">
            <a:avLst/>
          </a:prstGeom>
          <a:solidFill>
            <a:srgbClr val="A4D7D9">
              <a:alpha val="50196"/>
            </a:srgbClr>
          </a:solidFill>
          <a:ln>
            <a:solidFill>
              <a:srgbClr val="00A2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Garamond" panose="02020404030301010803" pitchFamily="18" charset="0"/>
            </a:endParaRPr>
          </a:p>
        </p:txBody>
      </p:sp>
      <p:sp>
        <p:nvSpPr>
          <p:cNvPr id="55" name="Rectangle: Rounded Corners 31">
            <a:extLst>
              <a:ext uri="{FF2B5EF4-FFF2-40B4-BE49-F238E27FC236}">
                <a16:creationId xmlns:a16="http://schemas.microsoft.com/office/drawing/2014/main" id="{8E11CDEB-3988-724F-8EEB-4D119850CFCF}"/>
              </a:ext>
            </a:extLst>
          </p:cNvPr>
          <p:cNvSpPr/>
          <p:nvPr/>
        </p:nvSpPr>
        <p:spPr>
          <a:xfrm>
            <a:off x="262963" y="3354222"/>
            <a:ext cx="2840874" cy="1654300"/>
          </a:xfrm>
          <a:prstGeom prst="roundRect">
            <a:avLst/>
          </a:prstGeom>
          <a:solidFill>
            <a:srgbClr val="F5B4A6">
              <a:alpha val="50196"/>
            </a:srgbClr>
          </a:solidFill>
          <a:ln>
            <a:solidFill>
              <a:srgbClr val="E641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Garamond" panose="02020404030301010803" pitchFamily="18" charset="0"/>
            </a:endParaRPr>
          </a:p>
        </p:txBody>
      </p:sp>
      <p:sp>
        <p:nvSpPr>
          <p:cNvPr id="47" name="Rectangle: Rounded Corners 6">
            <a:extLst>
              <a:ext uri="{FF2B5EF4-FFF2-40B4-BE49-F238E27FC236}">
                <a16:creationId xmlns:a16="http://schemas.microsoft.com/office/drawing/2014/main" id="{CE5819F3-0526-EA40-AFA9-D74DD4121D7D}"/>
              </a:ext>
            </a:extLst>
          </p:cNvPr>
          <p:cNvSpPr/>
          <p:nvPr/>
        </p:nvSpPr>
        <p:spPr>
          <a:xfrm>
            <a:off x="7654926" y="5146164"/>
            <a:ext cx="4312969" cy="1648543"/>
          </a:xfrm>
          <a:prstGeom prst="roundRect">
            <a:avLst/>
          </a:prstGeom>
          <a:solidFill>
            <a:srgbClr val="A4D7D9">
              <a:alpha val="50196"/>
            </a:srgbClr>
          </a:solidFill>
          <a:ln>
            <a:solidFill>
              <a:srgbClr val="00A2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Garamond" panose="02020404030301010803" pitchFamily="18" charset="0"/>
            </a:endParaRPr>
          </a:p>
        </p:txBody>
      </p:sp>
      <p:sp>
        <p:nvSpPr>
          <p:cNvPr id="44" name="Rectangle: Rounded Corners 6">
            <a:extLst>
              <a:ext uri="{FF2B5EF4-FFF2-40B4-BE49-F238E27FC236}">
                <a16:creationId xmlns:a16="http://schemas.microsoft.com/office/drawing/2014/main" id="{ECDD355B-C873-AA40-95DF-88909F9E494B}"/>
              </a:ext>
            </a:extLst>
          </p:cNvPr>
          <p:cNvSpPr/>
          <p:nvPr/>
        </p:nvSpPr>
        <p:spPr>
          <a:xfrm>
            <a:off x="7636095" y="3354221"/>
            <a:ext cx="4312969" cy="1648543"/>
          </a:xfrm>
          <a:prstGeom prst="roundRect">
            <a:avLst/>
          </a:prstGeom>
          <a:solidFill>
            <a:srgbClr val="F5B4A6">
              <a:alpha val="50196"/>
            </a:srgbClr>
          </a:solidFill>
          <a:ln>
            <a:solidFill>
              <a:srgbClr val="E641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Garamond" panose="02020404030301010803" pitchFamily="18" charset="0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A41FB7E2-0775-4A46-BA61-D119EFFD1FC0}"/>
              </a:ext>
            </a:extLst>
          </p:cNvPr>
          <p:cNvSpPr/>
          <p:nvPr/>
        </p:nvSpPr>
        <p:spPr>
          <a:xfrm>
            <a:off x="262963" y="1582768"/>
            <a:ext cx="2840874" cy="1639567"/>
          </a:xfrm>
          <a:prstGeom prst="roundRect">
            <a:avLst/>
          </a:prstGeom>
          <a:solidFill>
            <a:srgbClr val="7B97A0">
              <a:alpha val="49804"/>
            </a:srgbClr>
          </a:solidFill>
          <a:ln>
            <a:solidFill>
              <a:srgbClr val="334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Garamond" panose="02020404030301010803" pitchFamily="18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386A1A-D34E-4B1C-809E-5BDE406A1C77}"/>
              </a:ext>
            </a:extLst>
          </p:cNvPr>
          <p:cNvSpPr/>
          <p:nvPr/>
        </p:nvSpPr>
        <p:spPr>
          <a:xfrm>
            <a:off x="7616068" y="1587858"/>
            <a:ext cx="4312969" cy="1648543"/>
          </a:xfrm>
          <a:prstGeom prst="roundRect">
            <a:avLst/>
          </a:prstGeom>
          <a:solidFill>
            <a:srgbClr val="7B97A0">
              <a:alpha val="50196"/>
            </a:srgbClr>
          </a:solidFill>
          <a:ln>
            <a:solidFill>
              <a:srgbClr val="334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Garamond" panose="02020404030301010803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F3BD62-9E30-4563-AB74-84E56976277B}"/>
              </a:ext>
            </a:extLst>
          </p:cNvPr>
          <p:cNvSpPr txBox="1"/>
          <p:nvPr/>
        </p:nvSpPr>
        <p:spPr>
          <a:xfrm>
            <a:off x="499091" y="150327"/>
            <a:ext cx="1110615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latin typeface="Garamond" panose="02020404030301010803" pitchFamily="18" charset="0"/>
                <a:ea typeface="Verdana" panose="020B0604030504040204" pitchFamily="34" charset="0"/>
                <a:cs typeface="Ebrima" panose="02000000000000000000" pitchFamily="2" charset="0"/>
              </a:rPr>
              <a:t>Overview of Dimensions, Data, &amp; Metrics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97F01A-DC63-4EA2-AEA9-CBFE26D01252}"/>
              </a:ext>
            </a:extLst>
          </p:cNvPr>
          <p:cNvSpPr txBox="1"/>
          <p:nvPr/>
        </p:nvSpPr>
        <p:spPr>
          <a:xfrm>
            <a:off x="873258" y="1109761"/>
            <a:ext cx="1395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Garamond" panose="02020404030301010803" pitchFamily="18" charset="0"/>
                <a:ea typeface="Verdana" panose="020B0604030504040204" pitchFamily="34" charset="0"/>
                <a:cs typeface="Ebrima" panose="02000000000000000000" pitchFamily="2" charset="0"/>
              </a:rPr>
              <a:t>Dimensions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7456F3-F7EA-43E0-A9A7-3404F1F49729}"/>
              </a:ext>
            </a:extLst>
          </p:cNvPr>
          <p:cNvSpPr txBox="1"/>
          <p:nvPr/>
        </p:nvSpPr>
        <p:spPr>
          <a:xfrm>
            <a:off x="8960894" y="1139607"/>
            <a:ext cx="1701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Garamond" panose="02020404030301010803" pitchFamily="18" charset="0"/>
                <a:ea typeface="Verdana" panose="020B0604030504040204" pitchFamily="34" charset="0"/>
                <a:cs typeface="Ebrima" panose="02000000000000000000" pitchFamily="2" charset="0"/>
              </a:rPr>
              <a:t>Metrics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06D0F4-FF70-4030-BAC2-88972918ADB7}"/>
              </a:ext>
            </a:extLst>
          </p:cNvPr>
          <p:cNvSpPr txBox="1"/>
          <p:nvPr/>
        </p:nvSpPr>
        <p:spPr>
          <a:xfrm>
            <a:off x="7694934" y="1706134"/>
            <a:ext cx="4195290" cy="143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550" dirty="0">
              <a:latin typeface="Garamond" panose="02020404030301010803" pitchFamily="18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algn="ctr"/>
            <a:r>
              <a:rPr lang="en-US" dirty="0">
                <a:latin typeface="Garamond" panose="02020404030301010803" pitchFamily="18" charset="0"/>
                <a:ea typeface="Ebrima" panose="02000000000000000000" pitchFamily="2" charset="0"/>
                <a:cs typeface="Ebrima" panose="02000000000000000000" pitchFamily="2" charset="0"/>
              </a:rPr>
              <a:t>Percent (%) of cases sequenced</a:t>
            </a:r>
          </a:p>
          <a:p>
            <a:pPr algn="ctr"/>
            <a:endParaRPr lang="en-US" dirty="0">
              <a:latin typeface="Garamond" panose="02020404030301010803" pitchFamily="18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algn="ctr"/>
            <a:r>
              <a:rPr lang="en-US" dirty="0">
                <a:latin typeface="Garamond" panose="02020404030301010803" pitchFamily="18" charset="0"/>
                <a:ea typeface="Ebrima" panose="02000000000000000000" pitchFamily="2" charset="0"/>
                <a:cs typeface="Ebrima" panose="02000000000000000000" pitchFamily="2" charset="0"/>
              </a:rPr>
              <a:t>Number of sequences </a:t>
            </a:r>
          </a:p>
          <a:p>
            <a:pPr algn="ctr"/>
            <a:r>
              <a:rPr lang="en-US" dirty="0">
                <a:latin typeface="Garamond" panose="02020404030301010803" pitchFamily="18" charset="0"/>
                <a:ea typeface="Ebrima" panose="02000000000000000000" pitchFamily="2" charset="0"/>
                <a:cs typeface="Ebrima" panose="02000000000000000000" pitchFamily="2" charset="0"/>
              </a:rPr>
              <a:t>per capita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F196136-946A-444C-9CF1-65094B35EB2F}"/>
              </a:ext>
            </a:extLst>
          </p:cNvPr>
          <p:cNvSpPr txBox="1"/>
          <p:nvPr/>
        </p:nvSpPr>
        <p:spPr>
          <a:xfrm>
            <a:off x="262962" y="5605296"/>
            <a:ext cx="2840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Garamond" panose="02020404030301010803" pitchFamily="18" charset="0"/>
                <a:ea typeface="Ebrima" panose="02000000000000000000" pitchFamily="2" charset="0"/>
                <a:cs typeface="Ebrima" panose="02000000000000000000" pitchFamily="2" charset="0"/>
              </a:rPr>
              <a:t>COVID-19 Diagnostic </a:t>
            </a:r>
          </a:p>
          <a:p>
            <a:pPr algn="ctr"/>
            <a:r>
              <a:rPr lang="en-US" b="1" dirty="0">
                <a:latin typeface="Garamond" panose="02020404030301010803" pitchFamily="18" charset="0"/>
                <a:ea typeface="Ebrima" panose="02000000000000000000" pitchFamily="2" charset="0"/>
                <a:cs typeface="Ebrima" panose="02000000000000000000" pitchFamily="2" charset="0"/>
              </a:rPr>
              <a:t>Testing</a:t>
            </a:r>
            <a:endParaRPr lang="en-US" dirty="0">
              <a:latin typeface="Garamond" panose="02020404030301010803" pitchFamily="18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81DC55C-54B3-4C29-B5AC-785F487CB3A2}"/>
              </a:ext>
            </a:extLst>
          </p:cNvPr>
          <p:cNvSpPr txBox="1"/>
          <p:nvPr/>
        </p:nvSpPr>
        <p:spPr>
          <a:xfrm>
            <a:off x="333717" y="2102397"/>
            <a:ext cx="2687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Garamond" panose="02020404030301010803" pitchFamily="18" charset="0"/>
                <a:ea typeface="Ebrima" panose="02000000000000000000" pitchFamily="2" charset="0"/>
                <a:cs typeface="Ebrima" panose="02000000000000000000" pitchFamily="2" charset="0"/>
              </a:rPr>
              <a:t>NGS SARS-CoV-2 Sequencing</a:t>
            </a:r>
            <a:endParaRPr lang="en-US" dirty="0">
              <a:latin typeface="Garamond" panose="02020404030301010803" pitchFamily="18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2B80C54-9F66-4A7B-B0B5-FE4125FC6E47}"/>
              </a:ext>
            </a:extLst>
          </p:cNvPr>
          <p:cNvCxnSpPr>
            <a:cxnSpLocks/>
          </p:cNvCxnSpPr>
          <p:nvPr/>
        </p:nvCxnSpPr>
        <p:spPr>
          <a:xfrm>
            <a:off x="50878" y="1473414"/>
            <a:ext cx="12002577" cy="12532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65F228E-AD54-4859-9416-54ED18E004EB}"/>
              </a:ext>
            </a:extLst>
          </p:cNvPr>
          <p:cNvSpPr txBox="1"/>
          <p:nvPr/>
        </p:nvSpPr>
        <p:spPr>
          <a:xfrm>
            <a:off x="262963" y="3976608"/>
            <a:ext cx="284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Garamond" panose="02020404030301010803" pitchFamily="18" charset="0"/>
                <a:ea typeface="Ebrima" panose="02000000000000000000" pitchFamily="2" charset="0"/>
                <a:cs typeface="Ebrima" panose="02000000000000000000" pitchFamily="2" charset="0"/>
              </a:rPr>
              <a:t>NGS Facility Access</a:t>
            </a:r>
            <a:endParaRPr lang="en-US" dirty="0">
              <a:latin typeface="Garamond" panose="02020404030301010803" pitchFamily="18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FAB660E-5ABF-40DD-8A0E-5217A1BB618E}"/>
              </a:ext>
            </a:extLst>
          </p:cNvPr>
          <p:cNvSpPr txBox="1"/>
          <p:nvPr/>
        </p:nvSpPr>
        <p:spPr>
          <a:xfrm>
            <a:off x="499091" y="602851"/>
            <a:ext cx="11106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Metrics are calculated over the past year and data are updated monthly</a:t>
            </a:r>
            <a:endParaRPr lang="en-US" dirty="0">
              <a:latin typeface="Garamond" panose="02020404030301010803" pitchFamily="18" charset="0"/>
              <a:ea typeface="Verdana" panose="020B0604030504040204" pitchFamily="34" charset="0"/>
              <a:cs typeface="Ebrima" panose="02000000000000000000" pitchFamily="2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1235CCE-D190-4FC3-9554-944FFF1A8FC4}"/>
              </a:ext>
            </a:extLst>
          </p:cNvPr>
          <p:cNvSpPr txBox="1"/>
          <p:nvPr/>
        </p:nvSpPr>
        <p:spPr>
          <a:xfrm>
            <a:off x="4522595" y="1097081"/>
            <a:ext cx="1858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Garamond" panose="02020404030301010803" pitchFamily="18" charset="0"/>
                <a:ea typeface="Verdana" panose="020B0604030504040204" pitchFamily="34" charset="0"/>
                <a:cs typeface="Ebrima" panose="02000000000000000000" pitchFamily="2" charset="0"/>
              </a:rPr>
              <a:t>Data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E5442DE-95FE-D046-B39F-18A4698A1164}"/>
              </a:ext>
            </a:extLst>
          </p:cNvPr>
          <p:cNvSpPr txBox="1"/>
          <p:nvPr/>
        </p:nvSpPr>
        <p:spPr>
          <a:xfrm>
            <a:off x="7616068" y="3730387"/>
            <a:ext cx="430298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600" dirty="0">
              <a:latin typeface="Garamond" panose="02020404030301010803" pitchFamily="18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algn="ctr"/>
            <a:r>
              <a:rPr lang="en-US" dirty="0">
                <a:latin typeface="Garamond" panose="02020404030301010803" pitchFamily="18" charset="0"/>
                <a:ea typeface="Ebrima" panose="02000000000000000000" pitchFamily="2" charset="0"/>
                <a:cs typeface="Ebrima" panose="02000000000000000000" pitchFamily="2" charset="0"/>
              </a:rPr>
              <a:t>Number of facilities</a:t>
            </a:r>
          </a:p>
          <a:p>
            <a:pPr algn="ctr"/>
            <a:endParaRPr lang="en-US" sz="1600" dirty="0">
              <a:latin typeface="Garamond" panose="02020404030301010803" pitchFamily="18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097E0E9-CD38-F743-8F86-3CD5AE93FA39}"/>
              </a:ext>
            </a:extLst>
          </p:cNvPr>
          <p:cNvSpPr txBox="1"/>
          <p:nvPr/>
        </p:nvSpPr>
        <p:spPr>
          <a:xfrm>
            <a:off x="7672980" y="5351380"/>
            <a:ext cx="4284927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500" dirty="0">
              <a:latin typeface="Garamond" panose="02020404030301010803" pitchFamily="18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algn="ctr"/>
            <a:r>
              <a:rPr lang="en-US" dirty="0">
                <a:latin typeface="Garamond" panose="02020404030301010803" pitchFamily="18" charset="0"/>
                <a:ea typeface="Ebrima" panose="02000000000000000000" pitchFamily="2" charset="0"/>
                <a:cs typeface="Ebrima" panose="02000000000000000000" pitchFamily="2" charset="0"/>
              </a:rPr>
              <a:t>Test positivity rate (TPR)</a:t>
            </a:r>
          </a:p>
          <a:p>
            <a:pPr algn="ctr"/>
            <a:endParaRPr lang="en-US" dirty="0">
              <a:latin typeface="Garamond" panose="02020404030301010803" pitchFamily="18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algn="ctr"/>
            <a:r>
              <a:rPr lang="en-US" dirty="0">
                <a:latin typeface="Garamond" panose="02020404030301010803" pitchFamily="18" charset="0"/>
                <a:ea typeface="Ebrima" panose="02000000000000000000" pitchFamily="2" charset="0"/>
                <a:cs typeface="Ebrima" panose="02000000000000000000" pitchFamily="2" charset="0"/>
              </a:rPr>
              <a:t>Average daily testing per capita</a:t>
            </a:r>
          </a:p>
        </p:txBody>
      </p:sp>
      <p:sp>
        <p:nvSpPr>
          <p:cNvPr id="49" name="Rectangle: Rounded Corners 35">
            <a:extLst>
              <a:ext uri="{FF2B5EF4-FFF2-40B4-BE49-F238E27FC236}">
                <a16:creationId xmlns:a16="http://schemas.microsoft.com/office/drawing/2014/main" id="{5EDAF58A-6F15-FE4C-A77F-C405C0F91C00}"/>
              </a:ext>
            </a:extLst>
          </p:cNvPr>
          <p:cNvSpPr/>
          <p:nvPr/>
        </p:nvSpPr>
        <p:spPr>
          <a:xfrm>
            <a:off x="4205451" y="1586835"/>
            <a:ext cx="2493173" cy="1686063"/>
          </a:xfrm>
          <a:prstGeom prst="roundRect">
            <a:avLst/>
          </a:prstGeom>
          <a:solidFill>
            <a:srgbClr val="7B97A0">
              <a:alpha val="50588"/>
            </a:srgbClr>
          </a:solidFill>
          <a:ln>
            <a:solidFill>
              <a:srgbClr val="334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Garamond" panose="02020404030301010803" pitchFamily="18" charset="0"/>
            </a:endParaRPr>
          </a:p>
        </p:txBody>
      </p:sp>
      <p:sp>
        <p:nvSpPr>
          <p:cNvPr id="50" name="Rectangle: Rounded Corners 35">
            <a:extLst>
              <a:ext uri="{FF2B5EF4-FFF2-40B4-BE49-F238E27FC236}">
                <a16:creationId xmlns:a16="http://schemas.microsoft.com/office/drawing/2014/main" id="{3DF98948-76CE-ED46-8382-0B602186DC22}"/>
              </a:ext>
            </a:extLst>
          </p:cNvPr>
          <p:cNvSpPr/>
          <p:nvPr/>
        </p:nvSpPr>
        <p:spPr>
          <a:xfrm>
            <a:off x="4225477" y="3393051"/>
            <a:ext cx="2493173" cy="1648544"/>
          </a:xfrm>
          <a:prstGeom prst="roundRect">
            <a:avLst/>
          </a:prstGeom>
          <a:solidFill>
            <a:srgbClr val="F5B4A6">
              <a:alpha val="50196"/>
            </a:srgbClr>
          </a:solidFill>
          <a:ln>
            <a:solidFill>
              <a:srgbClr val="E641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Garamond" panose="02020404030301010803" pitchFamily="18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BAC0F07-724B-A94B-9FE1-E4D50EB99368}"/>
              </a:ext>
            </a:extLst>
          </p:cNvPr>
          <p:cNvSpPr txBox="1"/>
          <p:nvPr/>
        </p:nvSpPr>
        <p:spPr>
          <a:xfrm>
            <a:off x="4205451" y="1733494"/>
            <a:ext cx="24931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Garamond" panose="02020404030301010803" pitchFamily="18" charset="0"/>
                <a:ea typeface="Ebrima" panose="02000000000000000000" pitchFamily="2" charset="0"/>
                <a:cs typeface="Ebrima" panose="02000000000000000000" pitchFamily="2" charset="0"/>
              </a:rPr>
              <a:t>Our World in Data</a:t>
            </a:r>
            <a:r>
              <a:rPr lang="en-US" baseline="30000" dirty="0">
                <a:solidFill>
                  <a:srgbClr val="212529"/>
                </a:solidFill>
                <a:latin typeface="Garamond" panose="02020404030301010803" pitchFamily="18" charset="0"/>
                <a:ea typeface="Ebrima" panose="02000000000000000000" pitchFamily="2" charset="0"/>
                <a:cs typeface="Ebrima" panose="02000000000000000000" pitchFamily="2" charset="0"/>
              </a:rPr>
              <a:t>1</a:t>
            </a:r>
            <a:r>
              <a:rPr lang="en-US" dirty="0">
                <a:latin typeface="Garamond" panose="02020404030301010803" pitchFamily="18" charset="0"/>
                <a:ea typeface="Ebrima" panose="02000000000000000000" pitchFamily="2" charset="0"/>
                <a:cs typeface="Ebrima" panose="02000000000000000000" pitchFamily="2" charset="0"/>
              </a:rPr>
              <a:t> COVID-19 data &amp; GISAID</a:t>
            </a:r>
            <a:r>
              <a:rPr lang="en-US" baseline="30000" dirty="0">
                <a:solidFill>
                  <a:srgbClr val="212529"/>
                </a:solidFill>
                <a:latin typeface="Garamond" panose="02020404030301010803" pitchFamily="18" charset="0"/>
                <a:ea typeface="Ebrima" panose="02000000000000000000" pitchFamily="2" charset="0"/>
                <a:cs typeface="Ebrima" panose="02000000000000000000" pitchFamily="2" charset="0"/>
              </a:rPr>
              <a:t>2</a:t>
            </a:r>
            <a:r>
              <a:rPr lang="en-US" dirty="0">
                <a:latin typeface="Garamond" panose="02020404030301010803" pitchFamily="18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</a:p>
          <a:p>
            <a:pPr algn="ctr"/>
            <a:r>
              <a:rPr lang="en-US" dirty="0">
                <a:latin typeface="Garamond" panose="02020404030301010803" pitchFamily="18" charset="0"/>
                <a:ea typeface="Ebrima" panose="02000000000000000000" pitchFamily="2" charset="0"/>
                <a:cs typeface="Ebrima" panose="02000000000000000000" pitchFamily="2" charset="0"/>
              </a:rPr>
              <a:t>sequencing </a:t>
            </a:r>
          </a:p>
          <a:p>
            <a:pPr algn="ctr"/>
            <a:r>
              <a:rPr lang="en-US" dirty="0">
                <a:latin typeface="Garamond" panose="02020404030301010803" pitchFamily="18" charset="0"/>
                <a:ea typeface="Ebrima" panose="02000000000000000000" pitchFamily="2" charset="0"/>
                <a:cs typeface="Ebrima" panose="02000000000000000000" pitchFamily="2" charset="0"/>
              </a:rPr>
              <a:t>data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0EB3825-0D71-B441-AA3E-9D6EBDAF557D}"/>
              </a:ext>
            </a:extLst>
          </p:cNvPr>
          <p:cNvSpPr txBox="1"/>
          <p:nvPr/>
        </p:nvSpPr>
        <p:spPr>
          <a:xfrm>
            <a:off x="4286108" y="3678753"/>
            <a:ext cx="24525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Garamond" panose="02020404030301010803" pitchFamily="18" charset="0"/>
                <a:ea typeface="Ebrima" panose="02000000000000000000" pitchFamily="2" charset="0"/>
                <a:cs typeface="Ebrima" panose="02000000000000000000" pitchFamily="2" charset="0"/>
              </a:rPr>
              <a:t>WHO NGS capacity </a:t>
            </a:r>
          </a:p>
          <a:p>
            <a:pPr algn="ctr"/>
            <a:r>
              <a:rPr lang="en-US" dirty="0">
                <a:latin typeface="Garamond" panose="02020404030301010803" pitchFamily="18" charset="0"/>
                <a:ea typeface="Ebrima" panose="02000000000000000000" pitchFamily="2" charset="0"/>
                <a:cs typeface="Ebrima" panose="02000000000000000000" pitchFamily="2" charset="0"/>
              </a:rPr>
              <a:t>&amp; proprietary manufacturer </a:t>
            </a:r>
          </a:p>
          <a:p>
            <a:pPr algn="ctr"/>
            <a:r>
              <a:rPr lang="en-US" dirty="0">
                <a:latin typeface="Garamond" panose="02020404030301010803" pitchFamily="18" charset="0"/>
                <a:ea typeface="Ebrima" panose="02000000000000000000" pitchFamily="2" charset="0"/>
                <a:cs typeface="Ebrima" panose="02000000000000000000" pitchFamily="2" charset="0"/>
              </a:rPr>
              <a:t>device data</a:t>
            </a:r>
          </a:p>
        </p:txBody>
      </p:sp>
      <p:sp>
        <p:nvSpPr>
          <p:cNvPr id="53" name="Rectangle: Rounded Corners 35">
            <a:extLst>
              <a:ext uri="{FF2B5EF4-FFF2-40B4-BE49-F238E27FC236}">
                <a16:creationId xmlns:a16="http://schemas.microsoft.com/office/drawing/2014/main" id="{2E3487D5-9111-FD4E-8D44-E8D01200D05A}"/>
              </a:ext>
            </a:extLst>
          </p:cNvPr>
          <p:cNvSpPr/>
          <p:nvPr/>
        </p:nvSpPr>
        <p:spPr>
          <a:xfrm>
            <a:off x="4266081" y="5146163"/>
            <a:ext cx="2493173" cy="1648544"/>
          </a:xfrm>
          <a:prstGeom prst="roundRect">
            <a:avLst/>
          </a:prstGeom>
          <a:solidFill>
            <a:srgbClr val="A4D7D9">
              <a:alpha val="50196"/>
            </a:srgbClr>
          </a:solidFill>
          <a:ln>
            <a:solidFill>
              <a:srgbClr val="00A2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Garamond" panose="02020404030301010803" pitchFamily="18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FCCA739-09DC-C54F-BFA7-5EF19E9F8B2F}"/>
              </a:ext>
            </a:extLst>
          </p:cNvPr>
          <p:cNvSpPr txBox="1"/>
          <p:nvPr/>
        </p:nvSpPr>
        <p:spPr>
          <a:xfrm>
            <a:off x="4298944" y="5507901"/>
            <a:ext cx="24274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Garamond" panose="02020404030301010803" pitchFamily="18" charset="0"/>
                <a:ea typeface="Ebrima" panose="02000000000000000000" pitchFamily="2" charset="0"/>
                <a:cs typeface="Ebrima" panose="02000000000000000000" pitchFamily="2" charset="0"/>
              </a:rPr>
              <a:t>FIND Test Tracker</a:t>
            </a:r>
            <a:r>
              <a:rPr lang="en-US" baseline="30000" dirty="0">
                <a:solidFill>
                  <a:srgbClr val="212529"/>
                </a:solidFill>
                <a:latin typeface="Garamond" panose="02020404030301010803" pitchFamily="18" charset="0"/>
                <a:ea typeface="Ebrima" panose="02000000000000000000" pitchFamily="2" charset="0"/>
                <a:cs typeface="Ebrima" panose="02000000000000000000" pitchFamily="2" charset="0"/>
              </a:rPr>
              <a:t>3</a:t>
            </a:r>
            <a:r>
              <a:rPr lang="en-US" dirty="0">
                <a:latin typeface="Garamond" panose="02020404030301010803" pitchFamily="18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</a:p>
          <a:p>
            <a:pPr algn="ctr"/>
            <a:r>
              <a:rPr lang="en-US" dirty="0">
                <a:latin typeface="Garamond" panose="02020404030301010803" pitchFamily="18" charset="0"/>
                <a:ea typeface="Ebrima" panose="02000000000000000000" pitchFamily="2" charset="0"/>
                <a:cs typeface="Ebrima" panose="02000000000000000000" pitchFamily="2" charset="0"/>
              </a:rPr>
              <a:t>&amp; Our World in Data COVID-19 data</a:t>
            </a:r>
          </a:p>
        </p:txBody>
      </p:sp>
    </p:spTree>
    <p:extLst>
      <p:ext uri="{BB962C8B-B14F-4D97-AF65-F5344CB8AC3E}">
        <p14:creationId xmlns:p14="http://schemas.microsoft.com/office/powerpoint/2010/main" val="2737643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A41FB7E2-0775-4A46-BA61-D119EFFD1FC0}"/>
              </a:ext>
            </a:extLst>
          </p:cNvPr>
          <p:cNvSpPr/>
          <p:nvPr/>
        </p:nvSpPr>
        <p:spPr>
          <a:xfrm>
            <a:off x="109359" y="1589668"/>
            <a:ext cx="2889364" cy="1758089"/>
          </a:xfrm>
          <a:prstGeom prst="roundRect">
            <a:avLst/>
          </a:prstGeom>
          <a:solidFill>
            <a:srgbClr val="90D4AA">
              <a:alpha val="50196"/>
            </a:srgbClr>
          </a:solidFill>
          <a:ln>
            <a:solidFill>
              <a:srgbClr val="009D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Garamond" panose="02020404030301010803" pitchFamily="18" charset="0"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B684A842-DC0E-4461-B6BC-0137D0749FCF}"/>
              </a:ext>
            </a:extLst>
          </p:cNvPr>
          <p:cNvSpPr/>
          <p:nvPr/>
        </p:nvSpPr>
        <p:spPr>
          <a:xfrm>
            <a:off x="113305" y="3527517"/>
            <a:ext cx="2872898" cy="1432311"/>
          </a:xfrm>
          <a:prstGeom prst="roundRect">
            <a:avLst/>
          </a:prstGeom>
          <a:solidFill>
            <a:srgbClr val="F5B4A6">
              <a:alpha val="50196"/>
            </a:srgbClr>
          </a:solidFill>
          <a:ln>
            <a:solidFill>
              <a:srgbClr val="E641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Garamond" panose="02020404030301010803" pitchFamily="18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042A855-9463-4EA4-B5B1-EE8703C9F9AB}"/>
              </a:ext>
            </a:extLst>
          </p:cNvPr>
          <p:cNvSpPr/>
          <p:nvPr/>
        </p:nvSpPr>
        <p:spPr>
          <a:xfrm>
            <a:off x="3251226" y="3517706"/>
            <a:ext cx="5689548" cy="1506633"/>
          </a:xfrm>
          <a:prstGeom prst="roundRect">
            <a:avLst/>
          </a:prstGeom>
          <a:solidFill>
            <a:srgbClr val="F5B4A6">
              <a:alpha val="50196"/>
            </a:srgbClr>
          </a:solidFill>
          <a:ln>
            <a:solidFill>
              <a:srgbClr val="E641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Garamond" panose="02020404030301010803" pitchFamily="18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386A1A-D34E-4B1C-809E-5BDE406A1C77}"/>
              </a:ext>
            </a:extLst>
          </p:cNvPr>
          <p:cNvSpPr/>
          <p:nvPr/>
        </p:nvSpPr>
        <p:spPr>
          <a:xfrm>
            <a:off x="3247253" y="1576095"/>
            <a:ext cx="5693521" cy="1758090"/>
          </a:xfrm>
          <a:prstGeom prst="roundRect">
            <a:avLst/>
          </a:prstGeom>
          <a:solidFill>
            <a:srgbClr val="90D4AA">
              <a:alpha val="50196"/>
            </a:srgbClr>
          </a:solidFill>
          <a:ln>
            <a:solidFill>
              <a:srgbClr val="038D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Garamond" panose="02020404030301010803" pitchFamily="18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6EF2A8F-0E69-41D2-8294-E640C73A0A5A}"/>
              </a:ext>
            </a:extLst>
          </p:cNvPr>
          <p:cNvSpPr/>
          <p:nvPr/>
        </p:nvSpPr>
        <p:spPr>
          <a:xfrm>
            <a:off x="3251226" y="5129210"/>
            <a:ext cx="5689548" cy="1559655"/>
          </a:xfrm>
          <a:prstGeom prst="roundRect">
            <a:avLst/>
          </a:prstGeom>
          <a:solidFill>
            <a:srgbClr val="A4D7D9">
              <a:alpha val="50196"/>
            </a:srgbClr>
          </a:solidFill>
          <a:ln>
            <a:solidFill>
              <a:srgbClr val="00A2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Garamond" panose="02020404030301010803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F3BD62-9E30-4563-AB74-84E56976277B}"/>
              </a:ext>
            </a:extLst>
          </p:cNvPr>
          <p:cNvSpPr txBox="1"/>
          <p:nvPr/>
        </p:nvSpPr>
        <p:spPr>
          <a:xfrm>
            <a:off x="464812" y="126258"/>
            <a:ext cx="1110615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latin typeface="Garamond" panose="02020404030301010803" pitchFamily="18" charset="0"/>
                <a:ea typeface="Verdana" panose="020B0604030504040204" pitchFamily="34" charset="0"/>
                <a:cs typeface="Ebrima" panose="02000000000000000000" pitchFamily="2" charset="0"/>
              </a:rPr>
              <a:t>Overview of Dimensions, Metric Calculations, &amp; Targets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97F01A-DC63-4EA2-AEA9-CBFE26D01252}"/>
              </a:ext>
            </a:extLst>
          </p:cNvPr>
          <p:cNvSpPr txBox="1"/>
          <p:nvPr/>
        </p:nvSpPr>
        <p:spPr>
          <a:xfrm>
            <a:off x="771364" y="1109975"/>
            <a:ext cx="1395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Garamond" panose="02020404030301010803" pitchFamily="18" charset="0"/>
                <a:ea typeface="Verdana" panose="020B0604030504040204" pitchFamily="34" charset="0"/>
                <a:cs typeface="Ebrima" panose="02000000000000000000" pitchFamily="2" charset="0"/>
              </a:rPr>
              <a:t>Dimensions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7456F3-F7EA-43E0-A9A7-3404F1F49729}"/>
              </a:ext>
            </a:extLst>
          </p:cNvPr>
          <p:cNvSpPr txBox="1"/>
          <p:nvPr/>
        </p:nvSpPr>
        <p:spPr>
          <a:xfrm>
            <a:off x="5152475" y="1109975"/>
            <a:ext cx="2145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Garamond" panose="02020404030301010803" pitchFamily="18" charset="0"/>
                <a:ea typeface="Verdana" panose="020B0604030504040204" pitchFamily="34" charset="0"/>
                <a:cs typeface="Ebrima" panose="02000000000000000000" pitchFamily="2" charset="0"/>
              </a:rPr>
              <a:t>Metric Calculations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55AE7CA-B426-44D6-8C58-9A49A44A6131}"/>
              </a:ext>
            </a:extLst>
          </p:cNvPr>
          <p:cNvSpPr/>
          <p:nvPr/>
        </p:nvSpPr>
        <p:spPr>
          <a:xfrm>
            <a:off x="105080" y="5129210"/>
            <a:ext cx="2941975" cy="1559655"/>
          </a:xfrm>
          <a:prstGeom prst="roundRect">
            <a:avLst/>
          </a:prstGeom>
          <a:solidFill>
            <a:srgbClr val="A4D7D9">
              <a:alpha val="50196"/>
            </a:srgbClr>
          </a:solidFill>
          <a:ln>
            <a:solidFill>
              <a:srgbClr val="00A2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Garamond" panose="02020404030301010803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D6550D-7B1F-4C66-A176-C5A9A71784C3}"/>
              </a:ext>
            </a:extLst>
          </p:cNvPr>
          <p:cNvSpPr txBox="1"/>
          <p:nvPr/>
        </p:nvSpPr>
        <p:spPr>
          <a:xfrm>
            <a:off x="9673205" y="1080159"/>
            <a:ext cx="2145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Garamond" panose="02020404030301010803" pitchFamily="18" charset="0"/>
                <a:ea typeface="Verdana" panose="020B0604030504040204" pitchFamily="34" charset="0"/>
                <a:cs typeface="Ebrima" panose="02000000000000000000" pitchFamily="2" charset="0"/>
              </a:rPr>
              <a:t>Targets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EB76593-4FEF-4195-822A-0391108BE421}"/>
              </a:ext>
            </a:extLst>
          </p:cNvPr>
          <p:cNvSpPr txBox="1"/>
          <p:nvPr/>
        </p:nvSpPr>
        <p:spPr>
          <a:xfrm>
            <a:off x="3371369" y="5338952"/>
            <a:ext cx="547129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latin typeface="Garamond" panose="02020404030301010803" pitchFamily="18" charset="0"/>
                <a:ea typeface="Ebrima" panose="02000000000000000000" pitchFamily="2" charset="0"/>
                <a:cs typeface="Ebrima" panose="02000000000000000000" pitchFamily="2" charset="0"/>
              </a:rPr>
              <a:t>Test positivity rate (TPR) </a:t>
            </a:r>
            <a:r>
              <a:rPr lang="en-US" sz="1500" dirty="0">
                <a:latin typeface="Garamond" panose="02020404030301010803" pitchFamily="18" charset="0"/>
                <a:ea typeface="Ebrima" panose="02000000000000000000" pitchFamily="2" charset="0"/>
                <a:cs typeface="Ebrima" panose="02000000000000000000" pitchFamily="2" charset="0"/>
              </a:rPr>
              <a:t>= total # of COVID-19 cases/total # of COVID-19 tests</a:t>
            </a:r>
          </a:p>
          <a:p>
            <a:pPr algn="ctr"/>
            <a:endParaRPr lang="en-US" sz="1500" dirty="0">
              <a:latin typeface="Garamond" panose="02020404030301010803" pitchFamily="18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algn="ctr"/>
            <a:r>
              <a:rPr lang="en-US" sz="1500" b="1" dirty="0">
                <a:latin typeface="Garamond" panose="02020404030301010803" pitchFamily="18" charset="0"/>
                <a:ea typeface="Ebrima" panose="02000000000000000000" pitchFamily="2" charset="0"/>
                <a:cs typeface="Ebrima" panose="02000000000000000000" pitchFamily="2" charset="0"/>
              </a:rPr>
              <a:t>Average daily testing per 1000 persons </a:t>
            </a:r>
            <a:r>
              <a:rPr lang="en-US" sz="1500" dirty="0">
                <a:latin typeface="Garamond" panose="02020404030301010803" pitchFamily="18" charset="0"/>
                <a:ea typeface="Ebrima" panose="02000000000000000000" pitchFamily="2" charset="0"/>
                <a:cs typeface="Ebrima" panose="02000000000000000000" pitchFamily="2" charset="0"/>
              </a:rPr>
              <a:t>= </a:t>
            </a:r>
            <a:r>
              <a:rPr lang="en-US" sz="1500" dirty="0">
                <a:latin typeface="Garamond" panose="02020404030301010803" pitchFamily="18" charset="0"/>
              </a:rPr>
              <a:t>mean (# of COVID-19 tests per day)</a:t>
            </a:r>
            <a:endParaRPr lang="en-US" sz="1500" dirty="0">
              <a:latin typeface="Garamond" panose="02020404030301010803" pitchFamily="18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06D0F4-FF70-4030-BAC2-88972918ADB7}"/>
              </a:ext>
            </a:extLst>
          </p:cNvPr>
          <p:cNvSpPr txBox="1"/>
          <p:nvPr/>
        </p:nvSpPr>
        <p:spPr>
          <a:xfrm>
            <a:off x="3295742" y="1768968"/>
            <a:ext cx="5689548" cy="1284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50" b="1" dirty="0">
                <a:latin typeface="Garamond" panose="02020404030301010803" pitchFamily="18" charset="0"/>
                <a:ea typeface="Ebrima" panose="02000000000000000000" pitchFamily="2" charset="0"/>
                <a:cs typeface="Ebrima" panose="02000000000000000000" pitchFamily="2" charset="0"/>
              </a:rPr>
              <a:t>Percent (%) of cases sequenced </a:t>
            </a:r>
            <a:r>
              <a:rPr lang="en-US" sz="1550" dirty="0">
                <a:latin typeface="Garamond" panose="02020404030301010803" pitchFamily="18" charset="0"/>
                <a:ea typeface="Ebrima" panose="02000000000000000000" pitchFamily="2" charset="0"/>
                <a:cs typeface="Ebrima" panose="02000000000000000000" pitchFamily="2" charset="0"/>
              </a:rPr>
              <a:t>= # of SARS-CoV-2 cases sequenced/# of COVID-19 cases</a:t>
            </a:r>
          </a:p>
          <a:p>
            <a:pPr algn="ctr"/>
            <a:endParaRPr lang="en-US" sz="1550" dirty="0">
              <a:latin typeface="Garamond" panose="02020404030301010803" pitchFamily="18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algn="ctr"/>
            <a:r>
              <a:rPr lang="en-US" sz="1550" b="1" dirty="0">
                <a:latin typeface="Garamond" panose="02020404030301010803" pitchFamily="18" charset="0"/>
                <a:ea typeface="Ebrima" panose="02000000000000000000" pitchFamily="2" charset="0"/>
                <a:cs typeface="Ebrima" panose="02000000000000000000" pitchFamily="2" charset="0"/>
              </a:rPr>
              <a:t>Number of sequences </a:t>
            </a:r>
          </a:p>
          <a:p>
            <a:pPr algn="ctr"/>
            <a:r>
              <a:rPr lang="en-US" sz="1550" b="1" dirty="0">
                <a:latin typeface="Garamond" panose="02020404030301010803" pitchFamily="18" charset="0"/>
                <a:ea typeface="Ebrima" panose="02000000000000000000" pitchFamily="2" charset="0"/>
                <a:cs typeface="Ebrima" panose="02000000000000000000" pitchFamily="2" charset="0"/>
              </a:rPr>
              <a:t>per 100,000 persons </a:t>
            </a:r>
            <a:r>
              <a:rPr lang="en-US" sz="1550" dirty="0">
                <a:latin typeface="Garamond" panose="02020404030301010803" pitchFamily="18" charset="0"/>
                <a:ea typeface="Ebrima" panose="02000000000000000000" pitchFamily="2" charset="0"/>
                <a:cs typeface="Ebrima" panose="02000000000000000000" pitchFamily="2" charset="0"/>
              </a:rPr>
              <a:t>=  </a:t>
            </a:r>
            <a:r>
              <a:rPr lang="en-US" sz="1550" dirty="0">
                <a:latin typeface="Garamond" panose="02020404030301010803" pitchFamily="18" charset="0"/>
              </a:rPr>
              <a:t># of SARS-CoV-2 sequences</a:t>
            </a:r>
            <a:endParaRPr lang="en-US" sz="1550" dirty="0">
              <a:latin typeface="Garamond" panose="02020404030301010803" pitchFamily="18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F196136-946A-444C-9CF1-65094B35EB2F}"/>
              </a:ext>
            </a:extLst>
          </p:cNvPr>
          <p:cNvSpPr txBox="1"/>
          <p:nvPr/>
        </p:nvSpPr>
        <p:spPr>
          <a:xfrm>
            <a:off x="-419722" y="5627028"/>
            <a:ext cx="3981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Garamond" panose="02020404030301010803" pitchFamily="18" charset="0"/>
                <a:ea typeface="Ebrima" panose="02000000000000000000" pitchFamily="2" charset="0"/>
                <a:cs typeface="Ebrima" panose="02000000000000000000" pitchFamily="2" charset="0"/>
              </a:rPr>
              <a:t>COVID-19 Diagnostic </a:t>
            </a:r>
          </a:p>
          <a:p>
            <a:pPr algn="ctr"/>
            <a:r>
              <a:rPr lang="en-US" b="1" dirty="0">
                <a:latin typeface="Garamond" panose="02020404030301010803" pitchFamily="18" charset="0"/>
                <a:ea typeface="Ebrima" panose="02000000000000000000" pitchFamily="2" charset="0"/>
                <a:cs typeface="Ebrima" panose="02000000000000000000" pitchFamily="2" charset="0"/>
              </a:rPr>
              <a:t>Testing</a:t>
            </a:r>
            <a:endParaRPr lang="en-US" dirty="0">
              <a:latin typeface="Garamond" panose="02020404030301010803" pitchFamily="18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81DC55C-54B3-4C29-B5AC-785F487CB3A2}"/>
              </a:ext>
            </a:extLst>
          </p:cNvPr>
          <p:cNvSpPr txBox="1"/>
          <p:nvPr/>
        </p:nvSpPr>
        <p:spPr>
          <a:xfrm>
            <a:off x="262963" y="2159596"/>
            <a:ext cx="2687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Garamond" panose="02020404030301010803" pitchFamily="18" charset="0"/>
                <a:ea typeface="Ebrima" panose="02000000000000000000" pitchFamily="2" charset="0"/>
                <a:cs typeface="Ebrima" panose="02000000000000000000" pitchFamily="2" charset="0"/>
              </a:rPr>
              <a:t>NGS SARS-CoV-2 Sequencing</a:t>
            </a:r>
            <a:endParaRPr lang="en-US" dirty="0">
              <a:latin typeface="Garamond" panose="02020404030301010803" pitchFamily="18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2B80C54-9F66-4A7B-B0B5-FE4125FC6E47}"/>
              </a:ext>
            </a:extLst>
          </p:cNvPr>
          <p:cNvCxnSpPr>
            <a:cxnSpLocks/>
          </p:cNvCxnSpPr>
          <p:nvPr/>
        </p:nvCxnSpPr>
        <p:spPr>
          <a:xfrm flipV="1">
            <a:off x="50878" y="1435184"/>
            <a:ext cx="12010490" cy="3823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65F228E-AD54-4859-9416-54ED18E004EB}"/>
              </a:ext>
            </a:extLst>
          </p:cNvPr>
          <p:cNvSpPr txBox="1"/>
          <p:nvPr/>
        </p:nvSpPr>
        <p:spPr>
          <a:xfrm>
            <a:off x="192253" y="4046675"/>
            <a:ext cx="275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Garamond" panose="02020404030301010803" pitchFamily="18" charset="0"/>
                <a:ea typeface="Ebrima" panose="02000000000000000000" pitchFamily="2" charset="0"/>
                <a:cs typeface="Ebrima" panose="02000000000000000000" pitchFamily="2" charset="0"/>
              </a:rPr>
              <a:t>NGS Facility Access</a:t>
            </a:r>
            <a:endParaRPr lang="en-US" dirty="0">
              <a:latin typeface="Garamond" panose="02020404030301010803" pitchFamily="18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6D33849-2641-4562-A86C-721F89CE20C2}"/>
              </a:ext>
            </a:extLst>
          </p:cNvPr>
          <p:cNvSpPr txBox="1"/>
          <p:nvPr/>
        </p:nvSpPr>
        <p:spPr>
          <a:xfrm>
            <a:off x="3371369" y="3683385"/>
            <a:ext cx="55694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Garamond" panose="02020404030301010803" pitchFamily="18" charset="0"/>
                <a:ea typeface="Ebrima" panose="02000000000000000000" pitchFamily="2" charset="0"/>
                <a:cs typeface="Ebrima" panose="02000000000000000000" pitchFamily="2" charset="0"/>
              </a:rPr>
              <a:t>Number of facilities </a:t>
            </a:r>
            <a:r>
              <a:rPr lang="en-US" sz="1600" dirty="0">
                <a:latin typeface="Garamond" panose="02020404030301010803" pitchFamily="18" charset="0"/>
                <a:ea typeface="Ebrima" panose="02000000000000000000" pitchFamily="2" charset="0"/>
                <a:cs typeface="Ebrima" panose="02000000000000000000" pitchFamily="2" charset="0"/>
              </a:rPr>
              <a:t>data:</a:t>
            </a:r>
          </a:p>
          <a:p>
            <a:pPr algn="ctr"/>
            <a:r>
              <a:rPr lang="en-US" sz="1600" dirty="0">
                <a:latin typeface="Garamond" panose="02020404030301010803" pitchFamily="18" charset="0"/>
                <a:ea typeface="Ebrima" panose="02000000000000000000" pitchFamily="2" charset="0"/>
                <a:cs typeface="Ebrima" panose="02000000000000000000" pitchFamily="2" charset="0"/>
              </a:rPr>
              <a:t>0 facilities or installed devices identified</a:t>
            </a:r>
          </a:p>
          <a:p>
            <a:pPr algn="ctr"/>
            <a:r>
              <a:rPr lang="en-US" sz="1600" dirty="0">
                <a:latin typeface="Garamond" panose="02020404030301010803" pitchFamily="18" charset="0"/>
                <a:ea typeface="Ebrima" panose="02000000000000000000" pitchFamily="2" charset="0"/>
                <a:cs typeface="Ebrima" panose="02000000000000000000" pitchFamily="2" charset="0"/>
              </a:rPr>
              <a:t>1-3 facilities &amp; equivalent device access</a:t>
            </a:r>
          </a:p>
          <a:p>
            <a:pPr algn="ctr"/>
            <a:r>
              <a:rPr lang="en-US" sz="1600" dirty="0">
                <a:latin typeface="Garamond" panose="02020404030301010803" pitchFamily="18" charset="0"/>
                <a:ea typeface="Ebrima" panose="02000000000000000000" pitchFamily="2" charset="0"/>
                <a:cs typeface="Ebrima" panose="02000000000000000000" pitchFamily="2" charset="0"/>
              </a:rPr>
              <a:t>4+ facilities &amp; equivalent device access</a:t>
            </a:r>
          </a:p>
          <a:p>
            <a:pPr algn="ctr"/>
            <a:endParaRPr lang="en-US" sz="1600" dirty="0">
              <a:latin typeface="Garamond" panose="02020404030301010803" pitchFamily="18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FAB660E-5ABF-40DD-8A0E-5217A1BB618E}"/>
              </a:ext>
            </a:extLst>
          </p:cNvPr>
          <p:cNvSpPr txBox="1"/>
          <p:nvPr/>
        </p:nvSpPr>
        <p:spPr>
          <a:xfrm>
            <a:off x="482775" y="602061"/>
            <a:ext cx="11106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Metrics are calculated over the past year and data are updated monthly</a:t>
            </a:r>
            <a:endParaRPr lang="en-US" dirty="0">
              <a:latin typeface="Garamond" panose="02020404030301010803" pitchFamily="18" charset="0"/>
              <a:ea typeface="Verdana" panose="020B0604030504040204" pitchFamily="34" charset="0"/>
              <a:cs typeface="Ebrima" panose="02000000000000000000" pitchFamily="2" charset="0"/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05FB0745-754A-4543-BA26-64285025A83A}"/>
              </a:ext>
            </a:extLst>
          </p:cNvPr>
          <p:cNvSpPr/>
          <p:nvPr/>
        </p:nvSpPr>
        <p:spPr>
          <a:xfrm>
            <a:off x="9348922" y="5129210"/>
            <a:ext cx="2729365" cy="1559655"/>
          </a:xfrm>
          <a:prstGeom prst="roundRect">
            <a:avLst/>
          </a:prstGeom>
          <a:solidFill>
            <a:srgbClr val="A4D7D9">
              <a:alpha val="50196"/>
            </a:srgbClr>
          </a:solidFill>
          <a:ln>
            <a:solidFill>
              <a:srgbClr val="00A2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Garamond" panose="02020404030301010803" pitchFamily="18" charset="0"/>
                <a:ea typeface="Ebrima" panose="02000000000000000000" pitchFamily="2" charset="0"/>
                <a:cs typeface="Ebrima" panose="02000000000000000000" pitchFamily="2" charset="0"/>
              </a:rPr>
              <a:t>Countries reporting </a:t>
            </a:r>
            <a:r>
              <a:rPr lang="en-US" b="1" dirty="0">
                <a:solidFill>
                  <a:schemeClr val="tx1"/>
                </a:solidFill>
                <a:latin typeface="Garamond" panose="02020404030301010803" pitchFamily="18" charset="0"/>
                <a:ea typeface="Ebrima" panose="02000000000000000000" pitchFamily="2" charset="0"/>
                <a:cs typeface="Ebrima" panose="02000000000000000000" pitchFamily="2" charset="0"/>
              </a:rPr>
              <a:t>&lt;20% TPR, &amp; </a:t>
            </a:r>
            <a:r>
              <a:rPr lang="en-US" dirty="0">
                <a:solidFill>
                  <a:schemeClr val="tx1"/>
                </a:solidFill>
              </a:rPr>
              <a:t>≥ </a:t>
            </a:r>
            <a:r>
              <a:rPr lang="en-US" b="1" dirty="0">
                <a:solidFill>
                  <a:schemeClr val="tx1"/>
                </a:solidFill>
                <a:latin typeface="Garamond" panose="02020404030301010803" pitchFamily="18" charset="0"/>
                <a:ea typeface="Ebrima" panose="02000000000000000000" pitchFamily="2" charset="0"/>
                <a:cs typeface="Ebrima" panose="02000000000000000000" pitchFamily="2" charset="0"/>
              </a:rPr>
              <a:t>0.5 average daily testing</a:t>
            </a:r>
            <a:r>
              <a:rPr lang="en-US" dirty="0">
                <a:solidFill>
                  <a:schemeClr val="tx1"/>
                </a:solidFill>
                <a:latin typeface="Garamond" panose="02020404030301010803" pitchFamily="18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Garamond" panose="02020404030301010803" pitchFamily="18" charset="0"/>
                <a:ea typeface="Ebrima" panose="02000000000000000000" pitchFamily="2" charset="0"/>
                <a:cs typeface="Ebrima" panose="02000000000000000000" pitchFamily="2" charset="0"/>
              </a:rPr>
              <a:t>per 1000 persons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387F8E39-694B-4722-8243-EC3146A0ADC8}"/>
              </a:ext>
            </a:extLst>
          </p:cNvPr>
          <p:cNvSpPr/>
          <p:nvPr/>
        </p:nvSpPr>
        <p:spPr>
          <a:xfrm>
            <a:off x="9361909" y="3527516"/>
            <a:ext cx="2716378" cy="1479307"/>
          </a:xfrm>
          <a:prstGeom prst="roundRect">
            <a:avLst/>
          </a:prstGeom>
          <a:solidFill>
            <a:srgbClr val="F5B4A6">
              <a:alpha val="50196"/>
            </a:srgbClr>
          </a:solidFill>
          <a:ln>
            <a:solidFill>
              <a:srgbClr val="E641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Garamond" panose="02020404030301010803" pitchFamily="18" charset="0"/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232720C1-A7C6-43FB-83D4-0769543215EF}"/>
              </a:ext>
            </a:extLst>
          </p:cNvPr>
          <p:cNvSpPr/>
          <p:nvPr/>
        </p:nvSpPr>
        <p:spPr>
          <a:xfrm>
            <a:off x="9357555" y="1587525"/>
            <a:ext cx="2725086" cy="1683291"/>
          </a:xfrm>
          <a:prstGeom prst="roundRect">
            <a:avLst/>
          </a:prstGeom>
          <a:solidFill>
            <a:srgbClr val="90D4AA">
              <a:alpha val="50196"/>
            </a:srgbClr>
          </a:solidFill>
          <a:ln>
            <a:solidFill>
              <a:srgbClr val="038D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Garamond" panose="02020404030301010803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FE47D6F-A82F-492D-9525-1743BC89A35B}"/>
              </a:ext>
            </a:extLst>
          </p:cNvPr>
          <p:cNvSpPr/>
          <p:nvPr/>
        </p:nvSpPr>
        <p:spPr>
          <a:xfrm>
            <a:off x="9438725" y="3754287"/>
            <a:ext cx="261635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Garamond" panose="02020404030301010803" pitchFamily="18" charset="0"/>
                <a:ea typeface="Ebrima" panose="02000000000000000000" pitchFamily="2" charset="0"/>
                <a:cs typeface="Ebrima" panose="02000000000000000000" pitchFamily="2" charset="0"/>
              </a:rPr>
              <a:t>Countries </a:t>
            </a:r>
            <a:r>
              <a:rPr lang="en-US" b="1" dirty="0">
                <a:latin typeface="Garamond" panose="02020404030301010803" pitchFamily="18" charset="0"/>
                <a:ea typeface="Ebrima" panose="02000000000000000000" pitchFamily="2" charset="0"/>
                <a:cs typeface="Ebrima" panose="02000000000000000000" pitchFamily="2" charset="0"/>
              </a:rPr>
              <a:t>reporting 1 or more facility &amp; manufacturer bases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9711161-1894-4886-ABBB-762FFE902C15}"/>
              </a:ext>
            </a:extLst>
          </p:cNvPr>
          <p:cNvSpPr/>
          <p:nvPr/>
        </p:nvSpPr>
        <p:spPr>
          <a:xfrm>
            <a:off x="9403254" y="1578734"/>
            <a:ext cx="2716379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1600" dirty="0">
              <a:latin typeface="Garamond" panose="02020404030301010803" pitchFamily="18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algn="ctr"/>
            <a:r>
              <a:rPr lang="en-US" dirty="0">
                <a:latin typeface="Garamond" panose="02020404030301010803" pitchFamily="18" charset="0"/>
                <a:ea typeface="Ebrima" panose="02000000000000000000" pitchFamily="2" charset="0"/>
                <a:cs typeface="Ebrima" panose="02000000000000000000" pitchFamily="2" charset="0"/>
              </a:rPr>
              <a:t>Countries </a:t>
            </a:r>
            <a:r>
              <a:rPr lang="en-US" b="1" dirty="0">
                <a:latin typeface="Garamond" panose="02020404030301010803" pitchFamily="18" charset="0"/>
                <a:ea typeface="Ebrima" panose="02000000000000000000" pitchFamily="2" charset="0"/>
                <a:cs typeface="Ebrima" panose="02000000000000000000" pitchFamily="2" charset="0"/>
              </a:rPr>
              <a:t>reporting </a:t>
            </a:r>
            <a:r>
              <a:rPr lang="en-US" dirty="0"/>
              <a:t>≥</a:t>
            </a:r>
            <a:r>
              <a:rPr lang="en-US" b="1" dirty="0">
                <a:latin typeface="Garamond" panose="02020404030301010803" pitchFamily="18" charset="0"/>
                <a:ea typeface="Ebrima" panose="02000000000000000000" pitchFamily="2" charset="0"/>
                <a:cs typeface="Ebrima" panose="02000000000000000000" pitchFamily="2" charset="0"/>
              </a:rPr>
              <a:t> 0.5% of cases sequenced &amp; </a:t>
            </a:r>
          </a:p>
          <a:p>
            <a:pPr algn="ctr"/>
            <a:r>
              <a:rPr lang="en-US" dirty="0"/>
              <a:t>≥ </a:t>
            </a:r>
            <a:r>
              <a:rPr lang="en-US" b="1" dirty="0">
                <a:latin typeface="Garamond" panose="02020404030301010803" pitchFamily="18" charset="0"/>
                <a:ea typeface="Ebrima" panose="02000000000000000000" pitchFamily="2" charset="0"/>
                <a:cs typeface="Ebrima" panose="02000000000000000000" pitchFamily="2" charset="0"/>
              </a:rPr>
              <a:t>10 sequences per 100K persons</a:t>
            </a:r>
          </a:p>
        </p:txBody>
      </p:sp>
    </p:spTree>
    <p:extLst>
      <p:ext uri="{BB962C8B-B14F-4D97-AF65-F5344CB8AC3E}">
        <p14:creationId xmlns:p14="http://schemas.microsoft.com/office/powerpoint/2010/main" val="2181041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A41FB7E2-0775-4A46-BA61-D119EFFD1FC0}"/>
              </a:ext>
            </a:extLst>
          </p:cNvPr>
          <p:cNvSpPr/>
          <p:nvPr/>
        </p:nvSpPr>
        <p:spPr>
          <a:xfrm>
            <a:off x="109359" y="1589668"/>
            <a:ext cx="2889364" cy="1758089"/>
          </a:xfrm>
          <a:prstGeom prst="roundRect">
            <a:avLst/>
          </a:prstGeom>
          <a:solidFill>
            <a:srgbClr val="A27597">
              <a:alpha val="50196"/>
            </a:srgbClr>
          </a:solidFill>
          <a:ln>
            <a:solidFill>
              <a:srgbClr val="7B3F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Garamond" panose="02020404030301010803" pitchFamily="18" charset="0"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B684A842-DC0E-4461-B6BC-0137D0749FCF}"/>
              </a:ext>
            </a:extLst>
          </p:cNvPr>
          <p:cNvSpPr/>
          <p:nvPr/>
        </p:nvSpPr>
        <p:spPr>
          <a:xfrm>
            <a:off x="113305" y="3527517"/>
            <a:ext cx="2872898" cy="1432311"/>
          </a:xfrm>
          <a:prstGeom prst="roundRect">
            <a:avLst/>
          </a:prstGeom>
          <a:solidFill>
            <a:srgbClr val="F5B4A6">
              <a:alpha val="50196"/>
            </a:srgbClr>
          </a:solidFill>
          <a:ln>
            <a:solidFill>
              <a:srgbClr val="E641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Garamond" panose="02020404030301010803" pitchFamily="18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042A855-9463-4EA4-B5B1-EE8703C9F9AB}"/>
              </a:ext>
            </a:extLst>
          </p:cNvPr>
          <p:cNvSpPr/>
          <p:nvPr/>
        </p:nvSpPr>
        <p:spPr>
          <a:xfrm>
            <a:off x="3251226" y="3517706"/>
            <a:ext cx="5689548" cy="1506633"/>
          </a:xfrm>
          <a:prstGeom prst="roundRect">
            <a:avLst/>
          </a:prstGeom>
          <a:solidFill>
            <a:srgbClr val="F5B4A6">
              <a:alpha val="50196"/>
            </a:srgbClr>
          </a:solidFill>
          <a:ln>
            <a:solidFill>
              <a:srgbClr val="E641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Garamond" panose="02020404030301010803" pitchFamily="18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386A1A-D34E-4B1C-809E-5BDE406A1C77}"/>
              </a:ext>
            </a:extLst>
          </p:cNvPr>
          <p:cNvSpPr/>
          <p:nvPr/>
        </p:nvSpPr>
        <p:spPr>
          <a:xfrm>
            <a:off x="3247253" y="1576095"/>
            <a:ext cx="5693521" cy="1758090"/>
          </a:xfrm>
          <a:prstGeom prst="roundRect">
            <a:avLst/>
          </a:prstGeom>
          <a:solidFill>
            <a:srgbClr val="A27597">
              <a:alpha val="50196"/>
            </a:srgbClr>
          </a:solidFill>
          <a:ln>
            <a:solidFill>
              <a:srgbClr val="7B3F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Garamond" panose="02020404030301010803" pitchFamily="18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6EF2A8F-0E69-41D2-8294-E640C73A0A5A}"/>
              </a:ext>
            </a:extLst>
          </p:cNvPr>
          <p:cNvSpPr/>
          <p:nvPr/>
        </p:nvSpPr>
        <p:spPr>
          <a:xfrm>
            <a:off x="3251226" y="5129210"/>
            <a:ext cx="5689548" cy="1559655"/>
          </a:xfrm>
          <a:prstGeom prst="roundRect">
            <a:avLst/>
          </a:prstGeom>
          <a:solidFill>
            <a:srgbClr val="A4D7D9">
              <a:alpha val="50196"/>
            </a:srgbClr>
          </a:solidFill>
          <a:ln>
            <a:solidFill>
              <a:srgbClr val="00A2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Garamond" panose="02020404030301010803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F3BD62-9E30-4563-AB74-84E56976277B}"/>
              </a:ext>
            </a:extLst>
          </p:cNvPr>
          <p:cNvSpPr txBox="1"/>
          <p:nvPr/>
        </p:nvSpPr>
        <p:spPr>
          <a:xfrm>
            <a:off x="464812" y="126258"/>
            <a:ext cx="1110615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latin typeface="Garamond" panose="02020404030301010803" pitchFamily="18" charset="0"/>
                <a:ea typeface="Verdana" panose="020B0604030504040204" pitchFamily="34" charset="0"/>
                <a:cs typeface="Ebrima" panose="02000000000000000000" pitchFamily="2" charset="0"/>
              </a:rPr>
              <a:t>Overview of Dimensions, Metric Calculations, &amp; Targets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97F01A-DC63-4EA2-AEA9-CBFE26D01252}"/>
              </a:ext>
            </a:extLst>
          </p:cNvPr>
          <p:cNvSpPr txBox="1"/>
          <p:nvPr/>
        </p:nvSpPr>
        <p:spPr>
          <a:xfrm>
            <a:off x="771364" y="1109975"/>
            <a:ext cx="1395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Garamond" panose="02020404030301010803" pitchFamily="18" charset="0"/>
                <a:ea typeface="Verdana" panose="020B0604030504040204" pitchFamily="34" charset="0"/>
                <a:cs typeface="Ebrima" panose="02000000000000000000" pitchFamily="2" charset="0"/>
              </a:rPr>
              <a:t>Dimensions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7456F3-F7EA-43E0-A9A7-3404F1F49729}"/>
              </a:ext>
            </a:extLst>
          </p:cNvPr>
          <p:cNvSpPr txBox="1"/>
          <p:nvPr/>
        </p:nvSpPr>
        <p:spPr>
          <a:xfrm>
            <a:off x="5152475" y="1109975"/>
            <a:ext cx="2145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Garamond" panose="02020404030301010803" pitchFamily="18" charset="0"/>
                <a:ea typeface="Verdana" panose="020B0604030504040204" pitchFamily="34" charset="0"/>
                <a:cs typeface="Ebrima" panose="02000000000000000000" pitchFamily="2" charset="0"/>
              </a:rPr>
              <a:t>Metric Calculations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55AE7CA-B426-44D6-8C58-9A49A44A6131}"/>
              </a:ext>
            </a:extLst>
          </p:cNvPr>
          <p:cNvSpPr/>
          <p:nvPr/>
        </p:nvSpPr>
        <p:spPr>
          <a:xfrm>
            <a:off x="105080" y="5129210"/>
            <a:ext cx="2941975" cy="1559655"/>
          </a:xfrm>
          <a:prstGeom prst="roundRect">
            <a:avLst/>
          </a:prstGeom>
          <a:solidFill>
            <a:srgbClr val="A4D7D9">
              <a:alpha val="50196"/>
            </a:srgbClr>
          </a:solidFill>
          <a:ln>
            <a:solidFill>
              <a:srgbClr val="00A2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Garamond" panose="02020404030301010803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D6550D-7B1F-4C66-A176-C5A9A71784C3}"/>
              </a:ext>
            </a:extLst>
          </p:cNvPr>
          <p:cNvSpPr txBox="1"/>
          <p:nvPr/>
        </p:nvSpPr>
        <p:spPr>
          <a:xfrm>
            <a:off x="9673205" y="1080159"/>
            <a:ext cx="2145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Garamond" panose="02020404030301010803" pitchFamily="18" charset="0"/>
                <a:ea typeface="Verdana" panose="020B0604030504040204" pitchFamily="34" charset="0"/>
                <a:cs typeface="Ebrima" panose="02000000000000000000" pitchFamily="2" charset="0"/>
              </a:rPr>
              <a:t>Targets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EB76593-4FEF-4195-822A-0391108BE421}"/>
              </a:ext>
            </a:extLst>
          </p:cNvPr>
          <p:cNvSpPr txBox="1"/>
          <p:nvPr/>
        </p:nvSpPr>
        <p:spPr>
          <a:xfrm>
            <a:off x="3371369" y="5338952"/>
            <a:ext cx="547129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latin typeface="Garamond" panose="02020404030301010803" pitchFamily="18" charset="0"/>
                <a:ea typeface="Ebrima" panose="02000000000000000000" pitchFamily="2" charset="0"/>
                <a:cs typeface="Ebrima" panose="02000000000000000000" pitchFamily="2" charset="0"/>
              </a:rPr>
              <a:t>Test positivity rate (TPR) </a:t>
            </a:r>
            <a:r>
              <a:rPr lang="en-US" sz="1500" dirty="0">
                <a:latin typeface="Garamond" panose="02020404030301010803" pitchFamily="18" charset="0"/>
                <a:ea typeface="Ebrima" panose="02000000000000000000" pitchFamily="2" charset="0"/>
                <a:cs typeface="Ebrima" panose="02000000000000000000" pitchFamily="2" charset="0"/>
              </a:rPr>
              <a:t>= total # of COVID-19 cases/total # of COVID-19 tests</a:t>
            </a:r>
          </a:p>
          <a:p>
            <a:pPr algn="ctr"/>
            <a:endParaRPr lang="en-US" sz="1500" dirty="0">
              <a:latin typeface="Garamond" panose="02020404030301010803" pitchFamily="18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algn="ctr"/>
            <a:r>
              <a:rPr lang="en-US" sz="1500" b="1" dirty="0">
                <a:latin typeface="Garamond" panose="02020404030301010803" pitchFamily="18" charset="0"/>
                <a:ea typeface="Ebrima" panose="02000000000000000000" pitchFamily="2" charset="0"/>
                <a:cs typeface="Ebrima" panose="02000000000000000000" pitchFamily="2" charset="0"/>
              </a:rPr>
              <a:t>Average daily testing per 1000 persons </a:t>
            </a:r>
            <a:r>
              <a:rPr lang="en-US" sz="1500" dirty="0">
                <a:latin typeface="Garamond" panose="02020404030301010803" pitchFamily="18" charset="0"/>
                <a:ea typeface="Ebrima" panose="02000000000000000000" pitchFamily="2" charset="0"/>
                <a:cs typeface="Ebrima" panose="02000000000000000000" pitchFamily="2" charset="0"/>
              </a:rPr>
              <a:t>= </a:t>
            </a:r>
            <a:r>
              <a:rPr lang="en-US" sz="1500" dirty="0">
                <a:latin typeface="Garamond" panose="02020404030301010803" pitchFamily="18" charset="0"/>
              </a:rPr>
              <a:t>mean (# of COVID-19 tests per day)</a:t>
            </a:r>
            <a:endParaRPr lang="en-US" sz="1500" dirty="0">
              <a:latin typeface="Garamond" panose="02020404030301010803" pitchFamily="18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06D0F4-FF70-4030-BAC2-88972918ADB7}"/>
              </a:ext>
            </a:extLst>
          </p:cNvPr>
          <p:cNvSpPr txBox="1"/>
          <p:nvPr/>
        </p:nvSpPr>
        <p:spPr>
          <a:xfrm>
            <a:off x="3295742" y="1768968"/>
            <a:ext cx="5689548" cy="1284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50" b="1" dirty="0">
                <a:latin typeface="Garamond" panose="02020404030301010803" pitchFamily="18" charset="0"/>
                <a:ea typeface="Ebrima" panose="02000000000000000000" pitchFamily="2" charset="0"/>
                <a:cs typeface="Ebrima" panose="02000000000000000000" pitchFamily="2" charset="0"/>
              </a:rPr>
              <a:t>Percent (%) of cases sequenced </a:t>
            </a:r>
            <a:r>
              <a:rPr lang="en-US" sz="1550" dirty="0">
                <a:latin typeface="Garamond" panose="02020404030301010803" pitchFamily="18" charset="0"/>
                <a:ea typeface="Ebrima" panose="02000000000000000000" pitchFamily="2" charset="0"/>
                <a:cs typeface="Ebrima" panose="02000000000000000000" pitchFamily="2" charset="0"/>
              </a:rPr>
              <a:t>= # of SARS-CoV-2 cases sequenced/# of COVID-19 cases</a:t>
            </a:r>
          </a:p>
          <a:p>
            <a:pPr algn="ctr"/>
            <a:endParaRPr lang="en-US" sz="1550" dirty="0">
              <a:latin typeface="Garamond" panose="02020404030301010803" pitchFamily="18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algn="ctr"/>
            <a:r>
              <a:rPr lang="en-US" sz="1550" b="1" dirty="0">
                <a:latin typeface="Garamond" panose="02020404030301010803" pitchFamily="18" charset="0"/>
                <a:ea typeface="Ebrima" panose="02000000000000000000" pitchFamily="2" charset="0"/>
                <a:cs typeface="Ebrima" panose="02000000000000000000" pitchFamily="2" charset="0"/>
              </a:rPr>
              <a:t>Number of sequences </a:t>
            </a:r>
          </a:p>
          <a:p>
            <a:pPr algn="ctr"/>
            <a:r>
              <a:rPr lang="en-US" sz="1550" b="1" dirty="0">
                <a:latin typeface="Garamond" panose="02020404030301010803" pitchFamily="18" charset="0"/>
                <a:ea typeface="Ebrima" panose="02000000000000000000" pitchFamily="2" charset="0"/>
                <a:cs typeface="Ebrima" panose="02000000000000000000" pitchFamily="2" charset="0"/>
              </a:rPr>
              <a:t>per 100,000 persons </a:t>
            </a:r>
            <a:r>
              <a:rPr lang="en-US" sz="1550" dirty="0">
                <a:latin typeface="Garamond" panose="02020404030301010803" pitchFamily="18" charset="0"/>
                <a:ea typeface="Ebrima" panose="02000000000000000000" pitchFamily="2" charset="0"/>
                <a:cs typeface="Ebrima" panose="02000000000000000000" pitchFamily="2" charset="0"/>
              </a:rPr>
              <a:t>=  </a:t>
            </a:r>
            <a:r>
              <a:rPr lang="en-US" sz="1550" dirty="0">
                <a:latin typeface="Garamond" panose="02020404030301010803" pitchFamily="18" charset="0"/>
              </a:rPr>
              <a:t># of SARS-CoV-2 sequences</a:t>
            </a:r>
            <a:endParaRPr lang="en-US" sz="1550" dirty="0">
              <a:latin typeface="Garamond" panose="02020404030301010803" pitchFamily="18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F196136-946A-444C-9CF1-65094B35EB2F}"/>
              </a:ext>
            </a:extLst>
          </p:cNvPr>
          <p:cNvSpPr txBox="1"/>
          <p:nvPr/>
        </p:nvSpPr>
        <p:spPr>
          <a:xfrm>
            <a:off x="-419722" y="5627028"/>
            <a:ext cx="3981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Garamond" panose="02020404030301010803" pitchFamily="18" charset="0"/>
                <a:ea typeface="Ebrima" panose="02000000000000000000" pitchFamily="2" charset="0"/>
                <a:cs typeface="Ebrima" panose="02000000000000000000" pitchFamily="2" charset="0"/>
              </a:rPr>
              <a:t>COVID-19 Diagnostic </a:t>
            </a:r>
          </a:p>
          <a:p>
            <a:pPr algn="ctr"/>
            <a:r>
              <a:rPr lang="en-US" b="1" dirty="0">
                <a:latin typeface="Garamond" panose="02020404030301010803" pitchFamily="18" charset="0"/>
                <a:ea typeface="Ebrima" panose="02000000000000000000" pitchFamily="2" charset="0"/>
                <a:cs typeface="Ebrima" panose="02000000000000000000" pitchFamily="2" charset="0"/>
              </a:rPr>
              <a:t>Testing</a:t>
            </a:r>
            <a:endParaRPr lang="en-US" dirty="0">
              <a:latin typeface="Garamond" panose="02020404030301010803" pitchFamily="18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81DC55C-54B3-4C29-B5AC-785F487CB3A2}"/>
              </a:ext>
            </a:extLst>
          </p:cNvPr>
          <p:cNvSpPr txBox="1"/>
          <p:nvPr/>
        </p:nvSpPr>
        <p:spPr>
          <a:xfrm>
            <a:off x="262963" y="2159596"/>
            <a:ext cx="2687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Garamond" panose="02020404030301010803" pitchFamily="18" charset="0"/>
                <a:ea typeface="Ebrima" panose="02000000000000000000" pitchFamily="2" charset="0"/>
                <a:cs typeface="Ebrima" panose="02000000000000000000" pitchFamily="2" charset="0"/>
              </a:rPr>
              <a:t>NGS SARS-CoV-2 Sequencing</a:t>
            </a:r>
            <a:endParaRPr lang="en-US" dirty="0">
              <a:latin typeface="Garamond" panose="02020404030301010803" pitchFamily="18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2B80C54-9F66-4A7B-B0B5-FE4125FC6E47}"/>
              </a:ext>
            </a:extLst>
          </p:cNvPr>
          <p:cNvCxnSpPr>
            <a:cxnSpLocks/>
          </p:cNvCxnSpPr>
          <p:nvPr/>
        </p:nvCxnSpPr>
        <p:spPr>
          <a:xfrm flipV="1">
            <a:off x="50878" y="1435184"/>
            <a:ext cx="12010490" cy="3823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65F228E-AD54-4859-9416-54ED18E004EB}"/>
              </a:ext>
            </a:extLst>
          </p:cNvPr>
          <p:cNvSpPr txBox="1"/>
          <p:nvPr/>
        </p:nvSpPr>
        <p:spPr>
          <a:xfrm>
            <a:off x="192253" y="4046675"/>
            <a:ext cx="275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Garamond" panose="02020404030301010803" pitchFamily="18" charset="0"/>
                <a:ea typeface="Ebrima" panose="02000000000000000000" pitchFamily="2" charset="0"/>
                <a:cs typeface="Ebrima" panose="02000000000000000000" pitchFamily="2" charset="0"/>
              </a:rPr>
              <a:t>NGS Facility Access</a:t>
            </a:r>
            <a:endParaRPr lang="en-US" dirty="0">
              <a:latin typeface="Garamond" panose="02020404030301010803" pitchFamily="18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6D33849-2641-4562-A86C-721F89CE20C2}"/>
              </a:ext>
            </a:extLst>
          </p:cNvPr>
          <p:cNvSpPr txBox="1"/>
          <p:nvPr/>
        </p:nvSpPr>
        <p:spPr>
          <a:xfrm>
            <a:off x="3371369" y="3683385"/>
            <a:ext cx="55694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Garamond" panose="02020404030301010803" pitchFamily="18" charset="0"/>
                <a:ea typeface="Ebrima" panose="02000000000000000000" pitchFamily="2" charset="0"/>
                <a:cs typeface="Ebrima" panose="02000000000000000000" pitchFamily="2" charset="0"/>
              </a:rPr>
              <a:t>Number of facilities </a:t>
            </a:r>
            <a:r>
              <a:rPr lang="en-US" sz="1600" dirty="0">
                <a:latin typeface="Garamond" panose="02020404030301010803" pitchFamily="18" charset="0"/>
                <a:ea typeface="Ebrima" panose="02000000000000000000" pitchFamily="2" charset="0"/>
                <a:cs typeface="Ebrima" panose="02000000000000000000" pitchFamily="2" charset="0"/>
              </a:rPr>
              <a:t>data:</a:t>
            </a:r>
          </a:p>
          <a:p>
            <a:pPr algn="ctr"/>
            <a:r>
              <a:rPr lang="en-US" sz="1600" dirty="0">
                <a:latin typeface="Garamond" panose="02020404030301010803" pitchFamily="18" charset="0"/>
                <a:ea typeface="Ebrima" panose="02000000000000000000" pitchFamily="2" charset="0"/>
                <a:cs typeface="Ebrima" panose="02000000000000000000" pitchFamily="2" charset="0"/>
              </a:rPr>
              <a:t>0 facilities or installed devices identified</a:t>
            </a:r>
          </a:p>
          <a:p>
            <a:pPr algn="ctr"/>
            <a:r>
              <a:rPr lang="en-US" sz="1600" dirty="0">
                <a:latin typeface="Garamond" panose="02020404030301010803" pitchFamily="18" charset="0"/>
                <a:ea typeface="Ebrima" panose="02000000000000000000" pitchFamily="2" charset="0"/>
                <a:cs typeface="Ebrima" panose="02000000000000000000" pitchFamily="2" charset="0"/>
              </a:rPr>
              <a:t>1-3 facilities &amp; equivalent device access</a:t>
            </a:r>
          </a:p>
          <a:p>
            <a:pPr algn="ctr"/>
            <a:r>
              <a:rPr lang="en-US" sz="1600" dirty="0">
                <a:latin typeface="Garamond" panose="02020404030301010803" pitchFamily="18" charset="0"/>
                <a:ea typeface="Ebrima" panose="02000000000000000000" pitchFamily="2" charset="0"/>
                <a:cs typeface="Ebrima" panose="02000000000000000000" pitchFamily="2" charset="0"/>
              </a:rPr>
              <a:t>4+ facilities &amp; equivalent device access</a:t>
            </a:r>
          </a:p>
          <a:p>
            <a:pPr algn="ctr"/>
            <a:endParaRPr lang="en-US" sz="1600" dirty="0">
              <a:latin typeface="Garamond" panose="02020404030301010803" pitchFamily="18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FAB660E-5ABF-40DD-8A0E-5217A1BB618E}"/>
              </a:ext>
            </a:extLst>
          </p:cNvPr>
          <p:cNvSpPr txBox="1"/>
          <p:nvPr/>
        </p:nvSpPr>
        <p:spPr>
          <a:xfrm>
            <a:off x="482775" y="602061"/>
            <a:ext cx="11106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Metrics are calculated over the past year and data are updated monthly</a:t>
            </a:r>
            <a:endParaRPr lang="en-US" dirty="0">
              <a:latin typeface="Garamond" panose="02020404030301010803" pitchFamily="18" charset="0"/>
              <a:ea typeface="Verdana" panose="020B0604030504040204" pitchFamily="34" charset="0"/>
              <a:cs typeface="Ebrima" panose="02000000000000000000" pitchFamily="2" charset="0"/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05FB0745-754A-4543-BA26-64285025A83A}"/>
              </a:ext>
            </a:extLst>
          </p:cNvPr>
          <p:cNvSpPr/>
          <p:nvPr/>
        </p:nvSpPr>
        <p:spPr>
          <a:xfrm>
            <a:off x="9348922" y="5129210"/>
            <a:ext cx="2729365" cy="1559655"/>
          </a:xfrm>
          <a:prstGeom prst="roundRect">
            <a:avLst/>
          </a:prstGeom>
          <a:solidFill>
            <a:srgbClr val="A4D7D9">
              <a:alpha val="50196"/>
            </a:srgbClr>
          </a:solidFill>
          <a:ln>
            <a:solidFill>
              <a:srgbClr val="00A2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Garamond" panose="02020404030301010803" pitchFamily="18" charset="0"/>
                <a:ea typeface="Ebrima" panose="02000000000000000000" pitchFamily="2" charset="0"/>
                <a:cs typeface="Ebrima" panose="02000000000000000000" pitchFamily="2" charset="0"/>
              </a:rPr>
              <a:t>Countries reporting </a:t>
            </a:r>
            <a:r>
              <a:rPr lang="en-US" b="1" dirty="0">
                <a:solidFill>
                  <a:schemeClr val="tx1"/>
                </a:solidFill>
                <a:latin typeface="Garamond" panose="02020404030301010803" pitchFamily="18" charset="0"/>
                <a:ea typeface="Ebrima" panose="02000000000000000000" pitchFamily="2" charset="0"/>
                <a:cs typeface="Ebrima" panose="02000000000000000000" pitchFamily="2" charset="0"/>
              </a:rPr>
              <a:t>&lt;20% TPR, &amp; </a:t>
            </a:r>
            <a:r>
              <a:rPr lang="en-US" dirty="0">
                <a:solidFill>
                  <a:schemeClr val="tx1"/>
                </a:solidFill>
              </a:rPr>
              <a:t>≥ </a:t>
            </a:r>
            <a:r>
              <a:rPr lang="en-US" b="1" dirty="0">
                <a:solidFill>
                  <a:schemeClr val="tx1"/>
                </a:solidFill>
                <a:latin typeface="Garamond" panose="02020404030301010803" pitchFamily="18" charset="0"/>
                <a:ea typeface="Ebrima" panose="02000000000000000000" pitchFamily="2" charset="0"/>
                <a:cs typeface="Ebrima" panose="02000000000000000000" pitchFamily="2" charset="0"/>
              </a:rPr>
              <a:t>0.5 average daily testing</a:t>
            </a:r>
            <a:r>
              <a:rPr lang="en-US" dirty="0">
                <a:solidFill>
                  <a:schemeClr val="tx1"/>
                </a:solidFill>
                <a:latin typeface="Garamond" panose="02020404030301010803" pitchFamily="18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Garamond" panose="02020404030301010803" pitchFamily="18" charset="0"/>
                <a:ea typeface="Ebrima" panose="02000000000000000000" pitchFamily="2" charset="0"/>
                <a:cs typeface="Ebrima" panose="02000000000000000000" pitchFamily="2" charset="0"/>
              </a:rPr>
              <a:t>per 1000 persons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387F8E39-694B-4722-8243-EC3146A0ADC8}"/>
              </a:ext>
            </a:extLst>
          </p:cNvPr>
          <p:cNvSpPr/>
          <p:nvPr/>
        </p:nvSpPr>
        <p:spPr>
          <a:xfrm>
            <a:off x="9361909" y="3527516"/>
            <a:ext cx="2716378" cy="1479307"/>
          </a:xfrm>
          <a:prstGeom prst="roundRect">
            <a:avLst/>
          </a:prstGeom>
          <a:solidFill>
            <a:srgbClr val="F5B4A6">
              <a:alpha val="50196"/>
            </a:srgbClr>
          </a:solidFill>
          <a:ln>
            <a:solidFill>
              <a:srgbClr val="E641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Garamond" panose="02020404030301010803" pitchFamily="18" charset="0"/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232720C1-A7C6-43FB-83D4-0769543215EF}"/>
              </a:ext>
            </a:extLst>
          </p:cNvPr>
          <p:cNvSpPr/>
          <p:nvPr/>
        </p:nvSpPr>
        <p:spPr>
          <a:xfrm>
            <a:off x="9357555" y="1587525"/>
            <a:ext cx="2725086" cy="1683291"/>
          </a:xfrm>
          <a:prstGeom prst="roundRect">
            <a:avLst/>
          </a:prstGeom>
          <a:solidFill>
            <a:srgbClr val="A27597">
              <a:alpha val="50196"/>
            </a:srgbClr>
          </a:solidFill>
          <a:ln>
            <a:solidFill>
              <a:srgbClr val="7B3F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Garamond" panose="02020404030301010803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FE47D6F-A82F-492D-9525-1743BC89A35B}"/>
              </a:ext>
            </a:extLst>
          </p:cNvPr>
          <p:cNvSpPr/>
          <p:nvPr/>
        </p:nvSpPr>
        <p:spPr>
          <a:xfrm>
            <a:off x="9438725" y="3754287"/>
            <a:ext cx="261635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Garamond" panose="02020404030301010803" pitchFamily="18" charset="0"/>
                <a:ea typeface="Ebrima" panose="02000000000000000000" pitchFamily="2" charset="0"/>
                <a:cs typeface="Ebrima" panose="02000000000000000000" pitchFamily="2" charset="0"/>
              </a:rPr>
              <a:t>Countries </a:t>
            </a:r>
            <a:r>
              <a:rPr lang="en-US" b="1" dirty="0">
                <a:latin typeface="Garamond" panose="02020404030301010803" pitchFamily="18" charset="0"/>
                <a:ea typeface="Ebrima" panose="02000000000000000000" pitchFamily="2" charset="0"/>
                <a:cs typeface="Ebrima" panose="02000000000000000000" pitchFamily="2" charset="0"/>
              </a:rPr>
              <a:t>reporting 1 or more facility &amp; manufacturer bases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9711161-1894-4886-ABBB-762FFE902C15}"/>
              </a:ext>
            </a:extLst>
          </p:cNvPr>
          <p:cNvSpPr/>
          <p:nvPr/>
        </p:nvSpPr>
        <p:spPr>
          <a:xfrm>
            <a:off x="9403254" y="1578734"/>
            <a:ext cx="2716379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1600" dirty="0">
              <a:latin typeface="Garamond" panose="02020404030301010803" pitchFamily="18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algn="ctr"/>
            <a:r>
              <a:rPr lang="en-US" dirty="0">
                <a:latin typeface="Garamond" panose="02020404030301010803" pitchFamily="18" charset="0"/>
                <a:ea typeface="Ebrima" panose="02000000000000000000" pitchFamily="2" charset="0"/>
                <a:cs typeface="Ebrima" panose="02000000000000000000" pitchFamily="2" charset="0"/>
              </a:rPr>
              <a:t>Countries </a:t>
            </a:r>
            <a:r>
              <a:rPr lang="en-US" b="1" dirty="0">
                <a:latin typeface="Garamond" panose="02020404030301010803" pitchFamily="18" charset="0"/>
                <a:ea typeface="Ebrima" panose="02000000000000000000" pitchFamily="2" charset="0"/>
                <a:cs typeface="Ebrima" panose="02000000000000000000" pitchFamily="2" charset="0"/>
              </a:rPr>
              <a:t>reporting </a:t>
            </a:r>
            <a:r>
              <a:rPr lang="en-US" dirty="0"/>
              <a:t>≥</a:t>
            </a:r>
            <a:r>
              <a:rPr lang="en-US" b="1" dirty="0">
                <a:latin typeface="Garamond" panose="02020404030301010803" pitchFamily="18" charset="0"/>
                <a:ea typeface="Ebrima" panose="02000000000000000000" pitchFamily="2" charset="0"/>
                <a:cs typeface="Ebrima" panose="02000000000000000000" pitchFamily="2" charset="0"/>
              </a:rPr>
              <a:t> 0.5% of cases sequenced &amp; </a:t>
            </a:r>
          </a:p>
          <a:p>
            <a:pPr algn="ctr"/>
            <a:r>
              <a:rPr lang="en-US" dirty="0"/>
              <a:t>≥ </a:t>
            </a:r>
            <a:r>
              <a:rPr lang="en-US" b="1" dirty="0">
                <a:latin typeface="Garamond" panose="02020404030301010803" pitchFamily="18" charset="0"/>
                <a:ea typeface="Ebrima" panose="02000000000000000000" pitchFamily="2" charset="0"/>
                <a:cs typeface="Ebrima" panose="02000000000000000000" pitchFamily="2" charset="0"/>
              </a:rPr>
              <a:t>10 sequences per 100K persons</a:t>
            </a:r>
          </a:p>
        </p:txBody>
      </p:sp>
    </p:spTree>
    <p:extLst>
      <p:ext uri="{BB962C8B-B14F-4D97-AF65-F5344CB8AC3E}">
        <p14:creationId xmlns:p14="http://schemas.microsoft.com/office/powerpoint/2010/main" val="4112885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FEB8692-F3D6-F244-A14D-40B63FE5BE97}"/>
              </a:ext>
            </a:extLst>
          </p:cNvPr>
          <p:cNvSpPr/>
          <p:nvPr/>
        </p:nvSpPr>
        <p:spPr>
          <a:xfrm>
            <a:off x="5977217" y="3244334"/>
            <a:ext cx="2904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 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FFE576-69BA-6144-A3FE-23BAAB319B26}"/>
              </a:ext>
            </a:extLst>
          </p:cNvPr>
          <p:cNvSpPr/>
          <p:nvPr/>
        </p:nvSpPr>
        <p:spPr>
          <a:xfrm>
            <a:off x="1159924" y="275438"/>
            <a:ext cx="992505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500" b="1" dirty="0">
                <a:latin typeface="Garamond" panose="02020404030301010803" pitchFamily="18" charset="0"/>
                <a:ea typeface="Verdana" panose="020B0604030504040204" pitchFamily="34" charset="0"/>
                <a:cs typeface="Ebrima" panose="02000000000000000000" pitchFamily="2" charset="0"/>
              </a:rPr>
              <a:t>NGS &amp; Testing Archetype Classification Framework</a:t>
            </a:r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0735258B-BDCF-AA47-A53D-9F792DB965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90" y="1907574"/>
            <a:ext cx="11526982" cy="415401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7251247-AFC2-0245-B4B9-7FBF92107EC4}"/>
              </a:ext>
            </a:extLst>
          </p:cNvPr>
          <p:cNvSpPr txBox="1"/>
          <p:nvPr/>
        </p:nvSpPr>
        <p:spPr>
          <a:xfrm>
            <a:off x="10446786" y="6319520"/>
            <a:ext cx="1276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Drawio.edit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584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FEB8692-F3D6-F244-A14D-40B63FE5BE97}"/>
              </a:ext>
            </a:extLst>
          </p:cNvPr>
          <p:cNvSpPr/>
          <p:nvPr/>
        </p:nvSpPr>
        <p:spPr>
          <a:xfrm>
            <a:off x="5977217" y="3244334"/>
            <a:ext cx="2904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 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FFE576-69BA-6144-A3FE-23BAAB319B26}"/>
              </a:ext>
            </a:extLst>
          </p:cNvPr>
          <p:cNvSpPr/>
          <p:nvPr/>
        </p:nvSpPr>
        <p:spPr>
          <a:xfrm>
            <a:off x="1159924" y="275438"/>
            <a:ext cx="992505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500" b="1" dirty="0">
                <a:latin typeface="Garamond" panose="02020404030301010803" pitchFamily="18" charset="0"/>
                <a:ea typeface="Verdana" panose="020B0604030504040204" pitchFamily="34" charset="0"/>
                <a:cs typeface="Ebrima" panose="02000000000000000000" pitchFamily="2" charset="0"/>
              </a:rPr>
              <a:t>NGS &amp; Testing Archetype Classification Framework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251247-AFC2-0245-B4B9-7FBF92107EC4}"/>
              </a:ext>
            </a:extLst>
          </p:cNvPr>
          <p:cNvSpPr txBox="1"/>
          <p:nvPr/>
        </p:nvSpPr>
        <p:spPr>
          <a:xfrm>
            <a:off x="10446786" y="6319520"/>
            <a:ext cx="1276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Drawio.edit</a:t>
            </a:r>
            <a:endParaRPr lang="en-US" dirty="0"/>
          </a:p>
        </p:txBody>
      </p:sp>
      <p:pic>
        <p:nvPicPr>
          <p:cNvPr id="13" name="Picture 12" descr="Diagram&#10;&#10;Description automatically generated">
            <a:extLst>
              <a:ext uri="{FF2B5EF4-FFF2-40B4-BE49-F238E27FC236}">
                <a16:creationId xmlns:a16="http://schemas.microsoft.com/office/drawing/2014/main" id="{6F39648C-DF1E-8E4C-B0AC-0ED442D868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165" y="1304619"/>
            <a:ext cx="11823032" cy="4248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28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FEB8692-F3D6-F244-A14D-40B63FE5BE97}"/>
              </a:ext>
            </a:extLst>
          </p:cNvPr>
          <p:cNvSpPr/>
          <p:nvPr/>
        </p:nvSpPr>
        <p:spPr>
          <a:xfrm>
            <a:off x="5977217" y="3244334"/>
            <a:ext cx="2904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 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FFE576-69BA-6144-A3FE-23BAAB319B26}"/>
              </a:ext>
            </a:extLst>
          </p:cNvPr>
          <p:cNvSpPr/>
          <p:nvPr/>
        </p:nvSpPr>
        <p:spPr>
          <a:xfrm>
            <a:off x="1159924" y="275438"/>
            <a:ext cx="992505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500" b="1" dirty="0">
                <a:latin typeface="Garamond" panose="02020404030301010803" pitchFamily="18" charset="0"/>
                <a:ea typeface="Verdana" panose="020B0604030504040204" pitchFamily="34" charset="0"/>
                <a:cs typeface="Ebrima" panose="02000000000000000000" pitchFamily="2" charset="0"/>
              </a:rPr>
              <a:t>NGS &amp; Testing Archetype Classification Framework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251247-AFC2-0245-B4B9-7FBF92107EC4}"/>
              </a:ext>
            </a:extLst>
          </p:cNvPr>
          <p:cNvSpPr txBox="1"/>
          <p:nvPr/>
        </p:nvSpPr>
        <p:spPr>
          <a:xfrm>
            <a:off x="10446786" y="6319520"/>
            <a:ext cx="1276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Drawio.edit</a:t>
            </a:r>
            <a:endParaRPr lang="en-US" dirty="0"/>
          </a:p>
        </p:txBody>
      </p:sp>
      <p:pic>
        <p:nvPicPr>
          <p:cNvPr id="13" name="Picture 12" descr="Diagram&#10;&#10;Description automatically generated">
            <a:extLst>
              <a:ext uri="{FF2B5EF4-FFF2-40B4-BE49-F238E27FC236}">
                <a16:creationId xmlns:a16="http://schemas.microsoft.com/office/drawing/2014/main" id="{6F39648C-DF1E-8E4C-B0AC-0ED442D868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165" y="1304619"/>
            <a:ext cx="11823032" cy="4248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275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FEB8692-F3D6-F244-A14D-40B63FE5BE97}"/>
              </a:ext>
            </a:extLst>
          </p:cNvPr>
          <p:cNvSpPr/>
          <p:nvPr/>
        </p:nvSpPr>
        <p:spPr>
          <a:xfrm>
            <a:off x="5977217" y="3244334"/>
            <a:ext cx="2904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 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FFE576-69BA-6144-A3FE-23BAAB319B26}"/>
              </a:ext>
            </a:extLst>
          </p:cNvPr>
          <p:cNvSpPr/>
          <p:nvPr/>
        </p:nvSpPr>
        <p:spPr>
          <a:xfrm>
            <a:off x="1159924" y="275438"/>
            <a:ext cx="992505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500" b="1" dirty="0">
                <a:latin typeface="Garamond" panose="02020404030301010803" pitchFamily="18" charset="0"/>
                <a:ea typeface="Verdana" panose="020B0604030504040204" pitchFamily="34" charset="0"/>
                <a:cs typeface="Ebrima" panose="02000000000000000000" pitchFamily="2" charset="0"/>
              </a:rPr>
              <a:t>NGS &amp; Testing Archetype Classification Framework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251247-AFC2-0245-B4B9-7FBF92107EC4}"/>
              </a:ext>
            </a:extLst>
          </p:cNvPr>
          <p:cNvSpPr txBox="1"/>
          <p:nvPr/>
        </p:nvSpPr>
        <p:spPr>
          <a:xfrm>
            <a:off x="10446786" y="6319520"/>
            <a:ext cx="1276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Drawio.edit</a:t>
            </a:r>
            <a:endParaRPr lang="en-US" dirty="0"/>
          </a:p>
        </p:txBody>
      </p:sp>
      <p:pic>
        <p:nvPicPr>
          <p:cNvPr id="13" name="Picture 12" descr="Diagram&#10;&#10;Description automatically generated">
            <a:extLst>
              <a:ext uri="{FF2B5EF4-FFF2-40B4-BE49-F238E27FC236}">
                <a16:creationId xmlns:a16="http://schemas.microsoft.com/office/drawing/2014/main" id="{6F39648C-DF1E-8E4C-B0AC-0ED442D868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165" y="1304619"/>
            <a:ext cx="11823032" cy="4248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321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6BB38E39-72F6-4741-9A5E-376BB11D7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8191" y="1997612"/>
            <a:ext cx="10995617" cy="3839739"/>
          </a:xfrm>
        </p:spPr>
      </p:pic>
    </p:spTree>
    <p:extLst>
      <p:ext uri="{BB962C8B-B14F-4D97-AF65-F5344CB8AC3E}">
        <p14:creationId xmlns:p14="http://schemas.microsoft.com/office/powerpoint/2010/main" val="2216872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36796</TotalTime>
  <Words>784</Words>
  <Application>Microsoft Macintosh PowerPoint</Application>
  <PresentationFormat>Widescreen</PresentationFormat>
  <Paragraphs>194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Garamond</vt:lpstr>
      <vt:lpstr>Office Theme</vt:lpstr>
      <vt:lpstr>Overview of Methodologies Reiterations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of Methodologies Reiterations</dc:title>
  <dc:creator>Thrift, Briana</dc:creator>
  <cp:lastModifiedBy>Thrift, Briana</cp:lastModifiedBy>
  <cp:revision>7</cp:revision>
  <dcterms:created xsi:type="dcterms:W3CDTF">2022-03-28T16:19:56Z</dcterms:created>
  <dcterms:modified xsi:type="dcterms:W3CDTF">2022-05-02T15:13:53Z</dcterms:modified>
</cp:coreProperties>
</file>