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5075" cx="9144000"/>
  <p:notesSz cx="6858000" cy="9144000"/>
  <p:embeddedFontLs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matic SC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DAC0F3-2472-465E-83FC-8001B9C44946}">
  <a:tblStyle styleId="{D5DAC0F3-2472-465E-83FC-8001B9C449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maticS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AmaticSC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e4bdcb1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Mountain in comparison with Market Share on 8 most relevant features</a:t>
            </a:r>
            <a:endParaRPr/>
          </a:p>
        </p:txBody>
      </p:sp>
      <p:sp>
        <p:nvSpPr>
          <p:cNvPr id="163" name="Google Shape;163;ga6e4bdcb16_1_28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e4bdcb16_1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proposed business changes. Scenario 1: close runs. Scenario 2: increase vertical drop, w/ or w/o snow makers. Scenario 3: extend longest run w/ snowmakers - no change could be due to run already long enough or snow making increasing by too little to make a difference.</a:t>
            </a:r>
            <a:endParaRPr/>
          </a:p>
        </p:txBody>
      </p:sp>
      <p:sp>
        <p:nvSpPr>
          <p:cNvPr id="170" name="Google Shape;170;ga6e4bdcb16_1_129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6e4bdcb1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6e4bdcb16_1_35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e4bdcb1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a6e4bdcb16_1_4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6e4bdcb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a6e4bdcb16_1_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Mountain price compared to entire market share. 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e4bdcb1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a6e4bdcb16_1_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e4bdcb16_1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all data used for the model. Note over 15% of resorts were dropped because of missing weekend price info. Fast 8s and weekday ticket prices were disregarded.</a:t>
            </a:r>
            <a:endParaRPr/>
          </a:p>
        </p:txBody>
      </p:sp>
      <p:sp>
        <p:nvSpPr>
          <p:cNvPr id="94" name="Google Shape;94;ga6e4bdcb16_1_83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e4bdcb1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important to understand exactly, just a comparison to see if the model is a better predictor. Note R2 should approach 1, average MAE and MSE over cross-verification should be as low as possible, with low standard deviation</a:t>
            </a:r>
            <a:endParaRPr/>
          </a:p>
        </p:txBody>
      </p:sp>
      <p:sp>
        <p:nvSpPr>
          <p:cNvPr id="102" name="Google Shape;102;ga6e4bdcb16_1_1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6e4bdcb16_1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Shows range of reasonable predicted price</a:t>
            </a:r>
            <a:r>
              <a:rPr lang="en-US"/>
              <a:t>. Mean Absolute Error ~10.5, standard deviation over cross verification ~1.5.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mention potential uncertainty of the data: assuming other resorts are priced based on features. Knowledge of the market will be helpful to decide if/how much to raise price.</a:t>
            </a:r>
            <a:endParaRPr/>
          </a:p>
        </p:txBody>
      </p:sp>
      <p:sp>
        <p:nvSpPr>
          <p:cNvPr id="109" name="Google Shape;109;ga6e4bdcb16_1_85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e4bdcb1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important features to our model (top 6). Note 2 other important features identified by the linear regression model: longest run and trams</a:t>
            </a:r>
            <a:endParaRPr/>
          </a:p>
        </p:txBody>
      </p:sp>
      <p:sp>
        <p:nvSpPr>
          <p:cNvPr id="156" name="Google Shape;156;ga6e4bdcb16_1_2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39750" y="1563687"/>
            <a:ext cx="4392612" cy="6477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9750" y="2068512"/>
            <a:ext cx="4392612" cy="5397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68312" y="123825"/>
            <a:ext cx="8207375" cy="86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68312" y="1131887"/>
            <a:ext cx="8207375" cy="350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68312" y="4732337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95637" y="4732337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624637" y="4732337"/>
            <a:ext cx="205105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403350" y="196850"/>
            <a:ext cx="72707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403350" y="1204912"/>
            <a:ext cx="7283450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32337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32337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32337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624637" y="4732337"/>
            <a:ext cx="205105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68312" y="123825"/>
            <a:ext cx="8207375" cy="86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68312" y="1131887"/>
            <a:ext cx="8207375" cy="350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68312" y="4732337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95637" y="4732337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403350" y="196850"/>
            <a:ext cx="72707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403350" y="1204912"/>
            <a:ext cx="7283450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32337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32337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32337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poweredtemplate.com/skiing-friends-on-chairlift-presentation-70779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hyperlink" Target="https://poweredtemplate.com/skiing-friends-on-chairlift-presentation-7077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ctrTitle"/>
          </p:nvPr>
        </p:nvSpPr>
        <p:spPr>
          <a:xfrm>
            <a:off x="445299" y="1387704"/>
            <a:ext cx="46014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lang="en-US" sz="5000">
                <a:latin typeface="Amatic SC"/>
                <a:ea typeface="Amatic SC"/>
                <a:cs typeface="Amatic SC"/>
                <a:sym typeface="Amatic SC"/>
              </a:rPr>
              <a:t>Resort Price Modeling</a:t>
            </a:r>
            <a:endParaRPr b="1" sz="5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445297" y="2128253"/>
            <a:ext cx="4601400" cy="5859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en-US" sz="3700">
                <a:latin typeface="Amatic SC"/>
                <a:ea typeface="Amatic SC"/>
                <a:cs typeface="Amatic SC"/>
                <a:sym typeface="Amatic SC"/>
              </a:rPr>
              <a:t>Big Mountain Resort</a:t>
            </a:r>
            <a:endParaRPr b="1" sz="31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105275" y="4725900"/>
            <a:ext cx="4813200" cy="3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presentation has been designed using resources from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PoweredTemplate.com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6553200" y="4732337"/>
            <a:ext cx="2133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166" name="Google Shape;166;p15"/>
          <p:cNvSpPr txBox="1"/>
          <p:nvPr>
            <p:ph type="title"/>
          </p:nvPr>
        </p:nvSpPr>
        <p:spPr>
          <a:xfrm>
            <a:off x="1403350" y="250825"/>
            <a:ext cx="73455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Modeling Results</a:t>
            </a: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625" y="1217100"/>
            <a:ext cx="7750075" cy="28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/>
          <p:nvPr/>
        </p:nvSpPr>
        <p:spPr>
          <a:xfrm>
            <a:off x="4824375" y="1733275"/>
            <a:ext cx="3807900" cy="1957500"/>
          </a:xfrm>
          <a:prstGeom prst="downArrowCallout">
            <a:avLst>
              <a:gd fmla="val 17254" name="adj1"/>
              <a:gd fmla="val 24609" name="adj2"/>
              <a:gd fmla="val 19288" name="adj3"/>
              <a:gd fmla="val 7259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6624637" y="4732337"/>
            <a:ext cx="205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174" name="Google Shape;174;p16"/>
          <p:cNvSpPr txBox="1"/>
          <p:nvPr>
            <p:ph type="title"/>
          </p:nvPr>
        </p:nvSpPr>
        <p:spPr>
          <a:xfrm>
            <a:off x="611187" y="196850"/>
            <a:ext cx="8137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Change Scenarios</a:t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289025" y="1562225"/>
            <a:ext cx="2695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Close Runs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00" y="2197375"/>
            <a:ext cx="4398000" cy="2347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/>
        </p:nvSpPr>
        <p:spPr>
          <a:xfrm>
            <a:off x="4879275" y="1733275"/>
            <a:ext cx="3869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2. Increase Vertical Drop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add run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add lift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add 150’ vertical drop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4990125" y="3758825"/>
            <a:ext cx="3476400" cy="97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Ticket price +$1.99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(Revenue +$3.5M)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6624637" y="4732337"/>
            <a:ext cx="205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184" name="Google Shape;184;p17"/>
          <p:cNvSpPr txBox="1"/>
          <p:nvPr>
            <p:ph type="title"/>
          </p:nvPr>
        </p:nvSpPr>
        <p:spPr>
          <a:xfrm>
            <a:off x="611187" y="196850"/>
            <a:ext cx="8137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Summary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611175" y="1744052"/>
            <a:ext cx="81375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Big Mountain Resort is rich in many of the 8 features most associated with high-price resorts.</a:t>
            </a:r>
            <a:endParaRPr sz="2400"/>
          </a:p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resort’s current profile supports raising the ticket price between $2 - 25.</a:t>
            </a:r>
            <a:endParaRPr sz="2400"/>
          </a:p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Future areas of investment should prioritize number of runs, vertical drop, and lifts (especially fast quads).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ctrTitle"/>
          </p:nvPr>
        </p:nvSpPr>
        <p:spPr>
          <a:xfrm>
            <a:off x="1384100" y="1436925"/>
            <a:ext cx="24687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lang="en-US" sz="10300">
                <a:latin typeface="Amatic SC"/>
                <a:ea typeface="Amatic SC"/>
                <a:cs typeface="Amatic SC"/>
                <a:sym typeface="Amatic SC"/>
              </a:rPr>
              <a:t>Q &amp; A</a:t>
            </a:r>
            <a:endParaRPr b="1" sz="10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105275" y="4725900"/>
            <a:ext cx="4813200" cy="3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presentation has been designed using resources from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PoweredTemplate.com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624637" y="4732337"/>
            <a:ext cx="205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611187" y="196850"/>
            <a:ext cx="8137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Current Pricing</a:t>
            </a:r>
            <a:endParaRPr sz="4400"/>
          </a:p>
        </p:txBody>
      </p:sp>
      <p:grpSp>
        <p:nvGrpSpPr>
          <p:cNvPr id="50" name="Google Shape;50;p7"/>
          <p:cNvGrpSpPr/>
          <p:nvPr/>
        </p:nvGrpSpPr>
        <p:grpSpPr>
          <a:xfrm>
            <a:off x="7" y="2988750"/>
            <a:ext cx="4935469" cy="731700"/>
            <a:chOff x="7" y="2207532"/>
            <a:chExt cx="4935469" cy="731700"/>
          </a:xfrm>
        </p:grpSpPr>
        <p:sp>
          <p:nvSpPr>
            <p:cNvPr id="51" name="Google Shape;51;p7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1B786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avg. stay</a:t>
              </a:r>
              <a:endParaRPr sz="3600">
                <a:solidFill>
                  <a:srgbClr val="1B786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2789775" y="2207532"/>
              <a:ext cx="2145600" cy="731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 txBox="1"/>
            <p:nvPr/>
          </p:nvSpPr>
          <p:spPr>
            <a:xfrm>
              <a:off x="2914376" y="2414107"/>
              <a:ext cx="2021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 days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" name="Google Shape;54;p7"/>
          <p:cNvGrpSpPr/>
          <p:nvPr/>
        </p:nvGrpSpPr>
        <p:grpSpPr>
          <a:xfrm>
            <a:off x="663900" y="3869850"/>
            <a:ext cx="4271599" cy="731700"/>
            <a:chOff x="663900" y="3088632"/>
            <a:chExt cx="4271599" cy="731700"/>
          </a:xfrm>
        </p:grpSpPr>
        <p:sp>
          <p:nvSpPr>
            <p:cNvPr id="55" name="Google Shape;55;p7"/>
            <p:cNvSpPr txBox="1"/>
            <p:nvPr/>
          </p:nvSpPr>
          <p:spPr>
            <a:xfrm>
              <a:off x="663900" y="3138832"/>
              <a:ext cx="2051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visitors</a:t>
              </a:r>
              <a:endParaRPr sz="36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2789775" y="3088632"/>
              <a:ext cx="2145600" cy="7317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 txBox="1"/>
            <p:nvPr/>
          </p:nvSpPr>
          <p:spPr>
            <a:xfrm>
              <a:off x="2914399" y="3295182"/>
              <a:ext cx="2021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350,000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8;p7"/>
          <p:cNvGrpSpPr/>
          <p:nvPr/>
        </p:nvGrpSpPr>
        <p:grpSpPr>
          <a:xfrm>
            <a:off x="710659" y="2104368"/>
            <a:ext cx="4224707" cy="731700"/>
            <a:chOff x="710674" y="1323157"/>
            <a:chExt cx="4224707" cy="731700"/>
          </a:xfrm>
        </p:grpSpPr>
        <p:sp>
          <p:nvSpPr>
            <p:cNvPr id="59" name="Google Shape;59;p7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155B5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ticket</a:t>
              </a:r>
              <a:r>
                <a:rPr lang="en-US" sz="4400">
                  <a:solidFill>
                    <a:srgbClr val="155B5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rgbClr val="155B5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2789781" y="1323157"/>
              <a:ext cx="2145600" cy="7317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 txBox="1"/>
            <p:nvPr/>
          </p:nvSpPr>
          <p:spPr>
            <a:xfrm>
              <a:off x="2914390" y="1407439"/>
              <a:ext cx="20043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$81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" name="Google Shape;62;p7"/>
          <p:cNvGrpSpPr/>
          <p:nvPr/>
        </p:nvGrpSpPr>
        <p:grpSpPr>
          <a:xfrm>
            <a:off x="5382975" y="1474687"/>
            <a:ext cx="2407200" cy="1361400"/>
            <a:chOff x="6876012" y="700382"/>
            <a:chExt cx="2407200" cy="1361400"/>
          </a:xfrm>
        </p:grpSpPr>
        <p:sp>
          <p:nvSpPr>
            <p:cNvPr id="63" name="Google Shape;63;p7"/>
            <p:cNvSpPr txBox="1"/>
            <p:nvPr/>
          </p:nvSpPr>
          <p:spPr>
            <a:xfrm>
              <a:off x="6876012" y="700382"/>
              <a:ext cx="24072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8020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total revenue</a:t>
              </a:r>
              <a:r>
                <a:rPr lang="en-US" sz="3000">
                  <a:solidFill>
                    <a:srgbClr val="8020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3000">
                <a:solidFill>
                  <a:srgbClr val="802017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015206" y="1330082"/>
              <a:ext cx="2128800" cy="7317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 txBox="1"/>
            <p:nvPr/>
          </p:nvSpPr>
          <p:spPr>
            <a:xfrm>
              <a:off x="7015200" y="1408245"/>
              <a:ext cx="2128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$141.75 M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7"/>
          <p:cNvGrpSpPr/>
          <p:nvPr/>
        </p:nvGrpSpPr>
        <p:grpSpPr>
          <a:xfrm>
            <a:off x="5482850" y="3123825"/>
            <a:ext cx="2207425" cy="1477725"/>
            <a:chOff x="2325825" y="3216407"/>
            <a:chExt cx="2207425" cy="1477725"/>
          </a:xfrm>
        </p:grpSpPr>
        <p:sp>
          <p:nvSpPr>
            <p:cNvPr id="67" name="Google Shape;67;p7"/>
            <p:cNvSpPr txBox="1"/>
            <p:nvPr/>
          </p:nvSpPr>
          <p:spPr>
            <a:xfrm>
              <a:off x="2325825" y="3216407"/>
              <a:ext cx="2190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revenue per dollar price</a:t>
              </a:r>
              <a:endParaRPr sz="30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2361675" y="3962432"/>
              <a:ext cx="2118600" cy="7317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 txBox="1"/>
            <p:nvPr/>
          </p:nvSpPr>
          <p:spPr>
            <a:xfrm>
              <a:off x="2414650" y="4168982"/>
              <a:ext cx="21186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$1.75 M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553200" y="4732337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1403350" y="250825"/>
            <a:ext cx="7345362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Current Pricing</a:t>
            </a:r>
            <a:endParaRPr b="1" sz="58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650" y="1222050"/>
            <a:ext cx="6088700" cy="3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624637" y="4732337"/>
            <a:ext cx="205105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611187" y="196850"/>
            <a:ext cx="8137525" cy="91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Problem Identification</a:t>
            </a:r>
            <a:endParaRPr/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668025" y="2686025"/>
            <a:ext cx="70704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-US" sz="2400">
                <a:solidFill>
                  <a:schemeClr val="dk2"/>
                </a:solidFill>
              </a:rPr>
              <a:t>Do Big Mountain Resort’s current facilities support raising ticket prices by any amount for the coming ski season? </a:t>
            </a:r>
            <a:endParaRPr b="1"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-US" sz="2400">
                <a:solidFill>
                  <a:schemeClr val="dk2"/>
                </a:solidFill>
              </a:rPr>
              <a:t>What are the most valuable features for further investment?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" name="Google Shape;84;p9"/>
          <p:cNvSpPr txBox="1"/>
          <p:nvPr/>
        </p:nvSpPr>
        <p:spPr>
          <a:xfrm>
            <a:off x="491325" y="1300563"/>
            <a:ext cx="74238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Increased operating costs from new lift: $1.54 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Naive pricing strategy based on market average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sense of which resort facilities are most valuable to visitors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624637" y="4732337"/>
            <a:ext cx="205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611187" y="196850"/>
            <a:ext cx="8137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Key Findings</a:t>
            </a:r>
            <a:endParaRPr b="1" sz="5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611175" y="1557625"/>
            <a:ext cx="70704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-US" sz="2400">
                <a:solidFill>
                  <a:schemeClr val="dk2"/>
                </a:solidFill>
              </a:rPr>
              <a:t>The model predicts BMR to have a ticket price of $94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-US" sz="2400">
                <a:solidFill>
                  <a:schemeClr val="dk2"/>
                </a:solidFill>
              </a:rPr>
              <a:t>Vertical Drop, Fast Quads, Total Lifts, # Runs, Snow Making, Skiable Area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624637" y="4732337"/>
            <a:ext cx="205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611187" y="196850"/>
            <a:ext cx="8137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Data</a:t>
            </a:r>
            <a:endParaRPr/>
          </a:p>
        </p:txBody>
      </p:sp>
      <p:sp>
        <p:nvSpPr>
          <p:cNvPr id="98" name="Google Shape;98;p11"/>
          <p:cNvSpPr txBox="1"/>
          <p:nvPr/>
        </p:nvSpPr>
        <p:spPr>
          <a:xfrm>
            <a:off x="341775" y="1046075"/>
            <a:ext cx="52899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227 resorts, including BMR (originally 330)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Resort data includes: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region and state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elevation and vertical drop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number and type of each lift: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fast (eights), sixes, quads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 quad, triple, double, surface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number of terrain parks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number of runs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longest run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total skiable area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snow making coverage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length of last season, predicted next season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years open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average snowfall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night-skiing area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adult weekend (and weekday) ticket price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5006775" y="1716001"/>
            <a:ext cx="35745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 data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retrieved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Wikipedia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population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Calculated statistics: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resorts per state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resorts per state capita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resorts per state area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% share of state’s skiable area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% share of state’s total days open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% share of state’s terrain parks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% share of state’s night skiing area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624637" y="4732337"/>
            <a:ext cx="205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611187" y="196850"/>
            <a:ext cx="8137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Modeling Results</a:t>
            </a:r>
            <a:endParaRPr/>
          </a:p>
        </p:txBody>
      </p:sp>
      <p:graphicFrame>
        <p:nvGraphicFramePr>
          <p:cNvPr id="106" name="Google Shape;106;p12"/>
          <p:cNvGraphicFramePr/>
          <p:nvPr/>
        </p:nvGraphicFramePr>
        <p:xfrm>
          <a:off x="1006250" y="198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{D5DAC0F3-2472-465E-83FC-8001B9C44946}</a:tableStyleId>
              </a:tblPr>
              <a:tblGrid>
                <a:gridCol w="1858000"/>
                <a:gridCol w="1858000"/>
                <a:gridCol w="1858000"/>
                <a:gridCol w="1858000"/>
              </a:tblGrid>
              <a:tr h="6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predictor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</a:t>
                      </a:r>
                      <a:r>
                        <a:rPr baseline="30000" lang="en-US" sz="2400"/>
                        <a:t>2</a:t>
                      </a:r>
                      <a:endParaRPr baseline="30000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Mean Absolute Error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Mean Squared Error</a:t>
                      </a:r>
                      <a:endParaRPr sz="1900"/>
                    </a:p>
                  </a:txBody>
                  <a:tcPr marT="91425" marB="91425" marR="91425" marL="91425" anchor="ctr"/>
                </a:tc>
              </a:tr>
              <a:tr h="6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mean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0.0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19.13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581.43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6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model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0.64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10.4 ± 1.5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182 </a:t>
                      </a:r>
                      <a:r>
                        <a:rPr lang="en-US" sz="2400">
                          <a:solidFill>
                            <a:schemeClr val="dk2"/>
                          </a:solidFill>
                        </a:rPr>
                        <a:t>± 57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2615125" y="2372538"/>
            <a:ext cx="4868400" cy="41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7116713" y="2374038"/>
            <a:ext cx="696600" cy="411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275575" y="2373688"/>
            <a:ext cx="696600" cy="411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6553200" y="4732337"/>
            <a:ext cx="2133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1403350" y="250825"/>
            <a:ext cx="73455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Modeling Results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 flipH="1" rot="10800000">
            <a:off x="1629200" y="2588063"/>
            <a:ext cx="7077600" cy="9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117" name="Google Shape;117;p13"/>
          <p:cNvSpPr/>
          <p:nvPr/>
        </p:nvSpPr>
        <p:spPr>
          <a:xfrm>
            <a:off x="4806138" y="2444338"/>
            <a:ext cx="255900" cy="285600"/>
          </a:xfrm>
          <a:prstGeom prst="diamond">
            <a:avLst/>
          </a:prstGeom>
          <a:solidFill>
            <a:srgbClr val="4A86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1445400" y="1894438"/>
            <a:ext cx="662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Current Price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1484250" y="2669988"/>
            <a:ext cx="58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$81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4606550" y="1894438"/>
            <a:ext cx="662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Model Predict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4645400" y="2675063"/>
            <a:ext cx="58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$94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3"/>
          <p:cNvCxnSpPr/>
          <p:nvPr/>
        </p:nvCxnSpPr>
        <p:spPr>
          <a:xfrm>
            <a:off x="1791100" y="2380138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/>
          <p:nvPr/>
        </p:nvCxnSpPr>
        <p:spPr>
          <a:xfrm>
            <a:off x="2267375" y="2380138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2505488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2743625" y="2380138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/>
          <p:nvPr/>
        </p:nvCxnSpPr>
        <p:spPr>
          <a:xfrm>
            <a:off x="2981750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3"/>
          <p:cNvCxnSpPr/>
          <p:nvPr/>
        </p:nvCxnSpPr>
        <p:spPr>
          <a:xfrm>
            <a:off x="4932638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3"/>
          <p:cNvCxnSpPr/>
          <p:nvPr/>
        </p:nvCxnSpPr>
        <p:spPr>
          <a:xfrm>
            <a:off x="2029238" y="2380138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3219875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3458000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3"/>
          <p:cNvCxnSpPr/>
          <p:nvPr/>
        </p:nvCxnSpPr>
        <p:spPr>
          <a:xfrm>
            <a:off x="3703763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3"/>
          <p:cNvCxnSpPr/>
          <p:nvPr/>
        </p:nvCxnSpPr>
        <p:spPr>
          <a:xfrm>
            <a:off x="4441100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3"/>
          <p:cNvCxnSpPr/>
          <p:nvPr/>
        </p:nvCxnSpPr>
        <p:spPr>
          <a:xfrm>
            <a:off x="3949550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3"/>
          <p:cNvCxnSpPr/>
          <p:nvPr/>
        </p:nvCxnSpPr>
        <p:spPr>
          <a:xfrm>
            <a:off x="4195325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3"/>
          <p:cNvCxnSpPr/>
          <p:nvPr/>
        </p:nvCxnSpPr>
        <p:spPr>
          <a:xfrm>
            <a:off x="4686875" y="2375063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5408925" y="2377600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5647038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3"/>
          <p:cNvCxnSpPr/>
          <p:nvPr/>
        </p:nvCxnSpPr>
        <p:spPr>
          <a:xfrm>
            <a:off x="5885175" y="2377600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3"/>
          <p:cNvCxnSpPr/>
          <p:nvPr/>
        </p:nvCxnSpPr>
        <p:spPr>
          <a:xfrm>
            <a:off x="6123300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3"/>
          <p:cNvCxnSpPr/>
          <p:nvPr/>
        </p:nvCxnSpPr>
        <p:spPr>
          <a:xfrm>
            <a:off x="8074188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3"/>
          <p:cNvCxnSpPr/>
          <p:nvPr/>
        </p:nvCxnSpPr>
        <p:spPr>
          <a:xfrm>
            <a:off x="5170788" y="2377600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3"/>
          <p:cNvCxnSpPr/>
          <p:nvPr/>
        </p:nvCxnSpPr>
        <p:spPr>
          <a:xfrm>
            <a:off x="6361425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3"/>
          <p:cNvCxnSpPr/>
          <p:nvPr/>
        </p:nvCxnSpPr>
        <p:spPr>
          <a:xfrm>
            <a:off x="6599550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3"/>
          <p:cNvCxnSpPr/>
          <p:nvPr/>
        </p:nvCxnSpPr>
        <p:spPr>
          <a:xfrm>
            <a:off x="6845313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3"/>
          <p:cNvCxnSpPr/>
          <p:nvPr/>
        </p:nvCxnSpPr>
        <p:spPr>
          <a:xfrm>
            <a:off x="7582650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3"/>
          <p:cNvCxnSpPr/>
          <p:nvPr/>
        </p:nvCxnSpPr>
        <p:spPr>
          <a:xfrm>
            <a:off x="7091100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3"/>
          <p:cNvCxnSpPr/>
          <p:nvPr/>
        </p:nvCxnSpPr>
        <p:spPr>
          <a:xfrm>
            <a:off x="7336875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3"/>
          <p:cNvCxnSpPr/>
          <p:nvPr/>
        </p:nvCxnSpPr>
        <p:spPr>
          <a:xfrm>
            <a:off x="7828425" y="2372525"/>
            <a:ext cx="10500" cy="414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3"/>
          <p:cNvSpPr txBox="1"/>
          <p:nvPr/>
        </p:nvSpPr>
        <p:spPr>
          <a:xfrm>
            <a:off x="2552225" y="2675063"/>
            <a:ext cx="3933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3758150" y="2675063"/>
            <a:ext cx="3933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6078000" y="2675063"/>
            <a:ext cx="585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7295400" y="2675063"/>
            <a:ext cx="585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2614975" y="3107188"/>
            <a:ext cx="4868400" cy="549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Mean Absolute Error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6553200" y="4732337"/>
            <a:ext cx="2133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/>
          </a:p>
        </p:txBody>
      </p:sp>
      <p:sp>
        <p:nvSpPr>
          <p:cNvPr id="159" name="Google Shape;159;p14"/>
          <p:cNvSpPr txBox="1"/>
          <p:nvPr>
            <p:ph type="title"/>
          </p:nvPr>
        </p:nvSpPr>
        <p:spPr>
          <a:xfrm rot="-5400000">
            <a:off x="-361400" y="1682775"/>
            <a:ext cx="40425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5800">
                <a:latin typeface="Amatic SC"/>
                <a:ea typeface="Amatic SC"/>
                <a:cs typeface="Amatic SC"/>
                <a:sym typeface="Amatic SC"/>
              </a:rPr>
              <a:t>Modeling Results</a:t>
            </a:r>
            <a:endParaRPr/>
          </a:p>
        </p:txBody>
      </p:sp>
      <p:pic>
        <p:nvPicPr>
          <p:cNvPr id="160" name="Google Shape;1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575" y="120363"/>
            <a:ext cx="4399499" cy="49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DEF6F1"/>
      </a:accent3>
      <a:accent4>
        <a:srgbClr val="FFFFFF"/>
      </a:accent4>
      <a:accent5>
        <a:srgbClr val="8DC6FF"/>
      </a:accent5>
      <a:accent6>
        <a:srgbClr val="DEF6F1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default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C75E00"/>
      </a:accent4>
      <a:accent5>
        <a:srgbClr val="FED416"/>
      </a:accent5>
      <a:accent6>
        <a:srgbClr val="FFFFFF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