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72" r:id="rId5"/>
    <p:sldId id="273" r:id="rId6"/>
    <p:sldId id="307" r:id="rId7"/>
    <p:sldId id="274" r:id="rId8"/>
    <p:sldId id="268" r:id="rId9"/>
    <p:sldId id="275" r:id="rId10"/>
    <p:sldId id="285" r:id="rId11"/>
    <p:sldId id="276" r:id="rId12"/>
    <p:sldId id="277" r:id="rId13"/>
    <p:sldId id="278" r:id="rId14"/>
    <p:sldId id="279" r:id="rId15"/>
    <p:sldId id="280" r:id="rId16"/>
    <p:sldId id="281" r:id="rId17"/>
    <p:sldId id="282" r:id="rId18"/>
    <p:sldId id="284" r:id="rId19"/>
    <p:sldId id="308" r:id="rId20"/>
    <p:sldId id="283" r:id="rId21"/>
    <p:sldId id="286" r:id="rId22"/>
    <p:sldId id="287" r:id="rId23"/>
    <p:sldId id="288" r:id="rId24"/>
    <p:sldId id="289" r:id="rId25"/>
    <p:sldId id="291" r:id="rId26"/>
    <p:sldId id="290" r:id="rId27"/>
    <p:sldId id="292" r:id="rId28"/>
    <p:sldId id="294" r:id="rId29"/>
    <p:sldId id="293" r:id="rId30"/>
    <p:sldId id="295" r:id="rId31"/>
    <p:sldId id="296" r:id="rId32"/>
    <p:sldId id="299" r:id="rId33"/>
    <p:sldId id="297" r:id="rId34"/>
    <p:sldId id="300" r:id="rId35"/>
    <p:sldId id="301" r:id="rId36"/>
    <p:sldId id="302" r:id="rId37"/>
    <p:sldId id="303" r:id="rId38"/>
    <p:sldId id="304" r:id="rId39"/>
    <p:sldId id="305" r:id="rId40"/>
    <p:sldId id="306" r:id="rId41"/>
  </p:sldIdLst>
  <p:sldSz cx="12188825" cy="6858000"/>
  <p:notesSz cx="6858000" cy="9144000"/>
  <p:defaultTextStyle>
    <a:defPPr rtl="0">
      <a:defRPr lang="pl-pl"/>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5500"/>
    <a:srgbClr val="C45900"/>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114" d="100"/>
          <a:sy n="114" d="100"/>
        </p:scale>
        <p:origin x="300"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Data — symbol zastępczy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2016-08-01</a:t>
            </a:r>
            <a:endParaRPr/>
          </a:p>
        </p:txBody>
      </p:sp>
      <p:sp>
        <p:nvSpPr>
          <p:cNvPr id="4" name="Stopka — symbol zastępczy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Numer slajdu — symbol zastępczy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Data — symbol zastępczy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2016-08-01</a:t>
            </a:r>
            <a:endParaRPr/>
          </a:p>
        </p:txBody>
      </p:sp>
      <p:sp>
        <p:nvSpPr>
          <p:cNvPr id="4" name="Obraz slajdu — symbol zastępcz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atki — symbol zastępcz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Kliknij, aby edytować style wzorca tekstu</a:t>
            </a:r>
          </a:p>
          <a:p>
            <a:pPr lvl="1" rtl="0"/>
            <a:r>
              <a:t>Drugi poziom</a:t>
            </a:r>
          </a:p>
          <a:p>
            <a:pPr lvl="2" rtl="0"/>
            <a:r>
              <a:t>Trzeci poziom</a:t>
            </a:r>
          </a:p>
          <a:p>
            <a:pPr lvl="3" rtl="0"/>
            <a:r>
              <a:t>Czwarty poziom</a:t>
            </a:r>
          </a:p>
          <a:p>
            <a:pPr lvl="4" rtl="0"/>
            <a:r>
              <a:t>Piąty poziom</a:t>
            </a:r>
          </a:p>
        </p:txBody>
      </p:sp>
      <p:sp>
        <p:nvSpPr>
          <p:cNvPr id="6" name="Stopka — symbol zastępcz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Numer slajdu — symbol zastępcz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grpSp>
        <p:nvGrpSpPr>
          <p:cNvPr id="21" name="linie ukośne"/>
          <p:cNvGrpSpPr/>
          <p:nvPr/>
        </p:nvGrpSpPr>
        <p:grpSpPr>
          <a:xfrm>
            <a:off x="7516443" y="4145281"/>
            <a:ext cx="4686117" cy="2731407"/>
            <a:chOff x="5638800" y="3108960"/>
            <a:chExt cx="3515503" cy="2048555"/>
          </a:xfrm>
        </p:grpSpPr>
        <p:cxnSp>
          <p:nvCxnSpPr>
            <p:cNvPr id="14" name="Łącznik prosty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Łącznik prosty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Łącznik prosty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ie dolne"/>
          <p:cNvGrpSpPr/>
          <p:nvPr/>
        </p:nvGrpSpPr>
        <p:grpSpPr>
          <a:xfrm>
            <a:off x="-8916" y="6057149"/>
            <a:ext cx="5498726" cy="820207"/>
            <a:chOff x="-6689" y="4553748"/>
            <a:chExt cx="4125119" cy="615155"/>
          </a:xfrm>
        </p:grpSpPr>
        <p:sp>
          <p:nvSpPr>
            <p:cNvPr id="9" name="Dowolny kształt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Dowolny kształt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Dowolny kształt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ytuł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l-PL"/>
              <a:t>Kliknij, aby edytować styl</a:t>
            </a:r>
            <a:endParaRPr/>
          </a:p>
        </p:txBody>
      </p:sp>
      <p:sp>
        <p:nvSpPr>
          <p:cNvPr id="3" name="Podtytuł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l-PL"/>
              <a:t>Kliknij, aby edytować styl wzorca podtytułu</a:t>
            </a:r>
            <a:endParaRPr/>
          </a:p>
        </p:txBody>
      </p:sp>
      <p:sp>
        <p:nvSpPr>
          <p:cNvPr id="22" name="Data — symbol zastępczy 21"/>
          <p:cNvSpPr>
            <a:spLocks noGrp="1"/>
          </p:cNvSpPr>
          <p:nvPr>
            <p:ph type="dt" sz="half" idx="10"/>
          </p:nvPr>
        </p:nvSpPr>
        <p:spPr/>
        <p:txBody>
          <a:bodyPr rtlCol="0"/>
          <a:lstStyle/>
          <a:p>
            <a:pPr rtl="0"/>
            <a:r>
              <a:rPr lang="en-US"/>
              <a:t>2016-08-01</a:t>
            </a:r>
            <a:endParaRPr/>
          </a:p>
        </p:txBody>
      </p:sp>
      <p:sp>
        <p:nvSpPr>
          <p:cNvPr id="23" name="Stopka — symbol zastępczy 22"/>
          <p:cNvSpPr>
            <a:spLocks noGrp="1"/>
          </p:cNvSpPr>
          <p:nvPr>
            <p:ph type="ftr" sz="quarter" idx="11"/>
          </p:nvPr>
        </p:nvSpPr>
        <p:spPr/>
        <p:txBody>
          <a:bodyPr rtlCol="0"/>
          <a:lstStyle/>
          <a:p>
            <a:pPr rtl="0"/>
            <a:endParaRPr/>
          </a:p>
        </p:txBody>
      </p:sp>
      <p:sp>
        <p:nvSpPr>
          <p:cNvPr id="24" name="Numer slajdu — symbol zastępczy 2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Tekst pionowy — symbol zastępczy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l-PL"/>
              <a:t>Edytuj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836898" y="584200"/>
            <a:ext cx="2742486" cy="5588000"/>
          </a:xfrm>
        </p:spPr>
        <p:txBody>
          <a:bodyPr vert="eaVert" rtlCol="0"/>
          <a:lstStyle/>
          <a:p>
            <a:pPr rtl="0"/>
            <a:r>
              <a:rPr lang="pl-PL"/>
              <a:t>Kliknij, aby edytować styl</a:t>
            </a:r>
            <a:endParaRPr/>
          </a:p>
        </p:txBody>
      </p:sp>
      <p:sp>
        <p:nvSpPr>
          <p:cNvPr id="3" name="Tekst pionowy — symbol zastępczy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pl-PL"/>
              <a:t>Edytuj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Zawartość — symbol zastępczy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l-PL"/>
              <a:t>Edytuj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grpSp>
        <p:nvGrpSpPr>
          <p:cNvPr id="11" name="linie ukośne"/>
          <p:cNvGrpSpPr/>
          <p:nvPr/>
        </p:nvGrpSpPr>
        <p:grpSpPr>
          <a:xfrm>
            <a:off x="7516443" y="4145281"/>
            <a:ext cx="4686117" cy="2731407"/>
            <a:chOff x="5638800" y="3108960"/>
            <a:chExt cx="3515503" cy="2048555"/>
          </a:xfrm>
        </p:grpSpPr>
        <p:cxnSp>
          <p:nvCxnSpPr>
            <p:cNvPr id="12" name="Łącznik prosty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Łącznik prosty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Łącznik prosty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ytuł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l-PL"/>
              <a:t>Kliknij, aby edytować styl</a:t>
            </a:r>
            <a:endParaRPr/>
          </a:p>
        </p:txBody>
      </p:sp>
      <p:sp>
        <p:nvSpPr>
          <p:cNvPr id="3" name="Tekst — symbol zastępczy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l-PL"/>
              <a:t>Edytuj style wzorca tekstu</a:t>
            </a:r>
          </a:p>
        </p:txBody>
      </p:sp>
      <p:sp>
        <p:nvSpPr>
          <p:cNvPr id="4" name="Data — symbol zastępczy 3"/>
          <p:cNvSpPr>
            <a:spLocks noGrp="1"/>
          </p:cNvSpPr>
          <p:nvPr>
            <p:ph type="dt" sz="half" idx="10"/>
          </p:nvPr>
        </p:nvSpPr>
        <p:spPr/>
        <p:txBody>
          <a:bodyPr rtlCol="0"/>
          <a:lstStyle/>
          <a:p>
            <a:pPr rtl="0"/>
            <a:r>
              <a:rPr lang="en-US"/>
              <a:t>2016-08-01</a:t>
            </a:r>
            <a:endParaRPr/>
          </a:p>
        </p:txBody>
      </p:sp>
      <p:sp>
        <p:nvSpPr>
          <p:cNvPr id="5" name="Stopka — symbol zastępczy 4"/>
          <p:cNvSpPr>
            <a:spLocks noGrp="1"/>
          </p:cNvSpPr>
          <p:nvPr>
            <p:ph type="ftr" sz="quarter" idx="11"/>
          </p:nvPr>
        </p:nvSpPr>
        <p:spPr/>
        <p:txBody>
          <a:bodyPr rtlCol="0"/>
          <a:lstStyle/>
          <a:p>
            <a:pPr rtl="0"/>
            <a:endParaRPr/>
          </a:p>
        </p:txBody>
      </p:sp>
      <p:sp>
        <p:nvSpPr>
          <p:cNvPr id="6" name="Numer slajdu — symbol zastępcz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Zawartość — symbol zastępczy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l-PL"/>
              <a:t>Edytuj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4" name="Zawartość — symbol zastępczy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pl-PL"/>
              <a:t>Edytuj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algn="l" rtl="0">
              <a:defRPr/>
            </a:lvl1pPr>
          </a:lstStyle>
          <a:p>
            <a:pPr rtl="0"/>
            <a:r>
              <a:rPr lang="pl-PL"/>
              <a:t>Kliknij, aby edytować styl</a:t>
            </a:r>
            <a:endParaRPr/>
          </a:p>
        </p:txBody>
      </p:sp>
      <p:sp>
        <p:nvSpPr>
          <p:cNvPr id="3" name="Tekst — symbol zastępczy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l-PL"/>
              <a:t>Edytuj style wzorca tekstu</a:t>
            </a:r>
          </a:p>
        </p:txBody>
      </p:sp>
      <p:sp>
        <p:nvSpPr>
          <p:cNvPr id="4" name="Zawartość — symbol zastępczy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l-PL"/>
              <a:t>Edytuj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Tekst — symbol zastępczy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l-PL"/>
              <a:t>Edytuj style wzorca tekstu</a:t>
            </a:r>
          </a:p>
        </p:txBody>
      </p:sp>
      <p:sp>
        <p:nvSpPr>
          <p:cNvPr id="6" name="Zawartość — symbol zastępczy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l-PL"/>
              <a:t>Edytuj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7" name="Data — symbol zastępczy 6"/>
          <p:cNvSpPr>
            <a:spLocks noGrp="1"/>
          </p:cNvSpPr>
          <p:nvPr>
            <p:ph type="dt" sz="half" idx="10"/>
          </p:nvPr>
        </p:nvSpPr>
        <p:spPr/>
        <p:txBody>
          <a:bodyPr rtlCol="0"/>
          <a:lstStyle/>
          <a:p>
            <a:pPr rtl="0"/>
            <a:r>
              <a:rPr lang="en-US"/>
              <a:t>2016-08-01</a:t>
            </a:r>
            <a:endParaRPr/>
          </a:p>
        </p:txBody>
      </p:sp>
      <p:sp>
        <p:nvSpPr>
          <p:cNvPr id="8" name="Stopka — symbol zastępczy 7"/>
          <p:cNvSpPr>
            <a:spLocks noGrp="1"/>
          </p:cNvSpPr>
          <p:nvPr>
            <p:ph type="ftr" sz="quarter" idx="11"/>
          </p:nvPr>
        </p:nvSpPr>
        <p:spPr/>
        <p:txBody>
          <a:bodyPr rtlCol="0"/>
          <a:lstStyle/>
          <a:p>
            <a:pPr rtl="0"/>
            <a:endParaRPr/>
          </a:p>
        </p:txBody>
      </p:sp>
      <p:sp>
        <p:nvSpPr>
          <p:cNvPr id="9" name="Numer slajdu — symbol zastępczy 8"/>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a:p>
        </p:txBody>
      </p:sp>
      <p:sp>
        <p:nvSpPr>
          <p:cNvPr id="3" name="Data — symbol zastępczy 2"/>
          <p:cNvSpPr>
            <a:spLocks noGrp="1"/>
          </p:cNvSpPr>
          <p:nvPr>
            <p:ph type="dt" sz="half" idx="10"/>
          </p:nvPr>
        </p:nvSpPr>
        <p:spPr/>
        <p:txBody>
          <a:bodyPr rtlCol="0"/>
          <a:lstStyle/>
          <a:p>
            <a:pPr rtl="0"/>
            <a:r>
              <a:rPr lang="en-US"/>
              <a:t>2016-08-01</a:t>
            </a:r>
            <a:endParaRPr/>
          </a:p>
        </p:txBody>
      </p:sp>
      <p:sp>
        <p:nvSpPr>
          <p:cNvPr id="4" name="Stopka — symbol zastępczy 3"/>
          <p:cNvSpPr>
            <a:spLocks noGrp="1"/>
          </p:cNvSpPr>
          <p:nvPr>
            <p:ph type="ftr" sz="quarter" idx="11"/>
          </p:nvPr>
        </p:nvSpPr>
        <p:spPr/>
        <p:txBody>
          <a:bodyPr rtlCol="0"/>
          <a:lstStyle/>
          <a:p>
            <a:pPr rtl="0"/>
            <a:endParaRPr/>
          </a:p>
        </p:txBody>
      </p:sp>
      <p:sp>
        <p:nvSpPr>
          <p:cNvPr id="5" name="Numer slajdu — symbol zastępczy 4"/>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r>
              <a:rPr lang="en-US"/>
              <a:t>2016-08-01</a:t>
            </a:r>
            <a:endParaRPr/>
          </a:p>
        </p:txBody>
      </p:sp>
      <p:sp>
        <p:nvSpPr>
          <p:cNvPr id="3" name="Stopka — symbol zastępczy 2"/>
          <p:cNvSpPr>
            <a:spLocks noGrp="1"/>
          </p:cNvSpPr>
          <p:nvPr>
            <p:ph type="ftr" sz="quarter" idx="11"/>
          </p:nvPr>
        </p:nvSpPr>
        <p:spPr/>
        <p:txBody>
          <a:bodyPr rtlCol="0"/>
          <a:lstStyle/>
          <a:p>
            <a:pPr rtl="0"/>
            <a:endParaRPr/>
          </a:p>
        </p:txBody>
      </p:sp>
      <p:sp>
        <p:nvSpPr>
          <p:cNvPr id="4" name="Numer slajdu — symbol zastępczy 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l-PL"/>
              <a:t>Kliknij, aby edytować styl</a:t>
            </a:r>
            <a:endParaRPr/>
          </a:p>
        </p:txBody>
      </p:sp>
      <p:sp>
        <p:nvSpPr>
          <p:cNvPr id="4" name="Tekst — symbol zastępczy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l-PL"/>
              <a:t>Edytuj style wzorca tekstu</a:t>
            </a:r>
          </a:p>
        </p:txBody>
      </p:sp>
      <p:sp>
        <p:nvSpPr>
          <p:cNvPr id="3" name="Zawartość — symbol zastępczy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l-PL"/>
              <a:t>Edytuj style wzorca tekstu</a:t>
            </a:r>
          </a:p>
          <a:p>
            <a:pPr lvl="1" rtl="0"/>
            <a:r>
              <a:rPr lang="pl-PL"/>
              <a:t>Drugi poziom</a:t>
            </a:r>
          </a:p>
          <a:p>
            <a:pPr lvl="2" rtl="0"/>
            <a:r>
              <a:rPr lang="pl-PL"/>
              <a:t>Trzeci poziom</a:t>
            </a:r>
          </a:p>
          <a:p>
            <a:pPr lvl="3" rtl="0"/>
            <a:r>
              <a:rPr lang="pl-PL"/>
              <a:t>Czwarty poziom</a:t>
            </a:r>
          </a:p>
          <a:p>
            <a:pPr lvl="4" rtl="0"/>
            <a:r>
              <a:rPr lang="pl-PL"/>
              <a:t>Piąty poziom</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l-PL"/>
              <a:t>Kliknij, aby edytować styl</a:t>
            </a:r>
            <a:endParaRPr/>
          </a:p>
        </p:txBody>
      </p:sp>
      <p:sp>
        <p:nvSpPr>
          <p:cNvPr id="4" name="Tekst — symbol zastępczy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l-PL"/>
              <a:t>Edytuj style wzorca tekstu</a:t>
            </a:r>
          </a:p>
        </p:txBody>
      </p:sp>
      <p:sp>
        <p:nvSpPr>
          <p:cNvPr id="3" name="Obraz — symbol zastępczy 2" descr="Pusty symbol zastępczy pozwalający dodać obraz. Kliknij symbol zastępczy i wybierz obraz, który chcesz dodać."/>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l-PL"/>
              <a:t>Kliknij ikonę, aby dodać obraz</a:t>
            </a:r>
            <a:endParaRPr/>
          </a:p>
        </p:txBody>
      </p:sp>
      <p:sp>
        <p:nvSpPr>
          <p:cNvPr id="5" name="Data — symbol zastępczy 4"/>
          <p:cNvSpPr>
            <a:spLocks noGrp="1"/>
          </p:cNvSpPr>
          <p:nvPr>
            <p:ph type="dt" sz="half" idx="10"/>
          </p:nvPr>
        </p:nvSpPr>
        <p:spPr/>
        <p:txBody>
          <a:bodyPr rtlCol="0"/>
          <a:lstStyle/>
          <a:p>
            <a:pPr rtl="0"/>
            <a:r>
              <a:rPr lang="en-US"/>
              <a:t>2016-08-01</a:t>
            </a:r>
            <a:endParaRPr/>
          </a:p>
        </p:txBody>
      </p:sp>
      <p:sp>
        <p:nvSpPr>
          <p:cNvPr id="6" name="Stopka — symbol zastępczy 5"/>
          <p:cNvSpPr>
            <a:spLocks noGrp="1"/>
          </p:cNvSpPr>
          <p:nvPr>
            <p:ph type="ftr" sz="quarter" idx="11"/>
          </p:nvPr>
        </p:nvSpPr>
        <p:spPr/>
        <p:txBody>
          <a:bodyPr rtlCol="0"/>
          <a:lstStyle/>
          <a:p>
            <a:pPr rtl="0"/>
            <a:endParaRPr/>
          </a:p>
        </p:txBody>
      </p:sp>
      <p:sp>
        <p:nvSpPr>
          <p:cNvPr id="7" name="Numer slajdu — symbol zastępcz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ie po lewej stronie"/>
          <p:cNvGrpSpPr/>
          <p:nvPr/>
        </p:nvGrpSpPr>
        <p:grpSpPr>
          <a:xfrm>
            <a:off x="-15870" y="-3174"/>
            <a:ext cx="819993" cy="5229225"/>
            <a:chOff x="-11906" y="-2381"/>
            <a:chExt cx="615155" cy="3921919"/>
          </a:xfrm>
        </p:grpSpPr>
        <p:sp>
          <p:nvSpPr>
            <p:cNvPr id="10" name="Dowolny kształt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Dowolny kształt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Dowolny kształt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Tytuł — symbol zastępczy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pl"/>
              <a:t>Kliknij, aby edytować styl wzorca tytułu</a:t>
            </a:r>
            <a:endParaRPr/>
          </a:p>
        </p:txBody>
      </p:sp>
      <p:sp>
        <p:nvSpPr>
          <p:cNvPr id="3" name="Tekst — symbol zastępczy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pl"/>
              <a:t>Edytuj style wzorca tekstu</a:t>
            </a:r>
          </a:p>
          <a:p>
            <a:pPr lvl="1" rtl="0"/>
            <a:r>
              <a:rPr lang="pl"/>
              <a:t>Drugi poziom</a:t>
            </a:r>
          </a:p>
          <a:p>
            <a:pPr lvl="2" rtl="0"/>
            <a:r>
              <a:rPr lang="pl"/>
              <a:t>Trzeci poziom</a:t>
            </a:r>
          </a:p>
          <a:p>
            <a:pPr lvl="3" rtl="0"/>
            <a:r>
              <a:rPr lang="pl"/>
              <a:t>Czwarty poziom</a:t>
            </a:r>
          </a:p>
          <a:p>
            <a:pPr lvl="4" rtl="0"/>
            <a:r>
              <a:rPr lang="pl"/>
              <a:t>Piąty poziom</a:t>
            </a:r>
            <a:endParaRPr/>
          </a:p>
        </p:txBody>
      </p:sp>
      <p:sp>
        <p:nvSpPr>
          <p:cNvPr id="4" name="Data — symbol zastępczy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2016-08-01</a:t>
            </a:r>
            <a:endParaRPr/>
          </a:p>
        </p:txBody>
      </p:sp>
      <p:sp>
        <p:nvSpPr>
          <p:cNvPr id="5" name="Stopka — symbol zastępczy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Numer slajdu — symbol zastępczy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0233CCF-6C8F-4159-A610-5B11DF3537CE}"/>
              </a:ext>
            </a:extLst>
          </p:cNvPr>
          <p:cNvSpPr>
            <a:spLocks noGrp="1"/>
          </p:cNvSpPr>
          <p:nvPr>
            <p:ph type="title"/>
          </p:nvPr>
        </p:nvSpPr>
        <p:spPr/>
        <p:txBody>
          <a:bodyPr/>
          <a:lstStyle/>
          <a:p>
            <a:endParaRPr lang="pl-PL"/>
          </a:p>
        </p:txBody>
      </p:sp>
      <p:pic>
        <p:nvPicPr>
          <p:cNvPr id="5" name="Symbol zastępczy zawartości 4">
            <a:extLst>
              <a:ext uri="{FF2B5EF4-FFF2-40B4-BE49-F238E27FC236}">
                <a16:creationId xmlns:a16="http://schemas.microsoft.com/office/drawing/2014/main" id="{A61318CF-6023-4B07-A0D9-6E38076D7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0" y="1"/>
            <a:ext cx="12191999" cy="6858000"/>
          </a:xfrm>
        </p:spPr>
      </p:pic>
    </p:spTree>
    <p:extLst>
      <p:ext uri="{BB962C8B-B14F-4D97-AF65-F5344CB8AC3E}">
        <p14:creationId xmlns:p14="http://schemas.microsoft.com/office/powerpoint/2010/main" val="31324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884E93F-6BCF-4434-9D08-51A1C7EB031B}"/>
              </a:ext>
            </a:extLst>
          </p:cNvPr>
          <p:cNvSpPr>
            <a:spLocks noGrp="1"/>
          </p:cNvSpPr>
          <p:nvPr>
            <p:ph type="title"/>
          </p:nvPr>
        </p:nvSpPr>
        <p:spPr>
          <a:xfrm>
            <a:off x="1218883" y="274637"/>
            <a:ext cx="10360501" cy="634083"/>
          </a:xfrm>
        </p:spPr>
        <p:txBody>
          <a:bodyPr/>
          <a:lstStyle/>
          <a:p>
            <a:r>
              <a:rPr lang="pl-PL" dirty="0"/>
              <a:t>Dla zainteresowanych</a:t>
            </a:r>
          </a:p>
        </p:txBody>
      </p:sp>
      <p:pic>
        <p:nvPicPr>
          <p:cNvPr id="5" name="Symbol zastępczy zawartości 4">
            <a:extLst>
              <a:ext uri="{FF2B5EF4-FFF2-40B4-BE49-F238E27FC236}">
                <a16:creationId xmlns:a16="http://schemas.microsoft.com/office/drawing/2014/main" id="{D34965C3-34E6-4477-BF02-8EC1268C76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478" y="980728"/>
            <a:ext cx="8145868" cy="5270377"/>
          </a:xfrm>
        </p:spPr>
      </p:pic>
    </p:spTree>
    <p:extLst>
      <p:ext uri="{BB962C8B-B14F-4D97-AF65-F5344CB8AC3E}">
        <p14:creationId xmlns:p14="http://schemas.microsoft.com/office/powerpoint/2010/main" val="29458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DB9302-206B-40E3-9E96-1AB876FAADFC}"/>
              </a:ext>
            </a:extLst>
          </p:cNvPr>
          <p:cNvSpPr>
            <a:spLocks noGrp="1"/>
          </p:cNvSpPr>
          <p:nvPr>
            <p:ph type="title"/>
          </p:nvPr>
        </p:nvSpPr>
        <p:spPr/>
        <p:txBody>
          <a:bodyPr/>
          <a:lstStyle/>
          <a:p>
            <a:r>
              <a:rPr lang="pl-PL" dirty="0"/>
              <a:t>Terminal</a:t>
            </a:r>
          </a:p>
        </p:txBody>
      </p:sp>
      <p:sp>
        <p:nvSpPr>
          <p:cNvPr id="3" name="Symbol zastępczy zawartości 2">
            <a:extLst>
              <a:ext uri="{FF2B5EF4-FFF2-40B4-BE49-F238E27FC236}">
                <a16:creationId xmlns:a16="http://schemas.microsoft.com/office/drawing/2014/main" id="{7911101F-8664-4F2E-9C07-F485135DCC85}"/>
              </a:ext>
            </a:extLst>
          </p:cNvPr>
          <p:cNvSpPr>
            <a:spLocks noGrp="1"/>
          </p:cNvSpPr>
          <p:nvPr>
            <p:ph sz="half" idx="1"/>
          </p:nvPr>
        </p:nvSpPr>
        <p:spPr/>
        <p:txBody>
          <a:bodyPr>
            <a:normAutofit fontScale="77500" lnSpcReduction="20000"/>
          </a:bodyPr>
          <a:lstStyle/>
          <a:p>
            <a:r>
              <a:rPr lang="pl-PL" sz="4800" dirty="0"/>
              <a:t>W terminalu tudzież konsoli (jak kto woli) wpisywane są polecenia systemowe, system realizuje polecenie, odpowiada i dostajemy wynik naszego działania w formie komunikatu</a:t>
            </a:r>
          </a:p>
        </p:txBody>
      </p:sp>
      <p:pic>
        <p:nvPicPr>
          <p:cNvPr id="6" name="Symbol zastępczy zawartości 5">
            <a:extLst>
              <a:ext uri="{FF2B5EF4-FFF2-40B4-BE49-F238E27FC236}">
                <a16:creationId xmlns:a16="http://schemas.microsoft.com/office/drawing/2014/main" id="{9FA3FAE5-339C-45CD-8CFF-6F6DC1B1BB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8734" y="1812859"/>
            <a:ext cx="5078412" cy="3232281"/>
          </a:xfrm>
        </p:spPr>
      </p:pic>
    </p:spTree>
    <p:extLst>
      <p:ext uri="{BB962C8B-B14F-4D97-AF65-F5344CB8AC3E}">
        <p14:creationId xmlns:p14="http://schemas.microsoft.com/office/powerpoint/2010/main" val="195432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6A74F19B-EAB4-4C63-8579-294B3B82BAF4}"/>
              </a:ext>
            </a:extLst>
          </p:cNvPr>
          <p:cNvSpPr>
            <a:spLocks noGrp="1"/>
          </p:cNvSpPr>
          <p:nvPr>
            <p:ph type="ctrTitle"/>
          </p:nvPr>
        </p:nvSpPr>
        <p:spPr/>
        <p:txBody>
          <a:bodyPr>
            <a:normAutofit/>
          </a:bodyPr>
          <a:lstStyle/>
          <a:p>
            <a:r>
              <a:rPr lang="pl-PL" sz="4800" dirty="0" err="1">
                <a:solidFill>
                  <a:srgbClr val="C00000"/>
                </a:solidFill>
              </a:rPr>
              <a:t>użytkownik</a:t>
            </a:r>
            <a:r>
              <a:rPr lang="pl-PL" sz="4800" dirty="0" err="1"/>
              <a:t>@</a:t>
            </a:r>
            <a:r>
              <a:rPr lang="pl-PL" sz="4800" dirty="0" err="1">
                <a:solidFill>
                  <a:srgbClr val="00B050"/>
                </a:solidFill>
              </a:rPr>
              <a:t>komputer</a:t>
            </a:r>
            <a:r>
              <a:rPr lang="pl-PL" sz="4800" dirty="0" err="1"/>
              <a:t>:</a:t>
            </a:r>
            <a:r>
              <a:rPr lang="pl-PL" sz="4800" dirty="0" err="1">
                <a:solidFill>
                  <a:srgbClr val="0070C0"/>
                </a:solidFill>
              </a:rPr>
              <a:t>katalog</a:t>
            </a:r>
            <a:endParaRPr lang="pl-PL" sz="4800" dirty="0">
              <a:solidFill>
                <a:srgbClr val="0070C0"/>
              </a:solidFill>
            </a:endParaRPr>
          </a:p>
        </p:txBody>
      </p:sp>
      <p:sp>
        <p:nvSpPr>
          <p:cNvPr id="6" name="Podtytuł 5">
            <a:extLst>
              <a:ext uri="{FF2B5EF4-FFF2-40B4-BE49-F238E27FC236}">
                <a16:creationId xmlns:a16="http://schemas.microsoft.com/office/drawing/2014/main" id="{E78BC8D0-4FC7-4B0A-BB14-ED4F7E62B085}"/>
              </a:ext>
            </a:extLst>
          </p:cNvPr>
          <p:cNvSpPr>
            <a:spLocks noGrp="1"/>
          </p:cNvSpPr>
          <p:nvPr>
            <p:ph type="subTitle" idx="1"/>
          </p:nvPr>
        </p:nvSpPr>
        <p:spPr>
          <a:xfrm>
            <a:off x="1625176" y="2616200"/>
            <a:ext cx="9365780" cy="1752600"/>
          </a:xfrm>
        </p:spPr>
        <p:txBody>
          <a:bodyPr/>
          <a:lstStyle/>
          <a:p>
            <a:r>
              <a:rPr lang="pl-PL" dirty="0"/>
              <a:t>1)Użytkownik na którym jesteśmy zalogowani</a:t>
            </a:r>
          </a:p>
          <a:p>
            <a:r>
              <a:rPr lang="pl-PL" dirty="0"/>
              <a:t>2)Nazwa komputera nadawana podczas instalacji systemu</a:t>
            </a:r>
          </a:p>
          <a:p>
            <a:r>
              <a:rPr lang="pl-PL" dirty="0"/>
              <a:t>3)Katalog w którym obecnie się znajdujemy</a:t>
            </a:r>
          </a:p>
        </p:txBody>
      </p:sp>
    </p:spTree>
    <p:extLst>
      <p:ext uri="{BB962C8B-B14F-4D97-AF65-F5344CB8AC3E}">
        <p14:creationId xmlns:p14="http://schemas.microsoft.com/office/powerpoint/2010/main" val="24778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F06D57-5257-4D4F-9417-52269B9403CA}"/>
              </a:ext>
            </a:extLst>
          </p:cNvPr>
          <p:cNvSpPr>
            <a:spLocks noGrp="1"/>
          </p:cNvSpPr>
          <p:nvPr>
            <p:ph type="ctrTitle"/>
          </p:nvPr>
        </p:nvSpPr>
        <p:spPr/>
        <p:txBody>
          <a:bodyPr/>
          <a:lstStyle/>
          <a:p>
            <a:r>
              <a:rPr lang="pl-PL" dirty="0" err="1">
                <a:solidFill>
                  <a:srgbClr val="0070C0"/>
                </a:solidFill>
              </a:rPr>
              <a:t>adduser</a:t>
            </a:r>
            <a:r>
              <a:rPr lang="pl-PL" dirty="0"/>
              <a:t> [</a:t>
            </a:r>
            <a:r>
              <a:rPr lang="pl-PL" dirty="0" err="1"/>
              <a:t>imienazwisko</a:t>
            </a:r>
            <a:r>
              <a:rPr lang="pl-PL" dirty="0"/>
              <a:t>]</a:t>
            </a:r>
          </a:p>
        </p:txBody>
      </p:sp>
      <p:sp>
        <p:nvSpPr>
          <p:cNvPr id="4" name="Podtytuł 3">
            <a:extLst>
              <a:ext uri="{FF2B5EF4-FFF2-40B4-BE49-F238E27FC236}">
                <a16:creationId xmlns:a16="http://schemas.microsoft.com/office/drawing/2014/main" id="{3407BFC8-FAE5-49DE-889B-6F012A891475}"/>
              </a:ext>
            </a:extLst>
          </p:cNvPr>
          <p:cNvSpPr>
            <a:spLocks noGrp="1"/>
          </p:cNvSpPr>
          <p:nvPr>
            <p:ph type="subTitle" idx="1"/>
          </p:nvPr>
        </p:nvSpPr>
        <p:spPr/>
        <p:txBody>
          <a:bodyPr/>
          <a:lstStyle/>
          <a:p>
            <a:r>
              <a:rPr lang="pl-PL" dirty="0"/>
              <a:t>Komenda za pomocą której dodajemy użytkownika</a:t>
            </a:r>
          </a:p>
        </p:txBody>
      </p:sp>
    </p:spTree>
    <p:extLst>
      <p:ext uri="{BB962C8B-B14F-4D97-AF65-F5344CB8AC3E}">
        <p14:creationId xmlns:p14="http://schemas.microsoft.com/office/powerpoint/2010/main" val="306698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306FFE-04E1-463D-AAAC-611C7F924770}"/>
              </a:ext>
            </a:extLst>
          </p:cNvPr>
          <p:cNvSpPr>
            <a:spLocks noGrp="1"/>
          </p:cNvSpPr>
          <p:nvPr>
            <p:ph type="ctrTitle"/>
          </p:nvPr>
        </p:nvSpPr>
        <p:spPr/>
        <p:txBody>
          <a:bodyPr/>
          <a:lstStyle/>
          <a:p>
            <a:r>
              <a:rPr lang="pl-PL" dirty="0" err="1"/>
              <a:t>root</a:t>
            </a:r>
            <a:r>
              <a:rPr lang="pl-PL" dirty="0"/>
              <a:t> / </a:t>
            </a:r>
            <a:r>
              <a:rPr lang="pl-PL" dirty="0" err="1"/>
              <a:t>su</a:t>
            </a:r>
            <a:r>
              <a:rPr lang="pl-PL" dirty="0"/>
              <a:t> (super </a:t>
            </a:r>
            <a:r>
              <a:rPr lang="pl-PL" dirty="0" err="1"/>
              <a:t>user</a:t>
            </a:r>
            <a:r>
              <a:rPr lang="pl-PL" dirty="0"/>
              <a:t>)</a:t>
            </a:r>
          </a:p>
        </p:txBody>
      </p:sp>
      <p:sp>
        <p:nvSpPr>
          <p:cNvPr id="5" name="Podtytuł 4">
            <a:extLst>
              <a:ext uri="{FF2B5EF4-FFF2-40B4-BE49-F238E27FC236}">
                <a16:creationId xmlns:a16="http://schemas.microsoft.com/office/drawing/2014/main" id="{793494E2-C69E-49A6-9D8E-BEAC7A84EA06}"/>
              </a:ext>
            </a:extLst>
          </p:cNvPr>
          <p:cNvSpPr>
            <a:spLocks noGrp="1"/>
          </p:cNvSpPr>
          <p:nvPr>
            <p:ph type="subTitle" idx="1"/>
          </p:nvPr>
        </p:nvSpPr>
        <p:spPr>
          <a:xfrm>
            <a:off x="1625176" y="2616200"/>
            <a:ext cx="8735325" cy="2540992"/>
          </a:xfrm>
        </p:spPr>
        <p:txBody>
          <a:bodyPr>
            <a:normAutofit fontScale="92500" lnSpcReduction="20000"/>
          </a:bodyPr>
          <a:lstStyle/>
          <a:p>
            <a:r>
              <a:rPr lang="pl-PL" dirty="0"/>
              <a:t>Zalogowani jako administrator systemu (</a:t>
            </a:r>
            <a:r>
              <a:rPr lang="pl-PL" dirty="0" err="1"/>
              <a:t>root</a:t>
            </a:r>
            <a:r>
              <a:rPr lang="pl-PL" dirty="0"/>
              <a:t>) możemy zrobić praktycznie wszystko, dlatego też wiąże się to z pewnym ryzykiem. </a:t>
            </a:r>
          </a:p>
          <a:p>
            <a:r>
              <a:rPr lang="pl-PL" dirty="0"/>
              <a:t>Logowanie się na konto administratora powinno odbywać się wtedy, gdy jest to niezbędne. </a:t>
            </a:r>
          </a:p>
          <a:p>
            <a:r>
              <a:rPr lang="pl-PL" dirty="0"/>
              <a:t>Do codziennej pracy wykorzystuje się konta zwykłych użytkowników. </a:t>
            </a:r>
          </a:p>
        </p:txBody>
      </p:sp>
    </p:spTree>
    <p:extLst>
      <p:ext uri="{BB962C8B-B14F-4D97-AF65-F5344CB8AC3E}">
        <p14:creationId xmlns:p14="http://schemas.microsoft.com/office/powerpoint/2010/main" val="397559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49FCE4F-F537-4F61-84E2-FFCC7AEC0E17}"/>
              </a:ext>
            </a:extLst>
          </p:cNvPr>
          <p:cNvSpPr>
            <a:spLocks noGrp="1"/>
          </p:cNvSpPr>
          <p:nvPr>
            <p:ph type="title"/>
          </p:nvPr>
        </p:nvSpPr>
        <p:spPr/>
        <p:txBody>
          <a:bodyPr/>
          <a:lstStyle/>
          <a:p>
            <a:r>
              <a:rPr lang="pl-PL" dirty="0"/>
              <a:t>Korzystanie z </a:t>
            </a:r>
            <a:r>
              <a:rPr lang="pl-PL" dirty="0" err="1"/>
              <a:t>roota</a:t>
            </a:r>
            <a:endParaRPr lang="pl-PL" dirty="0"/>
          </a:p>
        </p:txBody>
      </p:sp>
      <p:sp>
        <p:nvSpPr>
          <p:cNvPr id="10" name="Symbol zastępczy zawartości 9">
            <a:extLst>
              <a:ext uri="{FF2B5EF4-FFF2-40B4-BE49-F238E27FC236}">
                <a16:creationId xmlns:a16="http://schemas.microsoft.com/office/drawing/2014/main" id="{E2FAA0D3-80B1-4AA7-BA9D-93CBE68A2322}"/>
              </a:ext>
            </a:extLst>
          </p:cNvPr>
          <p:cNvSpPr>
            <a:spLocks noGrp="1"/>
          </p:cNvSpPr>
          <p:nvPr>
            <p:ph sz="half" idx="1"/>
          </p:nvPr>
        </p:nvSpPr>
        <p:spPr/>
        <p:txBody>
          <a:bodyPr/>
          <a:lstStyle/>
          <a:p>
            <a:r>
              <a:rPr lang="pl-PL" dirty="0" err="1">
                <a:solidFill>
                  <a:srgbClr val="0070C0"/>
                </a:solidFill>
              </a:rPr>
              <a:t>sudo</a:t>
            </a:r>
            <a:r>
              <a:rPr lang="pl-PL" dirty="0"/>
              <a:t> [komenda]</a:t>
            </a:r>
          </a:p>
          <a:p>
            <a:r>
              <a:rPr lang="pl-PL" dirty="0"/>
              <a:t>„egzekucja” komendy jako administrator</a:t>
            </a:r>
          </a:p>
        </p:txBody>
      </p:sp>
      <p:sp>
        <p:nvSpPr>
          <p:cNvPr id="11" name="Symbol zastępczy zawartości 10">
            <a:extLst>
              <a:ext uri="{FF2B5EF4-FFF2-40B4-BE49-F238E27FC236}">
                <a16:creationId xmlns:a16="http://schemas.microsoft.com/office/drawing/2014/main" id="{FB553B6F-B196-4706-B27C-F3AD84483764}"/>
              </a:ext>
            </a:extLst>
          </p:cNvPr>
          <p:cNvSpPr>
            <a:spLocks noGrp="1"/>
          </p:cNvSpPr>
          <p:nvPr>
            <p:ph sz="half" idx="2"/>
          </p:nvPr>
        </p:nvSpPr>
        <p:spPr/>
        <p:txBody>
          <a:bodyPr/>
          <a:lstStyle/>
          <a:p>
            <a:r>
              <a:rPr lang="pl-PL" dirty="0" err="1">
                <a:solidFill>
                  <a:srgbClr val="0070C0"/>
                </a:solidFill>
              </a:rPr>
              <a:t>su</a:t>
            </a:r>
            <a:r>
              <a:rPr lang="pl-PL" dirty="0"/>
              <a:t>	lub	</a:t>
            </a:r>
            <a:r>
              <a:rPr lang="pl-PL" dirty="0" err="1">
                <a:solidFill>
                  <a:srgbClr val="0070C0"/>
                </a:solidFill>
              </a:rPr>
              <a:t>su</a:t>
            </a:r>
            <a:r>
              <a:rPr lang="pl-PL" dirty="0">
                <a:solidFill>
                  <a:srgbClr val="0070C0"/>
                </a:solidFill>
              </a:rPr>
              <a:t> –</a:t>
            </a:r>
          </a:p>
          <a:p>
            <a:r>
              <a:rPr lang="pl-PL" dirty="0"/>
              <a:t>logowanie się na konto administratora</a:t>
            </a:r>
          </a:p>
        </p:txBody>
      </p:sp>
    </p:spTree>
    <p:extLst>
      <p:ext uri="{BB962C8B-B14F-4D97-AF65-F5344CB8AC3E}">
        <p14:creationId xmlns:p14="http://schemas.microsoft.com/office/powerpoint/2010/main" val="368552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449FCE4F-F537-4F61-84E2-FFCC7AEC0E17}"/>
              </a:ext>
            </a:extLst>
          </p:cNvPr>
          <p:cNvSpPr>
            <a:spLocks noGrp="1"/>
          </p:cNvSpPr>
          <p:nvPr>
            <p:ph type="title"/>
          </p:nvPr>
        </p:nvSpPr>
        <p:spPr/>
        <p:txBody>
          <a:bodyPr/>
          <a:lstStyle/>
          <a:p>
            <a:r>
              <a:rPr lang="pl-PL" dirty="0"/>
              <a:t>Korzystanie z </a:t>
            </a:r>
            <a:r>
              <a:rPr lang="pl-PL" dirty="0" err="1"/>
              <a:t>roota</a:t>
            </a:r>
            <a:endParaRPr lang="pl-PL" dirty="0"/>
          </a:p>
        </p:txBody>
      </p:sp>
      <p:sp>
        <p:nvSpPr>
          <p:cNvPr id="10" name="Symbol zastępczy zawartości 9">
            <a:extLst>
              <a:ext uri="{FF2B5EF4-FFF2-40B4-BE49-F238E27FC236}">
                <a16:creationId xmlns:a16="http://schemas.microsoft.com/office/drawing/2014/main" id="{E2FAA0D3-80B1-4AA7-BA9D-93CBE68A2322}"/>
              </a:ext>
            </a:extLst>
          </p:cNvPr>
          <p:cNvSpPr>
            <a:spLocks noGrp="1"/>
          </p:cNvSpPr>
          <p:nvPr>
            <p:ph sz="half" idx="1"/>
          </p:nvPr>
        </p:nvSpPr>
        <p:spPr/>
        <p:txBody>
          <a:bodyPr/>
          <a:lstStyle/>
          <a:p>
            <a:r>
              <a:rPr lang="pl-PL" dirty="0" err="1">
                <a:solidFill>
                  <a:srgbClr val="0070C0"/>
                </a:solidFill>
              </a:rPr>
              <a:t>sudo</a:t>
            </a:r>
            <a:r>
              <a:rPr lang="pl-PL" dirty="0"/>
              <a:t> [komenda]</a:t>
            </a:r>
          </a:p>
          <a:p>
            <a:r>
              <a:rPr lang="pl-PL" dirty="0"/>
              <a:t>„egzekucja” komendy jako administrator</a:t>
            </a:r>
          </a:p>
          <a:p>
            <a:endParaRPr lang="pl-PL" dirty="0"/>
          </a:p>
          <a:p>
            <a:pPr marL="0" indent="0">
              <a:buNone/>
            </a:pPr>
            <a:r>
              <a:rPr lang="pl-PL" dirty="0"/>
              <a:t>&gt; </a:t>
            </a:r>
            <a:r>
              <a:rPr lang="pl-PL" dirty="0" err="1">
                <a:solidFill>
                  <a:srgbClr val="00B0F0"/>
                </a:solidFill>
              </a:rPr>
              <a:t>sudo</a:t>
            </a:r>
            <a:r>
              <a:rPr lang="pl-PL" dirty="0">
                <a:solidFill>
                  <a:srgbClr val="00B0F0"/>
                </a:solidFill>
              </a:rPr>
              <a:t> </a:t>
            </a:r>
            <a:r>
              <a:rPr lang="pl-PL" dirty="0" err="1">
                <a:solidFill>
                  <a:srgbClr val="00B0F0"/>
                </a:solidFill>
              </a:rPr>
              <a:t>adduser</a:t>
            </a:r>
            <a:r>
              <a:rPr lang="pl-PL" dirty="0">
                <a:solidFill>
                  <a:srgbClr val="00B0F0"/>
                </a:solidFill>
              </a:rPr>
              <a:t> </a:t>
            </a:r>
            <a:r>
              <a:rPr lang="pl-PL" dirty="0"/>
              <a:t>[</a:t>
            </a:r>
            <a:r>
              <a:rPr lang="pl-PL" dirty="0" err="1"/>
              <a:t>imienazwisko</a:t>
            </a:r>
            <a:r>
              <a:rPr lang="pl-PL" dirty="0"/>
              <a:t>]</a:t>
            </a:r>
          </a:p>
        </p:txBody>
      </p:sp>
      <p:sp>
        <p:nvSpPr>
          <p:cNvPr id="11" name="Symbol zastępczy zawartości 10">
            <a:extLst>
              <a:ext uri="{FF2B5EF4-FFF2-40B4-BE49-F238E27FC236}">
                <a16:creationId xmlns:a16="http://schemas.microsoft.com/office/drawing/2014/main" id="{FB553B6F-B196-4706-B27C-F3AD84483764}"/>
              </a:ext>
            </a:extLst>
          </p:cNvPr>
          <p:cNvSpPr>
            <a:spLocks noGrp="1"/>
          </p:cNvSpPr>
          <p:nvPr>
            <p:ph sz="half" idx="2"/>
          </p:nvPr>
        </p:nvSpPr>
        <p:spPr/>
        <p:txBody>
          <a:bodyPr/>
          <a:lstStyle/>
          <a:p>
            <a:r>
              <a:rPr lang="pl-PL" dirty="0" err="1">
                <a:solidFill>
                  <a:srgbClr val="0070C0"/>
                </a:solidFill>
              </a:rPr>
              <a:t>su</a:t>
            </a:r>
            <a:r>
              <a:rPr lang="pl-PL" dirty="0"/>
              <a:t>	lub	</a:t>
            </a:r>
            <a:r>
              <a:rPr lang="pl-PL" dirty="0" err="1">
                <a:solidFill>
                  <a:srgbClr val="0070C0"/>
                </a:solidFill>
              </a:rPr>
              <a:t>su</a:t>
            </a:r>
            <a:r>
              <a:rPr lang="pl-PL" dirty="0">
                <a:solidFill>
                  <a:srgbClr val="0070C0"/>
                </a:solidFill>
              </a:rPr>
              <a:t> –</a:t>
            </a:r>
          </a:p>
          <a:p>
            <a:r>
              <a:rPr lang="pl-PL" dirty="0"/>
              <a:t>logowanie się na konto administratora</a:t>
            </a:r>
          </a:p>
        </p:txBody>
      </p:sp>
    </p:spTree>
    <p:extLst>
      <p:ext uri="{BB962C8B-B14F-4D97-AF65-F5344CB8AC3E}">
        <p14:creationId xmlns:p14="http://schemas.microsoft.com/office/powerpoint/2010/main" val="403531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D537050-4FD2-4091-845A-D1467841D941}"/>
              </a:ext>
            </a:extLst>
          </p:cNvPr>
          <p:cNvSpPr>
            <a:spLocks noGrp="1"/>
          </p:cNvSpPr>
          <p:nvPr>
            <p:ph type="ctrTitle"/>
          </p:nvPr>
        </p:nvSpPr>
        <p:spPr/>
        <p:txBody>
          <a:bodyPr/>
          <a:lstStyle/>
          <a:p>
            <a:r>
              <a:rPr lang="pl-PL" dirty="0" err="1">
                <a:solidFill>
                  <a:srgbClr val="0070C0"/>
                </a:solidFill>
              </a:rPr>
              <a:t>su</a:t>
            </a:r>
            <a:r>
              <a:rPr lang="pl-PL" dirty="0"/>
              <a:t> [nazwa użytkownika]</a:t>
            </a:r>
          </a:p>
        </p:txBody>
      </p:sp>
      <p:sp>
        <p:nvSpPr>
          <p:cNvPr id="5" name="Podtytuł 4">
            <a:extLst>
              <a:ext uri="{FF2B5EF4-FFF2-40B4-BE49-F238E27FC236}">
                <a16:creationId xmlns:a16="http://schemas.microsoft.com/office/drawing/2014/main" id="{82AB2206-9EFC-4660-9900-F1E09927D75D}"/>
              </a:ext>
            </a:extLst>
          </p:cNvPr>
          <p:cNvSpPr>
            <a:spLocks noGrp="1"/>
          </p:cNvSpPr>
          <p:nvPr>
            <p:ph type="subTitle" idx="1"/>
          </p:nvPr>
        </p:nvSpPr>
        <p:spPr/>
        <p:txBody>
          <a:bodyPr/>
          <a:lstStyle/>
          <a:p>
            <a:r>
              <a:rPr lang="pl-PL" dirty="0"/>
              <a:t>Tą komendą zmieniamy się w użytkownika podanego w argumencie</a:t>
            </a:r>
          </a:p>
        </p:txBody>
      </p:sp>
    </p:spTree>
    <p:extLst>
      <p:ext uri="{BB962C8B-B14F-4D97-AF65-F5344CB8AC3E}">
        <p14:creationId xmlns:p14="http://schemas.microsoft.com/office/powerpoint/2010/main" val="311127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07D366-F94B-4055-AB9C-F5528D485494}"/>
              </a:ext>
            </a:extLst>
          </p:cNvPr>
          <p:cNvSpPr>
            <a:spLocks noGrp="1"/>
          </p:cNvSpPr>
          <p:nvPr>
            <p:ph type="title"/>
          </p:nvPr>
        </p:nvSpPr>
        <p:spPr/>
        <p:txBody>
          <a:bodyPr/>
          <a:lstStyle/>
          <a:p>
            <a:r>
              <a:rPr lang="pl-PL" dirty="0"/>
              <a:t>Podstawowe komendy</a:t>
            </a:r>
          </a:p>
        </p:txBody>
      </p:sp>
      <p:sp>
        <p:nvSpPr>
          <p:cNvPr id="3" name="Symbol zastępczy zawartości 2">
            <a:extLst>
              <a:ext uri="{FF2B5EF4-FFF2-40B4-BE49-F238E27FC236}">
                <a16:creationId xmlns:a16="http://schemas.microsoft.com/office/drawing/2014/main" id="{BEEB71F3-6F0F-4E49-9900-398514F9A613}"/>
              </a:ext>
            </a:extLst>
          </p:cNvPr>
          <p:cNvSpPr>
            <a:spLocks noGrp="1"/>
          </p:cNvSpPr>
          <p:nvPr>
            <p:ph idx="1"/>
          </p:nvPr>
        </p:nvSpPr>
        <p:spPr/>
        <p:txBody>
          <a:bodyPr/>
          <a:lstStyle/>
          <a:p>
            <a:r>
              <a:rPr lang="pl-PL" dirty="0"/>
              <a:t>&gt; </a:t>
            </a:r>
            <a:r>
              <a:rPr lang="pl-PL" dirty="0" err="1"/>
              <a:t>pwd</a:t>
            </a:r>
            <a:endParaRPr lang="pl-PL" dirty="0"/>
          </a:p>
          <a:p>
            <a:r>
              <a:rPr lang="pl-PL" dirty="0"/>
              <a:t>&gt; </a:t>
            </a:r>
            <a:r>
              <a:rPr lang="pl-PL" dirty="0" err="1"/>
              <a:t>ls</a:t>
            </a:r>
            <a:endParaRPr lang="pl-PL" dirty="0"/>
          </a:p>
          <a:p>
            <a:r>
              <a:rPr lang="pl-PL" dirty="0"/>
              <a:t>&gt; </a:t>
            </a:r>
            <a:r>
              <a:rPr lang="pl-PL" dirty="0" err="1"/>
              <a:t>ls</a:t>
            </a:r>
            <a:r>
              <a:rPr lang="pl-PL" dirty="0"/>
              <a:t> –l</a:t>
            </a:r>
          </a:p>
          <a:p>
            <a:r>
              <a:rPr lang="pl-PL" dirty="0"/>
              <a:t>&gt; </a:t>
            </a:r>
            <a:r>
              <a:rPr lang="pl-PL" dirty="0" err="1"/>
              <a:t>who</a:t>
            </a:r>
            <a:endParaRPr lang="pl-PL" dirty="0"/>
          </a:p>
          <a:p>
            <a:r>
              <a:rPr lang="pl-PL" dirty="0"/>
              <a:t>&gt; </a:t>
            </a:r>
            <a:r>
              <a:rPr lang="pl-PL" dirty="0" err="1"/>
              <a:t>whoami</a:t>
            </a:r>
            <a:endParaRPr lang="pl-PL" dirty="0"/>
          </a:p>
          <a:p>
            <a:r>
              <a:rPr lang="pl-PL" dirty="0"/>
              <a:t>&gt; </a:t>
            </a:r>
            <a:r>
              <a:rPr lang="pl-PL" dirty="0" err="1"/>
              <a:t>hostname</a:t>
            </a:r>
            <a:endParaRPr lang="pl-PL" dirty="0"/>
          </a:p>
        </p:txBody>
      </p:sp>
    </p:spTree>
    <p:extLst>
      <p:ext uri="{BB962C8B-B14F-4D97-AF65-F5344CB8AC3E}">
        <p14:creationId xmlns:p14="http://schemas.microsoft.com/office/powerpoint/2010/main" val="34704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07D366-F94B-4055-AB9C-F5528D485494}"/>
              </a:ext>
            </a:extLst>
          </p:cNvPr>
          <p:cNvSpPr>
            <a:spLocks noGrp="1"/>
          </p:cNvSpPr>
          <p:nvPr>
            <p:ph type="title"/>
          </p:nvPr>
        </p:nvSpPr>
        <p:spPr/>
        <p:txBody>
          <a:bodyPr/>
          <a:lstStyle/>
          <a:p>
            <a:r>
              <a:rPr lang="pl-PL" dirty="0"/>
              <a:t>Podstawowe komendy</a:t>
            </a:r>
          </a:p>
        </p:txBody>
      </p:sp>
      <p:sp>
        <p:nvSpPr>
          <p:cNvPr id="3" name="Symbol zastępczy zawartości 2">
            <a:extLst>
              <a:ext uri="{FF2B5EF4-FFF2-40B4-BE49-F238E27FC236}">
                <a16:creationId xmlns:a16="http://schemas.microsoft.com/office/drawing/2014/main" id="{BEEB71F3-6F0F-4E49-9900-398514F9A613}"/>
              </a:ext>
            </a:extLst>
          </p:cNvPr>
          <p:cNvSpPr>
            <a:spLocks noGrp="1"/>
          </p:cNvSpPr>
          <p:nvPr>
            <p:ph idx="1"/>
          </p:nvPr>
        </p:nvSpPr>
        <p:spPr/>
        <p:txBody>
          <a:bodyPr/>
          <a:lstStyle/>
          <a:p>
            <a:r>
              <a:rPr lang="pl-PL" dirty="0"/>
              <a:t>&gt; </a:t>
            </a:r>
            <a:r>
              <a:rPr lang="pl-PL" dirty="0" err="1"/>
              <a:t>pwd</a:t>
            </a:r>
            <a:r>
              <a:rPr lang="pl-PL" dirty="0"/>
              <a:t>			wypisuje ścieżkę obecnego katalogu</a:t>
            </a:r>
          </a:p>
          <a:p>
            <a:r>
              <a:rPr lang="pl-PL" dirty="0"/>
              <a:t>&gt; </a:t>
            </a:r>
            <a:r>
              <a:rPr lang="pl-PL" dirty="0" err="1"/>
              <a:t>ls</a:t>
            </a:r>
            <a:r>
              <a:rPr lang="pl-PL" dirty="0"/>
              <a:t>			wypisuje zawartość katalogu</a:t>
            </a:r>
          </a:p>
          <a:p>
            <a:r>
              <a:rPr lang="pl-PL" dirty="0"/>
              <a:t>&gt; </a:t>
            </a:r>
            <a:r>
              <a:rPr lang="pl-PL" dirty="0" err="1"/>
              <a:t>ls</a:t>
            </a:r>
            <a:r>
              <a:rPr lang="pl-PL" dirty="0"/>
              <a:t> –l			jak wyżej, z tym że w szczegółowej liście	</a:t>
            </a:r>
          </a:p>
          <a:p>
            <a:r>
              <a:rPr lang="pl-PL" dirty="0"/>
              <a:t>&gt; </a:t>
            </a:r>
            <a:r>
              <a:rPr lang="pl-PL" dirty="0" err="1"/>
              <a:t>who</a:t>
            </a:r>
            <a:r>
              <a:rPr lang="pl-PL" dirty="0"/>
              <a:t>			sprawdzamy kto jest aktualnie zalogowany</a:t>
            </a:r>
          </a:p>
          <a:p>
            <a:r>
              <a:rPr lang="pl-PL" dirty="0"/>
              <a:t>&gt; </a:t>
            </a:r>
            <a:r>
              <a:rPr lang="pl-PL" dirty="0" err="1"/>
              <a:t>whoami</a:t>
            </a:r>
            <a:r>
              <a:rPr lang="pl-PL" dirty="0"/>
              <a:t>		sprawdzamy kim jesteśmy</a:t>
            </a:r>
          </a:p>
          <a:p>
            <a:r>
              <a:rPr lang="pl-PL" dirty="0"/>
              <a:t>&gt; </a:t>
            </a:r>
            <a:r>
              <a:rPr lang="pl-PL" dirty="0" err="1"/>
              <a:t>hostname</a:t>
            </a:r>
            <a:r>
              <a:rPr lang="pl-PL" dirty="0"/>
              <a:t>		wyświetlamy nazwę naszego 					komputera/hosta</a:t>
            </a:r>
          </a:p>
        </p:txBody>
      </p:sp>
    </p:spTree>
    <p:extLst>
      <p:ext uri="{BB962C8B-B14F-4D97-AF65-F5344CB8AC3E}">
        <p14:creationId xmlns:p14="http://schemas.microsoft.com/office/powerpoint/2010/main" val="185746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2479798B-95D2-4C81-81FC-0E3770B8A3B3}"/>
              </a:ext>
            </a:extLst>
          </p:cNvPr>
          <p:cNvSpPr>
            <a:spLocks noGrp="1"/>
          </p:cNvSpPr>
          <p:nvPr>
            <p:ph type="title"/>
          </p:nvPr>
        </p:nvSpPr>
        <p:spPr/>
        <p:txBody>
          <a:bodyPr/>
          <a:lstStyle/>
          <a:p>
            <a:r>
              <a:rPr lang="pl-PL" b="1" dirty="0"/>
              <a:t>Linux jest systemem operacyjnym</a:t>
            </a:r>
            <a:endParaRPr lang="pl-PL" dirty="0"/>
          </a:p>
        </p:txBody>
      </p:sp>
      <p:sp>
        <p:nvSpPr>
          <p:cNvPr id="5" name="Symbol zastępczy zawartości 4">
            <a:extLst>
              <a:ext uri="{FF2B5EF4-FFF2-40B4-BE49-F238E27FC236}">
                <a16:creationId xmlns:a16="http://schemas.microsoft.com/office/drawing/2014/main" id="{6068B8D8-524D-46AB-ABD7-FC5AD9CECB21}"/>
              </a:ext>
            </a:extLst>
          </p:cNvPr>
          <p:cNvSpPr>
            <a:spLocks noGrp="1"/>
          </p:cNvSpPr>
          <p:nvPr>
            <p:ph sz="half" idx="1"/>
          </p:nvPr>
        </p:nvSpPr>
        <p:spPr>
          <a:xfrm>
            <a:off x="1218883" y="1706880"/>
            <a:ext cx="7467817" cy="4465320"/>
          </a:xfrm>
        </p:spPr>
        <p:txBody>
          <a:bodyPr>
            <a:normAutofit lnSpcReduction="10000"/>
          </a:bodyPr>
          <a:lstStyle/>
          <a:p>
            <a:r>
              <a:rPr lang="pl-PL" sz="4000" dirty="0"/>
              <a:t>Najprościej jest to zestaw programów, które pozwalają pracować na Twoim komputerze.</a:t>
            </a:r>
          </a:p>
          <a:p>
            <a:r>
              <a:rPr lang="pl-PL" sz="4000" dirty="0"/>
              <a:t> Istnieje szereg różnych rodzin systemów operacyjnych: Unix (i ich warianty - BSD, AIX, Solaris, HPUX i inne), DOS, Windows, Amiga, Mac OS. </a:t>
            </a:r>
          </a:p>
        </p:txBody>
      </p:sp>
      <p:pic>
        <p:nvPicPr>
          <p:cNvPr id="6" name="Symbol zastępczy zawartości 5">
            <a:extLst>
              <a:ext uri="{FF2B5EF4-FFF2-40B4-BE49-F238E27FC236}">
                <a16:creationId xmlns:a16="http://schemas.microsoft.com/office/drawing/2014/main" id="{AAECA541-F461-473E-9918-D7151F5100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8668" y="2987040"/>
            <a:ext cx="2857500" cy="1905000"/>
          </a:xfrm>
        </p:spPr>
      </p:pic>
    </p:spTree>
    <p:extLst>
      <p:ext uri="{BB962C8B-B14F-4D97-AF65-F5344CB8AC3E}">
        <p14:creationId xmlns:p14="http://schemas.microsoft.com/office/powerpoint/2010/main" val="1896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A55559F-B36F-4B73-8DA5-23762821781D}"/>
              </a:ext>
            </a:extLst>
          </p:cNvPr>
          <p:cNvSpPr>
            <a:spLocks noGrp="1"/>
          </p:cNvSpPr>
          <p:nvPr>
            <p:ph type="title"/>
          </p:nvPr>
        </p:nvSpPr>
        <p:spPr/>
        <p:txBody>
          <a:bodyPr/>
          <a:lstStyle/>
          <a:p>
            <a:r>
              <a:rPr lang="pl-PL" dirty="0"/>
              <a:t>Więcej podstawowych komend	</a:t>
            </a:r>
          </a:p>
        </p:txBody>
      </p:sp>
      <p:sp>
        <p:nvSpPr>
          <p:cNvPr id="3" name="Symbol zastępczy zawartości 2">
            <a:extLst>
              <a:ext uri="{FF2B5EF4-FFF2-40B4-BE49-F238E27FC236}">
                <a16:creationId xmlns:a16="http://schemas.microsoft.com/office/drawing/2014/main" id="{B4F06637-0F80-45E8-98F0-00F4AE260A69}"/>
              </a:ext>
            </a:extLst>
          </p:cNvPr>
          <p:cNvSpPr>
            <a:spLocks noGrp="1"/>
          </p:cNvSpPr>
          <p:nvPr>
            <p:ph idx="1"/>
          </p:nvPr>
        </p:nvSpPr>
        <p:spPr/>
        <p:txBody>
          <a:bodyPr/>
          <a:lstStyle/>
          <a:p>
            <a:r>
              <a:rPr lang="pl-PL" dirty="0"/>
              <a:t>&gt; </a:t>
            </a:r>
            <a:r>
              <a:rPr lang="pl-PL" dirty="0" err="1"/>
              <a:t>mkdir</a:t>
            </a:r>
            <a:r>
              <a:rPr lang="pl-PL" dirty="0"/>
              <a:t> [nazwa]	tworzenie katalogu</a:t>
            </a:r>
          </a:p>
          <a:p>
            <a:r>
              <a:rPr lang="pl-PL" dirty="0"/>
              <a:t>&gt; </a:t>
            </a:r>
            <a:r>
              <a:rPr lang="pl-PL" dirty="0" err="1"/>
              <a:t>nano</a:t>
            </a:r>
            <a:r>
              <a:rPr lang="pl-PL" dirty="0"/>
              <a:t> [nazwa]	tworzenie i/lub edycja pliku tekstowego</a:t>
            </a:r>
          </a:p>
          <a:p>
            <a:r>
              <a:rPr lang="pl-PL" dirty="0"/>
              <a:t>&gt; cd [nazwa]		zmienia aktualny katalog</a:t>
            </a:r>
          </a:p>
          <a:p>
            <a:r>
              <a:rPr lang="pl-PL" dirty="0"/>
              <a:t>&gt; cd ..			przechodzi do katalogu o jeden wyższego w 			drzewie katalogów</a:t>
            </a:r>
          </a:p>
        </p:txBody>
      </p:sp>
    </p:spTree>
    <p:extLst>
      <p:ext uri="{BB962C8B-B14F-4D97-AF65-F5344CB8AC3E}">
        <p14:creationId xmlns:p14="http://schemas.microsoft.com/office/powerpoint/2010/main" val="65817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EFD8E8-14E6-4650-8DC0-9D7BF57630A6}"/>
              </a:ext>
            </a:extLst>
          </p:cNvPr>
          <p:cNvSpPr>
            <a:spLocks noGrp="1"/>
          </p:cNvSpPr>
          <p:nvPr>
            <p:ph type="title"/>
          </p:nvPr>
        </p:nvSpPr>
        <p:spPr>
          <a:xfrm>
            <a:off x="1218883" y="274637"/>
            <a:ext cx="10360501" cy="562075"/>
          </a:xfrm>
        </p:spPr>
        <p:txBody>
          <a:bodyPr>
            <a:normAutofit fontScale="90000"/>
          </a:bodyPr>
          <a:lstStyle/>
          <a:p>
            <a:r>
              <a:rPr lang="pl-PL" dirty="0"/>
              <a:t>Zadanie 1</a:t>
            </a:r>
          </a:p>
        </p:txBody>
      </p:sp>
      <p:sp>
        <p:nvSpPr>
          <p:cNvPr id="3" name="Symbol zastępczy zawartości 2">
            <a:extLst>
              <a:ext uri="{FF2B5EF4-FFF2-40B4-BE49-F238E27FC236}">
                <a16:creationId xmlns:a16="http://schemas.microsoft.com/office/drawing/2014/main" id="{CE0AFF62-E2D8-4144-8F3E-A8FCBCE2CF1F}"/>
              </a:ext>
            </a:extLst>
          </p:cNvPr>
          <p:cNvSpPr>
            <a:spLocks noGrp="1"/>
          </p:cNvSpPr>
          <p:nvPr>
            <p:ph idx="1"/>
          </p:nvPr>
        </p:nvSpPr>
        <p:spPr>
          <a:xfrm>
            <a:off x="981845" y="980728"/>
            <a:ext cx="10597540" cy="5183341"/>
          </a:xfrm>
        </p:spPr>
        <p:txBody>
          <a:bodyPr>
            <a:noAutofit/>
          </a:bodyPr>
          <a:lstStyle/>
          <a:p>
            <a:pPr marL="457200" indent="-457200">
              <a:buFont typeface="+mj-lt"/>
              <a:buAutoNum type="arabicPeriod"/>
            </a:pPr>
            <a:r>
              <a:rPr lang="pl-PL" sz="2100" dirty="0"/>
              <a:t>Przejdź do swojego katalogu domowego	</a:t>
            </a:r>
            <a:r>
              <a:rPr lang="pl-PL" sz="2100" i="1" dirty="0">
                <a:solidFill>
                  <a:srgbClr val="FF0000"/>
                </a:solidFill>
              </a:rPr>
              <a:t>/</a:t>
            </a:r>
            <a:r>
              <a:rPr lang="pl-PL" sz="2100" i="1" dirty="0" err="1">
                <a:solidFill>
                  <a:srgbClr val="FF0000"/>
                </a:solidFill>
              </a:rPr>
              <a:t>home</a:t>
            </a:r>
            <a:r>
              <a:rPr lang="pl-PL" sz="2100" i="1" dirty="0">
                <a:solidFill>
                  <a:srgbClr val="FF0000"/>
                </a:solidFill>
              </a:rPr>
              <a:t>/&lt;użytkownik&gt;/</a:t>
            </a:r>
          </a:p>
          <a:p>
            <a:pPr marL="457200" indent="-457200">
              <a:buFont typeface="+mj-lt"/>
              <a:buAutoNum type="arabicPeriod"/>
            </a:pPr>
            <a:r>
              <a:rPr lang="pl-PL" sz="2100" dirty="0"/>
              <a:t>Wypisz wszystkie pliki znajdujące się w nim na ekran</a:t>
            </a:r>
          </a:p>
          <a:p>
            <a:pPr marL="457200" indent="-457200">
              <a:buFont typeface="+mj-lt"/>
              <a:buAutoNum type="arabicPeriod"/>
            </a:pPr>
            <a:r>
              <a:rPr lang="pl-PL" sz="2100" dirty="0"/>
              <a:t>Wejdź do katalogu </a:t>
            </a:r>
            <a:r>
              <a:rPr lang="pl-PL" sz="2100" dirty="0">
                <a:solidFill>
                  <a:srgbClr val="00B0F0"/>
                </a:solidFill>
              </a:rPr>
              <a:t>Dokumenty</a:t>
            </a:r>
          </a:p>
          <a:p>
            <a:pPr marL="457200" indent="-457200">
              <a:buFont typeface="+mj-lt"/>
              <a:buAutoNum type="arabicPeriod"/>
            </a:pPr>
            <a:r>
              <a:rPr lang="pl-PL" sz="2100" dirty="0"/>
              <a:t>W Dokumentach, stwórz katalog „</a:t>
            </a:r>
            <a:r>
              <a:rPr lang="pl-PL" sz="2100" dirty="0">
                <a:solidFill>
                  <a:srgbClr val="00B0F0"/>
                </a:solidFill>
              </a:rPr>
              <a:t>Zajecia_Linux_2018</a:t>
            </a:r>
            <a:r>
              <a:rPr lang="pl-PL" sz="2100" dirty="0"/>
              <a:t>”</a:t>
            </a:r>
          </a:p>
          <a:p>
            <a:pPr marL="457200" indent="-457200">
              <a:buFont typeface="+mj-lt"/>
              <a:buAutoNum type="arabicPeriod"/>
            </a:pPr>
            <a:r>
              <a:rPr lang="pl-PL" sz="2100" dirty="0"/>
              <a:t>Wejdź do niego, i stwórz plik tekstowy „</a:t>
            </a:r>
            <a:r>
              <a:rPr lang="pl-PL" sz="2100" dirty="0">
                <a:solidFill>
                  <a:srgbClr val="00B0F0"/>
                </a:solidFill>
              </a:rPr>
              <a:t>plik1</a:t>
            </a:r>
            <a:r>
              <a:rPr lang="pl-PL" sz="2100" dirty="0"/>
              <a:t>”</a:t>
            </a:r>
          </a:p>
          <a:p>
            <a:pPr marL="457200" indent="-457200">
              <a:buFont typeface="+mj-lt"/>
              <a:buAutoNum type="arabicPeriod"/>
            </a:pPr>
            <a:r>
              <a:rPr lang="pl-PL" sz="2100" dirty="0"/>
              <a:t>Napisz w nim imię, nazwisko, ulubiony kolor, numer buta</a:t>
            </a:r>
          </a:p>
          <a:p>
            <a:pPr marL="457200" indent="-457200">
              <a:buFont typeface="+mj-lt"/>
              <a:buAutoNum type="arabicPeriod"/>
            </a:pPr>
            <a:r>
              <a:rPr lang="pl-PL" sz="2100" dirty="0"/>
              <a:t>Zapisz (</a:t>
            </a:r>
            <a:r>
              <a:rPr lang="pl-PL" sz="2100" dirty="0">
                <a:solidFill>
                  <a:srgbClr val="00B050"/>
                </a:solidFill>
              </a:rPr>
              <a:t>CTRL+O</a:t>
            </a:r>
            <a:r>
              <a:rPr lang="pl-PL" sz="2100" dirty="0"/>
              <a:t>) i wyjdź z edytora (</a:t>
            </a:r>
            <a:r>
              <a:rPr lang="pl-PL" sz="2100" dirty="0">
                <a:solidFill>
                  <a:srgbClr val="00B050"/>
                </a:solidFill>
              </a:rPr>
              <a:t>CTRL+X</a:t>
            </a:r>
            <a:r>
              <a:rPr lang="pl-PL" sz="2100" dirty="0"/>
              <a:t>)</a:t>
            </a:r>
          </a:p>
          <a:p>
            <a:pPr marL="457200" indent="-457200">
              <a:buFont typeface="+mj-lt"/>
              <a:buAutoNum type="arabicPeriod"/>
            </a:pPr>
            <a:r>
              <a:rPr lang="pl-PL" sz="2100" dirty="0"/>
              <a:t>a) Wypisz wszystkie pliki z katalogu na ekran (</a:t>
            </a:r>
            <a:r>
              <a:rPr lang="pl-PL" sz="2100" u="sng" dirty="0"/>
              <a:t>jako szczegółowa lista</a:t>
            </a:r>
            <a:r>
              <a:rPr lang="pl-PL" sz="2100" dirty="0"/>
              <a:t>), aby upewnić się że nasz plik pomyślnie się zapisał. 	b) Wypisz na ekran aktualną ścieżkę</a:t>
            </a:r>
          </a:p>
          <a:p>
            <a:pPr marL="457200" indent="-457200">
              <a:buFont typeface="+mj-lt"/>
              <a:buAutoNum type="arabicPeriod"/>
            </a:pPr>
            <a:r>
              <a:rPr lang="pl-PL" sz="2100" dirty="0"/>
              <a:t>Na koniec w katalogu „</a:t>
            </a:r>
            <a:r>
              <a:rPr lang="pl-PL" sz="2100" dirty="0">
                <a:solidFill>
                  <a:srgbClr val="00B0F0"/>
                </a:solidFill>
              </a:rPr>
              <a:t>Zajecia_Linux_2018</a:t>
            </a:r>
            <a:r>
              <a:rPr lang="pl-PL" sz="2100" dirty="0"/>
              <a:t>” utwórz katalog o nazwie „</a:t>
            </a:r>
            <a:r>
              <a:rPr lang="pl-PL" sz="2100" dirty="0" err="1">
                <a:solidFill>
                  <a:srgbClr val="00B0F0"/>
                </a:solidFill>
              </a:rPr>
              <a:t>katalog_pro</a:t>
            </a:r>
            <a:r>
              <a:rPr lang="pl-PL" sz="2100" dirty="0"/>
              <a:t>”</a:t>
            </a:r>
          </a:p>
          <a:p>
            <a:pPr marL="0" indent="0">
              <a:buNone/>
            </a:pPr>
            <a:r>
              <a:rPr lang="pl-PL" sz="2400" dirty="0"/>
              <a:t>Wykorzystaj komendy: </a:t>
            </a:r>
            <a:r>
              <a:rPr lang="pl-PL" sz="2400" dirty="0" err="1">
                <a:solidFill>
                  <a:schemeClr val="accent5">
                    <a:lumMod val="75000"/>
                  </a:schemeClr>
                </a:solidFill>
              </a:rPr>
              <a:t>ls</a:t>
            </a:r>
            <a:r>
              <a:rPr lang="pl-PL" sz="2400" dirty="0"/>
              <a:t>, </a:t>
            </a:r>
            <a:r>
              <a:rPr lang="pl-PL" sz="2400" dirty="0" err="1">
                <a:solidFill>
                  <a:schemeClr val="accent5">
                    <a:lumMod val="75000"/>
                  </a:schemeClr>
                </a:solidFill>
              </a:rPr>
              <a:t>ls</a:t>
            </a:r>
            <a:r>
              <a:rPr lang="pl-PL" sz="2400" dirty="0">
                <a:solidFill>
                  <a:schemeClr val="accent5">
                    <a:lumMod val="75000"/>
                  </a:schemeClr>
                </a:solidFill>
              </a:rPr>
              <a:t> -a</a:t>
            </a:r>
            <a:r>
              <a:rPr lang="pl-PL" sz="2400" dirty="0"/>
              <a:t>, </a:t>
            </a:r>
            <a:r>
              <a:rPr lang="pl-PL" sz="2400" dirty="0" err="1">
                <a:solidFill>
                  <a:schemeClr val="accent5">
                    <a:lumMod val="75000"/>
                  </a:schemeClr>
                </a:solidFill>
              </a:rPr>
              <a:t>pwd</a:t>
            </a:r>
            <a:r>
              <a:rPr lang="pl-PL" sz="2400" dirty="0"/>
              <a:t>, </a:t>
            </a:r>
            <a:r>
              <a:rPr lang="pl-PL" sz="2400" dirty="0" err="1">
                <a:solidFill>
                  <a:schemeClr val="accent5">
                    <a:lumMod val="75000"/>
                  </a:schemeClr>
                </a:solidFill>
              </a:rPr>
              <a:t>mkdir</a:t>
            </a:r>
            <a:r>
              <a:rPr lang="pl-PL" sz="2400" dirty="0">
                <a:solidFill>
                  <a:schemeClr val="accent5">
                    <a:lumMod val="75000"/>
                  </a:schemeClr>
                </a:solidFill>
              </a:rPr>
              <a:t> &lt;coś&gt;</a:t>
            </a:r>
            <a:r>
              <a:rPr lang="pl-PL" sz="2400" dirty="0"/>
              <a:t>,</a:t>
            </a:r>
            <a:r>
              <a:rPr lang="pl-PL" sz="2400" dirty="0">
                <a:solidFill>
                  <a:schemeClr val="accent5">
                    <a:lumMod val="75000"/>
                  </a:schemeClr>
                </a:solidFill>
              </a:rPr>
              <a:t> </a:t>
            </a:r>
            <a:r>
              <a:rPr lang="pl-PL" sz="2400" dirty="0" err="1">
                <a:solidFill>
                  <a:schemeClr val="accent5">
                    <a:lumMod val="75000"/>
                  </a:schemeClr>
                </a:solidFill>
              </a:rPr>
              <a:t>nano</a:t>
            </a:r>
            <a:r>
              <a:rPr lang="pl-PL" sz="2400" dirty="0">
                <a:solidFill>
                  <a:schemeClr val="accent5">
                    <a:lumMod val="75000"/>
                  </a:schemeClr>
                </a:solidFill>
              </a:rPr>
              <a:t> &lt;coś&gt;</a:t>
            </a:r>
            <a:r>
              <a:rPr lang="pl-PL" sz="2400" dirty="0"/>
              <a:t>, </a:t>
            </a:r>
            <a:r>
              <a:rPr lang="pl-PL" sz="2400" dirty="0">
                <a:solidFill>
                  <a:schemeClr val="accent5">
                    <a:lumMod val="75000"/>
                  </a:schemeClr>
                </a:solidFill>
              </a:rPr>
              <a:t>cd &lt;coś&gt;</a:t>
            </a:r>
            <a:r>
              <a:rPr lang="pl-PL" sz="2400" dirty="0"/>
              <a:t>, </a:t>
            </a:r>
            <a:r>
              <a:rPr lang="pl-PL" sz="2400" dirty="0">
                <a:solidFill>
                  <a:schemeClr val="accent5">
                    <a:lumMod val="75000"/>
                  </a:schemeClr>
                </a:solidFill>
              </a:rPr>
              <a:t>cd ..  </a:t>
            </a:r>
          </a:p>
          <a:p>
            <a:endParaRPr lang="pl-PL" sz="2400" dirty="0"/>
          </a:p>
        </p:txBody>
      </p:sp>
    </p:spTree>
    <p:extLst>
      <p:ext uri="{BB962C8B-B14F-4D97-AF65-F5344CB8AC3E}">
        <p14:creationId xmlns:p14="http://schemas.microsoft.com/office/powerpoint/2010/main" val="141708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3955B6-3BEA-46B7-8C80-EAF575153176}"/>
              </a:ext>
            </a:extLst>
          </p:cNvPr>
          <p:cNvSpPr>
            <a:spLocks noGrp="1"/>
          </p:cNvSpPr>
          <p:nvPr>
            <p:ph type="title"/>
          </p:nvPr>
        </p:nvSpPr>
        <p:spPr/>
        <p:txBody>
          <a:bodyPr/>
          <a:lstStyle/>
          <a:p>
            <a:r>
              <a:rPr lang="pl-PL" dirty="0"/>
              <a:t>Do zapamiętania!</a:t>
            </a:r>
          </a:p>
        </p:txBody>
      </p:sp>
      <p:sp>
        <p:nvSpPr>
          <p:cNvPr id="3" name="Symbol zastępczy zawartości 2">
            <a:extLst>
              <a:ext uri="{FF2B5EF4-FFF2-40B4-BE49-F238E27FC236}">
                <a16:creationId xmlns:a16="http://schemas.microsoft.com/office/drawing/2014/main" id="{40BD7441-C84B-4FD4-8190-09EC8995F9F7}"/>
              </a:ext>
            </a:extLst>
          </p:cNvPr>
          <p:cNvSpPr>
            <a:spLocks noGrp="1"/>
          </p:cNvSpPr>
          <p:nvPr>
            <p:ph idx="1"/>
          </p:nvPr>
        </p:nvSpPr>
        <p:spPr/>
        <p:txBody>
          <a:bodyPr>
            <a:normAutofit fontScale="92500" lnSpcReduction="10000"/>
          </a:bodyPr>
          <a:lstStyle/>
          <a:p>
            <a:r>
              <a:rPr lang="pl-PL" dirty="0">
                <a:solidFill>
                  <a:srgbClr val="C00000"/>
                </a:solidFill>
              </a:rPr>
              <a:t>/</a:t>
            </a:r>
            <a:r>
              <a:rPr lang="pl-PL" dirty="0" err="1">
                <a:solidFill>
                  <a:srgbClr val="C00000"/>
                </a:solidFill>
              </a:rPr>
              <a:t>home</a:t>
            </a:r>
            <a:r>
              <a:rPr lang="pl-PL" dirty="0">
                <a:solidFill>
                  <a:srgbClr val="C00000"/>
                </a:solidFill>
              </a:rPr>
              <a:t>/</a:t>
            </a:r>
            <a:r>
              <a:rPr lang="pl-PL" dirty="0" err="1">
                <a:solidFill>
                  <a:srgbClr val="C00000"/>
                </a:solidFill>
              </a:rPr>
              <a:t>nazwa_użytkownika</a:t>
            </a:r>
            <a:r>
              <a:rPr lang="pl-PL" dirty="0">
                <a:solidFill>
                  <a:srgbClr val="C45900"/>
                </a:solidFill>
              </a:rPr>
              <a:t>/Zdjęcia </a:t>
            </a:r>
            <a:r>
              <a:rPr lang="pl-PL" dirty="0"/>
              <a:t>oraz </a:t>
            </a:r>
            <a:r>
              <a:rPr lang="pl-PL" dirty="0">
                <a:solidFill>
                  <a:srgbClr val="C00000"/>
                </a:solidFill>
              </a:rPr>
              <a:t>~</a:t>
            </a:r>
            <a:r>
              <a:rPr lang="pl-PL" dirty="0">
                <a:solidFill>
                  <a:srgbClr val="C45900"/>
                </a:solidFill>
              </a:rPr>
              <a:t>/Zdjęcia </a:t>
            </a:r>
            <a:r>
              <a:rPr lang="pl-PL" dirty="0"/>
              <a:t>dla terminala </a:t>
            </a:r>
            <a:r>
              <a:rPr lang="pl-PL" u="sng" dirty="0"/>
              <a:t>oznacza to samo</a:t>
            </a:r>
            <a:r>
              <a:rPr lang="pl-PL" dirty="0"/>
              <a:t>, z czego wynika że </a:t>
            </a:r>
            <a:r>
              <a:rPr lang="pl-PL" dirty="0">
                <a:solidFill>
                  <a:srgbClr val="C00000"/>
                </a:solidFill>
              </a:rPr>
              <a:t>~ </a:t>
            </a:r>
            <a:r>
              <a:rPr lang="pl-PL" dirty="0"/>
              <a:t>to po prostu </a:t>
            </a:r>
            <a:r>
              <a:rPr lang="pl-PL" u="sng" dirty="0"/>
              <a:t>skrócony zapis katalogu użytkownika</a:t>
            </a:r>
            <a:r>
              <a:rPr lang="pl-PL" u="sng" dirty="0">
                <a:solidFill>
                  <a:srgbClr val="C00000"/>
                </a:solidFill>
              </a:rPr>
              <a:t> </a:t>
            </a:r>
          </a:p>
          <a:p>
            <a:r>
              <a:rPr lang="pl-PL" dirty="0">
                <a:solidFill>
                  <a:srgbClr val="C00000"/>
                </a:solidFill>
              </a:rPr>
              <a:t>/ </a:t>
            </a:r>
            <a:r>
              <a:rPr lang="pl-PL" dirty="0"/>
              <a:t>to katalog „</a:t>
            </a:r>
            <a:r>
              <a:rPr lang="pl-PL" dirty="0" err="1"/>
              <a:t>root</a:t>
            </a:r>
            <a:r>
              <a:rPr lang="pl-PL" dirty="0"/>
              <a:t>” czyli sam szczyt naszego korzenia</a:t>
            </a:r>
            <a:endParaRPr lang="pl-PL" dirty="0">
              <a:solidFill>
                <a:srgbClr val="C00000"/>
              </a:solidFill>
            </a:endParaRPr>
          </a:p>
          <a:p>
            <a:pPr marL="0" indent="0">
              <a:buNone/>
            </a:pPr>
            <a:r>
              <a:rPr lang="pl-PL" dirty="0"/>
              <a:t>Zadania:</a:t>
            </a:r>
          </a:p>
          <a:p>
            <a:pPr marL="514350" indent="-514350">
              <a:buFont typeface="+mj-lt"/>
              <a:buAutoNum type="arabicPeriod"/>
            </a:pPr>
            <a:r>
              <a:rPr lang="pl-PL" dirty="0"/>
              <a:t>Wejdź do katalogu </a:t>
            </a:r>
            <a:r>
              <a:rPr lang="pl-PL" dirty="0" err="1"/>
              <a:t>root’a</a:t>
            </a:r>
            <a:r>
              <a:rPr lang="pl-PL" dirty="0"/>
              <a:t>. Za pomocą komend sprawdź aktualną ścieżkę, oraz wypisz wszystkie pliki w szczegółowej liście.</a:t>
            </a:r>
          </a:p>
          <a:p>
            <a:pPr marL="514350" indent="-514350">
              <a:buFont typeface="+mj-lt"/>
              <a:buAutoNum type="arabicPeriod"/>
            </a:pPr>
            <a:r>
              <a:rPr lang="pl-PL" dirty="0"/>
              <a:t>Aby sprawdzić czy prowadzący nie kłamie, wejdź do katalogu użytkownika, w odpowiedniej komendzie wpisując </a:t>
            </a:r>
            <a:r>
              <a:rPr lang="pl-PL" dirty="0">
                <a:solidFill>
                  <a:srgbClr val="C00000"/>
                </a:solidFill>
              </a:rPr>
              <a:t>~</a:t>
            </a:r>
            <a:r>
              <a:rPr lang="pl-PL" dirty="0"/>
              <a:t>. Następnie sprawdź aktualną ścieżkę, oraz wypisz wszystkie pliki w szczegółowej liście</a:t>
            </a:r>
            <a:endParaRPr lang="pl-PL" dirty="0">
              <a:solidFill>
                <a:srgbClr val="C00000"/>
              </a:solidFill>
            </a:endParaRPr>
          </a:p>
          <a:p>
            <a:pPr marL="514350" indent="-514350">
              <a:buFont typeface="+mj-lt"/>
              <a:buAutoNum type="arabicPeriod"/>
            </a:pPr>
            <a:endParaRPr lang="pl-PL" dirty="0"/>
          </a:p>
          <a:p>
            <a:pPr marL="514350" indent="-514350">
              <a:buFont typeface="+mj-lt"/>
              <a:buAutoNum type="arabicPeriod"/>
            </a:pPr>
            <a:endParaRPr lang="pl-PL" dirty="0"/>
          </a:p>
          <a:p>
            <a:endParaRPr lang="pl-PL" u="sng" dirty="0"/>
          </a:p>
        </p:txBody>
      </p:sp>
    </p:spTree>
    <p:extLst>
      <p:ext uri="{BB962C8B-B14F-4D97-AF65-F5344CB8AC3E}">
        <p14:creationId xmlns:p14="http://schemas.microsoft.com/office/powerpoint/2010/main" val="253149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1261CE-96D0-48EF-8560-D6FCE6B8FC02}"/>
              </a:ext>
            </a:extLst>
          </p:cNvPr>
          <p:cNvSpPr>
            <a:spLocks noGrp="1"/>
          </p:cNvSpPr>
          <p:nvPr>
            <p:ph type="title"/>
          </p:nvPr>
        </p:nvSpPr>
        <p:spPr/>
        <p:txBody>
          <a:bodyPr/>
          <a:lstStyle/>
          <a:p>
            <a:r>
              <a:rPr lang="pl-PL" dirty="0"/>
              <a:t>Kopiowanie i przenoszenie plików/zmiana nazwy</a:t>
            </a:r>
          </a:p>
        </p:txBody>
      </p:sp>
      <p:sp>
        <p:nvSpPr>
          <p:cNvPr id="3" name="Symbol zastępczy zawartości 2">
            <a:extLst>
              <a:ext uri="{FF2B5EF4-FFF2-40B4-BE49-F238E27FC236}">
                <a16:creationId xmlns:a16="http://schemas.microsoft.com/office/drawing/2014/main" id="{A46E6C49-3020-44F1-B55D-0EA333C8F9FE}"/>
              </a:ext>
            </a:extLst>
          </p:cNvPr>
          <p:cNvSpPr>
            <a:spLocks noGrp="1"/>
          </p:cNvSpPr>
          <p:nvPr>
            <p:ph idx="1"/>
          </p:nvPr>
        </p:nvSpPr>
        <p:spPr>
          <a:xfrm>
            <a:off x="1218883" y="1701797"/>
            <a:ext cx="10564161" cy="4462272"/>
          </a:xfrm>
        </p:spPr>
        <p:txBody>
          <a:bodyPr/>
          <a:lstStyle/>
          <a:p>
            <a:r>
              <a:rPr lang="pl-PL" dirty="0"/>
              <a:t>&gt; </a:t>
            </a:r>
            <a:r>
              <a:rPr lang="pl-PL" dirty="0" err="1"/>
              <a:t>cp</a:t>
            </a:r>
            <a:r>
              <a:rPr lang="pl-PL" dirty="0"/>
              <a:t> </a:t>
            </a:r>
            <a:r>
              <a:rPr lang="pl-PL" dirty="0">
                <a:solidFill>
                  <a:srgbClr val="00B0F0"/>
                </a:solidFill>
              </a:rPr>
              <a:t>[co chcemy skopiować] </a:t>
            </a:r>
            <a:r>
              <a:rPr lang="pl-PL" dirty="0">
                <a:solidFill>
                  <a:srgbClr val="7030A0"/>
                </a:solidFill>
              </a:rPr>
              <a:t>[gdzie/pod jaką nazwą chcemy wkleić]</a:t>
            </a:r>
          </a:p>
          <a:p>
            <a:pPr marL="0" indent="0">
              <a:buNone/>
            </a:pPr>
            <a:r>
              <a:rPr lang="pl-PL" dirty="0"/>
              <a:t>   </a:t>
            </a:r>
            <a:r>
              <a:rPr lang="pl-PL" dirty="0" err="1"/>
              <a:t>cp</a:t>
            </a:r>
            <a:r>
              <a:rPr lang="pl-PL" dirty="0"/>
              <a:t> </a:t>
            </a:r>
            <a:r>
              <a:rPr lang="pl-PL" dirty="0">
                <a:solidFill>
                  <a:srgbClr val="00B0F0"/>
                </a:solidFill>
              </a:rPr>
              <a:t>plik1</a:t>
            </a:r>
            <a:r>
              <a:rPr lang="pl-PL" dirty="0"/>
              <a:t> </a:t>
            </a:r>
            <a:r>
              <a:rPr lang="pl-PL" dirty="0">
                <a:solidFill>
                  <a:srgbClr val="7030A0"/>
                </a:solidFill>
              </a:rPr>
              <a:t>kopia_plik1</a:t>
            </a:r>
          </a:p>
          <a:p>
            <a:pPr marL="0" indent="0">
              <a:buNone/>
            </a:pPr>
            <a:r>
              <a:rPr lang="pl-PL" dirty="0">
                <a:solidFill>
                  <a:srgbClr val="7030A0"/>
                </a:solidFill>
              </a:rPr>
              <a:t>   </a:t>
            </a:r>
            <a:r>
              <a:rPr lang="pl-PL" dirty="0" err="1"/>
              <a:t>cp</a:t>
            </a:r>
            <a:r>
              <a:rPr lang="pl-PL" dirty="0"/>
              <a:t> </a:t>
            </a:r>
            <a:r>
              <a:rPr lang="pl-PL" dirty="0">
                <a:solidFill>
                  <a:srgbClr val="00B0F0"/>
                </a:solidFill>
              </a:rPr>
              <a:t>~/Projekty/</a:t>
            </a:r>
            <a:r>
              <a:rPr lang="pl-PL" dirty="0" err="1">
                <a:solidFill>
                  <a:srgbClr val="00B0F0"/>
                </a:solidFill>
              </a:rPr>
              <a:t>jakis_folder</a:t>
            </a:r>
            <a:r>
              <a:rPr lang="pl-PL" dirty="0">
                <a:solidFill>
                  <a:srgbClr val="00B0F0"/>
                </a:solidFill>
              </a:rPr>
              <a:t>/plik2</a:t>
            </a:r>
            <a:r>
              <a:rPr lang="pl-PL" dirty="0"/>
              <a:t> </a:t>
            </a:r>
            <a:r>
              <a:rPr lang="pl-PL" dirty="0">
                <a:solidFill>
                  <a:srgbClr val="7030A0"/>
                </a:solidFill>
              </a:rPr>
              <a:t>~/Dokumenty/kopia_plik2</a:t>
            </a:r>
          </a:p>
          <a:p>
            <a:r>
              <a:rPr lang="pl-PL" dirty="0"/>
              <a:t>&gt; mv </a:t>
            </a:r>
            <a:r>
              <a:rPr lang="pl-PL" dirty="0">
                <a:solidFill>
                  <a:srgbClr val="FFFF00"/>
                </a:solidFill>
              </a:rPr>
              <a:t>[co chcemy przenieść] </a:t>
            </a:r>
            <a:r>
              <a:rPr lang="pl-PL" dirty="0">
                <a:solidFill>
                  <a:srgbClr val="00B050"/>
                </a:solidFill>
              </a:rPr>
              <a:t>[gdzie/pod jaką nazwą chcemy umieścić]</a:t>
            </a:r>
          </a:p>
          <a:p>
            <a:pPr marL="0" indent="0">
              <a:buNone/>
            </a:pPr>
            <a:r>
              <a:rPr lang="pl-PL" dirty="0">
                <a:solidFill>
                  <a:srgbClr val="00B050"/>
                </a:solidFill>
              </a:rPr>
              <a:t>    </a:t>
            </a:r>
            <a:r>
              <a:rPr lang="pl-PL" dirty="0"/>
              <a:t>mv </a:t>
            </a:r>
            <a:r>
              <a:rPr lang="pl-PL" dirty="0">
                <a:solidFill>
                  <a:srgbClr val="FFFF00"/>
                </a:solidFill>
              </a:rPr>
              <a:t>plik1</a:t>
            </a:r>
            <a:r>
              <a:rPr lang="pl-PL" dirty="0"/>
              <a:t> </a:t>
            </a:r>
            <a:r>
              <a:rPr lang="pl-PL" dirty="0">
                <a:solidFill>
                  <a:srgbClr val="00B050"/>
                </a:solidFill>
              </a:rPr>
              <a:t>plik2</a:t>
            </a:r>
          </a:p>
          <a:p>
            <a:pPr marL="0" indent="0">
              <a:buNone/>
            </a:pPr>
            <a:r>
              <a:rPr lang="pl-PL" dirty="0">
                <a:solidFill>
                  <a:srgbClr val="00B050"/>
                </a:solidFill>
              </a:rPr>
              <a:t>    </a:t>
            </a:r>
            <a:r>
              <a:rPr lang="pl-PL" dirty="0"/>
              <a:t>mv </a:t>
            </a:r>
            <a:r>
              <a:rPr lang="pl-PL" dirty="0">
                <a:solidFill>
                  <a:srgbClr val="FFFF00"/>
                </a:solidFill>
              </a:rPr>
              <a:t>~/</a:t>
            </a:r>
            <a:r>
              <a:rPr lang="pl-PL" dirty="0" err="1">
                <a:solidFill>
                  <a:srgbClr val="FFFF00"/>
                </a:solidFill>
              </a:rPr>
              <a:t>Zdjecia</a:t>
            </a:r>
            <a:r>
              <a:rPr lang="pl-PL" dirty="0">
                <a:solidFill>
                  <a:srgbClr val="FFFF00"/>
                </a:solidFill>
              </a:rPr>
              <a:t>/zdjecie456 </a:t>
            </a:r>
            <a:r>
              <a:rPr lang="pl-PL" dirty="0">
                <a:solidFill>
                  <a:srgbClr val="00B050"/>
                </a:solidFill>
              </a:rPr>
              <a:t>~/</a:t>
            </a:r>
            <a:r>
              <a:rPr lang="pl-PL" dirty="0" err="1">
                <a:solidFill>
                  <a:srgbClr val="00B050"/>
                </a:solidFill>
              </a:rPr>
              <a:t>Zdjecia</a:t>
            </a:r>
            <a:r>
              <a:rPr lang="pl-PL" dirty="0">
                <a:solidFill>
                  <a:srgbClr val="00B050"/>
                </a:solidFill>
              </a:rPr>
              <a:t>/Czechy/zdjecie456</a:t>
            </a:r>
          </a:p>
        </p:txBody>
      </p:sp>
    </p:spTree>
    <p:extLst>
      <p:ext uri="{BB962C8B-B14F-4D97-AF65-F5344CB8AC3E}">
        <p14:creationId xmlns:p14="http://schemas.microsoft.com/office/powerpoint/2010/main" val="316819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B71EB33-BC3E-4C94-A597-ED86207889E9}"/>
              </a:ext>
            </a:extLst>
          </p:cNvPr>
          <p:cNvSpPr>
            <a:spLocks noGrp="1"/>
          </p:cNvSpPr>
          <p:nvPr>
            <p:ph type="title"/>
          </p:nvPr>
        </p:nvSpPr>
        <p:spPr/>
        <p:txBody>
          <a:bodyPr/>
          <a:lstStyle/>
          <a:p>
            <a:r>
              <a:rPr lang="pl-PL" dirty="0"/>
              <a:t>Zadanie 2</a:t>
            </a:r>
          </a:p>
        </p:txBody>
      </p:sp>
      <p:sp>
        <p:nvSpPr>
          <p:cNvPr id="3" name="Symbol zastępczy zawartości 2">
            <a:extLst>
              <a:ext uri="{FF2B5EF4-FFF2-40B4-BE49-F238E27FC236}">
                <a16:creationId xmlns:a16="http://schemas.microsoft.com/office/drawing/2014/main" id="{4A20E24C-8852-4310-9704-9BDB23F6CB6C}"/>
              </a:ext>
            </a:extLst>
          </p:cNvPr>
          <p:cNvSpPr>
            <a:spLocks noGrp="1"/>
          </p:cNvSpPr>
          <p:nvPr>
            <p:ph idx="1"/>
          </p:nvPr>
        </p:nvSpPr>
        <p:spPr/>
        <p:txBody>
          <a:bodyPr>
            <a:normAutofit fontScale="92500" lnSpcReduction="20000"/>
          </a:bodyPr>
          <a:lstStyle/>
          <a:p>
            <a:pPr marL="514350" indent="-514350">
              <a:buFont typeface="+mj-lt"/>
              <a:buAutoNum type="arabicPeriod"/>
            </a:pPr>
            <a:r>
              <a:rPr lang="pl-PL" dirty="0"/>
              <a:t>Skopiuj plik „</a:t>
            </a:r>
            <a:r>
              <a:rPr lang="pl-PL" dirty="0" err="1">
                <a:solidFill>
                  <a:srgbClr val="00B0F0"/>
                </a:solidFill>
              </a:rPr>
              <a:t>protocols</a:t>
            </a:r>
            <a:r>
              <a:rPr lang="pl-PL" dirty="0"/>
              <a:t>” z katalogu </a:t>
            </a:r>
            <a:r>
              <a:rPr lang="pl-PL" dirty="0">
                <a:solidFill>
                  <a:srgbClr val="C00000"/>
                </a:solidFill>
              </a:rPr>
              <a:t>/</a:t>
            </a:r>
            <a:r>
              <a:rPr lang="pl-PL" dirty="0" err="1">
                <a:solidFill>
                  <a:srgbClr val="C00000"/>
                </a:solidFill>
              </a:rPr>
              <a:t>etc</a:t>
            </a:r>
            <a:r>
              <a:rPr lang="pl-PL" dirty="0">
                <a:solidFill>
                  <a:srgbClr val="C00000"/>
                </a:solidFill>
              </a:rPr>
              <a:t>/ </a:t>
            </a:r>
            <a:r>
              <a:rPr lang="pl-PL" dirty="0"/>
              <a:t>do katalogu </a:t>
            </a:r>
            <a:r>
              <a:rPr lang="pl-PL" dirty="0">
                <a:solidFill>
                  <a:srgbClr val="C00000"/>
                </a:solidFill>
              </a:rPr>
              <a:t>…/Zajecia_Linux_2018/</a:t>
            </a:r>
            <a:r>
              <a:rPr lang="pl-PL" dirty="0" err="1">
                <a:solidFill>
                  <a:srgbClr val="C00000"/>
                </a:solidFill>
              </a:rPr>
              <a:t>katalog_pro</a:t>
            </a:r>
            <a:r>
              <a:rPr lang="pl-PL" dirty="0">
                <a:solidFill>
                  <a:srgbClr val="C00000"/>
                </a:solidFill>
              </a:rPr>
              <a:t>/ </a:t>
            </a:r>
            <a:r>
              <a:rPr lang="pl-PL" dirty="0"/>
              <a:t>,zapisz pod nazwą „</a:t>
            </a:r>
            <a:r>
              <a:rPr lang="pl-PL" dirty="0">
                <a:solidFill>
                  <a:srgbClr val="00B0F0"/>
                </a:solidFill>
              </a:rPr>
              <a:t>pomidor</a:t>
            </a:r>
            <a:r>
              <a:rPr lang="pl-PL" dirty="0"/>
              <a:t>”. </a:t>
            </a:r>
          </a:p>
          <a:p>
            <a:pPr marL="514350" indent="-514350">
              <a:buFont typeface="+mj-lt"/>
              <a:buAutoNum type="arabicPeriod"/>
            </a:pPr>
            <a:r>
              <a:rPr lang="pl-PL" dirty="0"/>
              <a:t>Wejdźmy do katalogu „</a:t>
            </a:r>
            <a:r>
              <a:rPr lang="pl-PL" dirty="0">
                <a:solidFill>
                  <a:srgbClr val="C00000"/>
                </a:solidFill>
              </a:rPr>
              <a:t>Zajecia_Linux_2018</a:t>
            </a:r>
            <a:r>
              <a:rPr lang="pl-PL" dirty="0"/>
              <a:t>” , wypiszmy jego zawartość, i sprawdźmy czy jest tam katalog „</a:t>
            </a:r>
            <a:r>
              <a:rPr lang="pl-PL" dirty="0" err="1">
                <a:solidFill>
                  <a:srgbClr val="C00000"/>
                </a:solidFill>
              </a:rPr>
              <a:t>katalog_pro</a:t>
            </a:r>
            <a:r>
              <a:rPr lang="pl-PL" dirty="0"/>
              <a:t>”. Jeżeli tak, wejdźmy do niego i sprawdźmy czy nasz plik tekstowy jest w środku.</a:t>
            </a:r>
          </a:p>
          <a:p>
            <a:pPr marL="514350" indent="-514350">
              <a:buFont typeface="+mj-lt"/>
              <a:buAutoNum type="arabicPeriod"/>
            </a:pPr>
            <a:r>
              <a:rPr lang="pl-PL" dirty="0"/>
              <a:t>W katalogu </a:t>
            </a:r>
            <a:r>
              <a:rPr lang="pl-PL" dirty="0">
                <a:solidFill>
                  <a:srgbClr val="C00000"/>
                </a:solidFill>
              </a:rPr>
              <a:t>~/Dokumenty/ </a:t>
            </a:r>
            <a:r>
              <a:rPr lang="pl-PL" dirty="0"/>
              <a:t>stwórz plik tekstowy o nazwie „</a:t>
            </a:r>
            <a:r>
              <a:rPr lang="pl-PL" dirty="0">
                <a:solidFill>
                  <a:srgbClr val="00B0F0"/>
                </a:solidFill>
              </a:rPr>
              <a:t>tekst</a:t>
            </a:r>
            <a:r>
              <a:rPr lang="pl-PL" dirty="0"/>
              <a:t>”. Zapisz w nim swoje ulubione warzywo i jakiś filozoficzny cytat.</a:t>
            </a:r>
          </a:p>
          <a:p>
            <a:pPr marL="514350" indent="-514350">
              <a:buFont typeface="+mj-lt"/>
              <a:buAutoNum type="arabicPeriod"/>
            </a:pPr>
            <a:r>
              <a:rPr lang="pl-PL" dirty="0"/>
              <a:t>Przenieś „</a:t>
            </a:r>
            <a:r>
              <a:rPr lang="pl-PL" dirty="0">
                <a:solidFill>
                  <a:srgbClr val="00B0F0"/>
                </a:solidFill>
              </a:rPr>
              <a:t>tekst</a:t>
            </a:r>
            <a:r>
              <a:rPr lang="pl-PL" dirty="0"/>
              <a:t>” do katalogu „</a:t>
            </a:r>
            <a:r>
              <a:rPr lang="pl-PL" dirty="0">
                <a:solidFill>
                  <a:srgbClr val="00B0F0"/>
                </a:solidFill>
              </a:rPr>
              <a:t>Zajęcia_Linux_2018</a:t>
            </a:r>
            <a:r>
              <a:rPr lang="pl-PL" dirty="0"/>
              <a:t>” pod nazwą „</a:t>
            </a:r>
            <a:r>
              <a:rPr lang="pl-PL" dirty="0">
                <a:solidFill>
                  <a:srgbClr val="00B0F0"/>
                </a:solidFill>
              </a:rPr>
              <a:t>plik2</a:t>
            </a:r>
            <a:r>
              <a:rPr lang="pl-PL" dirty="0"/>
              <a:t>”</a:t>
            </a:r>
          </a:p>
          <a:p>
            <a:pPr marL="514350" indent="-514350">
              <a:buFont typeface="+mj-lt"/>
              <a:buAutoNum type="arabicPeriod"/>
            </a:pPr>
            <a:r>
              <a:rPr lang="pl-PL" dirty="0"/>
              <a:t>Wejdź do powyższego katalogu i upewnij się że plik pomyślnie się przeniósł </a:t>
            </a:r>
          </a:p>
          <a:p>
            <a:pPr marL="0" indent="0">
              <a:buNone/>
            </a:pPr>
            <a:r>
              <a:rPr lang="pl-PL" dirty="0"/>
              <a:t>Wykorzystaj wcześniejsze komendy oraz: </a:t>
            </a:r>
            <a:r>
              <a:rPr lang="pl-PL" dirty="0" err="1"/>
              <a:t>cp</a:t>
            </a:r>
            <a:r>
              <a:rPr lang="pl-PL" dirty="0"/>
              <a:t> </a:t>
            </a:r>
            <a:r>
              <a:rPr lang="pl-PL" dirty="0">
                <a:solidFill>
                  <a:srgbClr val="BC5500"/>
                </a:solidFill>
              </a:rPr>
              <a:t>&lt;coś&gt; &lt;coś&gt;</a:t>
            </a:r>
            <a:r>
              <a:rPr lang="pl-PL" dirty="0"/>
              <a:t>, mv </a:t>
            </a:r>
            <a:r>
              <a:rPr lang="pl-PL" dirty="0">
                <a:solidFill>
                  <a:srgbClr val="BC5500"/>
                </a:solidFill>
              </a:rPr>
              <a:t>&lt;coś&gt; &lt;coś&gt; </a:t>
            </a:r>
          </a:p>
          <a:p>
            <a:pPr marL="514350" indent="-514350">
              <a:buFont typeface="+mj-lt"/>
              <a:buAutoNum type="arabicPeriod"/>
            </a:pPr>
            <a:endParaRPr lang="pl-PL" dirty="0"/>
          </a:p>
        </p:txBody>
      </p:sp>
    </p:spTree>
    <p:extLst>
      <p:ext uri="{BB962C8B-B14F-4D97-AF65-F5344CB8AC3E}">
        <p14:creationId xmlns:p14="http://schemas.microsoft.com/office/powerpoint/2010/main" val="388229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E07968-73FE-4286-B986-BDFB5AAC9DFF}"/>
              </a:ext>
            </a:extLst>
          </p:cNvPr>
          <p:cNvSpPr>
            <a:spLocks noGrp="1"/>
          </p:cNvSpPr>
          <p:nvPr>
            <p:ph type="title"/>
          </p:nvPr>
        </p:nvSpPr>
        <p:spPr/>
        <p:txBody>
          <a:bodyPr/>
          <a:lstStyle/>
          <a:p>
            <a:r>
              <a:rPr lang="pl-PL" dirty="0"/>
              <a:t>Parę przydatnych komend</a:t>
            </a:r>
          </a:p>
        </p:txBody>
      </p:sp>
      <p:sp>
        <p:nvSpPr>
          <p:cNvPr id="3" name="Symbol zastępczy zawartości 2">
            <a:extLst>
              <a:ext uri="{FF2B5EF4-FFF2-40B4-BE49-F238E27FC236}">
                <a16:creationId xmlns:a16="http://schemas.microsoft.com/office/drawing/2014/main" id="{920628D5-9EB3-4FAB-BA3C-55760FE61FAA}"/>
              </a:ext>
            </a:extLst>
          </p:cNvPr>
          <p:cNvSpPr>
            <a:spLocks noGrp="1"/>
          </p:cNvSpPr>
          <p:nvPr>
            <p:ph idx="1"/>
          </p:nvPr>
        </p:nvSpPr>
        <p:spPr>
          <a:xfrm>
            <a:off x="1125860" y="1701797"/>
            <a:ext cx="10945216" cy="4462272"/>
          </a:xfrm>
        </p:spPr>
        <p:txBody>
          <a:bodyPr/>
          <a:lstStyle/>
          <a:p>
            <a:r>
              <a:rPr lang="pl-PL" dirty="0"/>
              <a:t>&gt; </a:t>
            </a:r>
            <a:r>
              <a:rPr lang="pl-PL" dirty="0" err="1">
                <a:solidFill>
                  <a:srgbClr val="00B0F0"/>
                </a:solidFill>
              </a:rPr>
              <a:t>man</a:t>
            </a:r>
            <a:r>
              <a:rPr lang="pl-PL" dirty="0"/>
              <a:t> [jakaś komenda np. „</a:t>
            </a:r>
            <a:r>
              <a:rPr lang="pl-PL" dirty="0" err="1">
                <a:solidFill>
                  <a:srgbClr val="00B050"/>
                </a:solidFill>
              </a:rPr>
              <a:t>ls</a:t>
            </a:r>
            <a:r>
              <a:rPr lang="pl-PL" dirty="0"/>
              <a:t>” lub „</a:t>
            </a:r>
            <a:r>
              <a:rPr lang="pl-PL" dirty="0" err="1">
                <a:solidFill>
                  <a:srgbClr val="00B050"/>
                </a:solidFill>
              </a:rPr>
              <a:t>adduser</a:t>
            </a:r>
            <a:r>
              <a:rPr lang="pl-PL" dirty="0"/>
              <a:t>”]	</a:t>
            </a:r>
          </a:p>
          <a:p>
            <a:r>
              <a:rPr lang="pl-PL" dirty="0"/>
              <a:t>&gt; </a:t>
            </a:r>
            <a:r>
              <a:rPr lang="pl-PL" dirty="0">
                <a:solidFill>
                  <a:srgbClr val="00B0F0"/>
                </a:solidFill>
              </a:rPr>
              <a:t>file</a:t>
            </a:r>
            <a:r>
              <a:rPr lang="pl-PL" dirty="0"/>
              <a:t> [nazwa pliku lub katalogu]</a:t>
            </a:r>
          </a:p>
          <a:p>
            <a:r>
              <a:rPr lang="pl-PL" dirty="0"/>
              <a:t>&gt; </a:t>
            </a:r>
            <a:r>
              <a:rPr lang="pl-PL" dirty="0" err="1">
                <a:solidFill>
                  <a:srgbClr val="00B0F0"/>
                </a:solidFill>
              </a:rPr>
              <a:t>cat</a:t>
            </a:r>
            <a:r>
              <a:rPr lang="pl-PL" dirty="0"/>
              <a:t> [nazwa pliku]</a:t>
            </a:r>
          </a:p>
          <a:p>
            <a:endParaRPr lang="pl-PL" dirty="0"/>
          </a:p>
        </p:txBody>
      </p:sp>
    </p:spTree>
    <p:extLst>
      <p:ext uri="{BB962C8B-B14F-4D97-AF65-F5344CB8AC3E}">
        <p14:creationId xmlns:p14="http://schemas.microsoft.com/office/powerpoint/2010/main" val="259175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E07968-73FE-4286-B986-BDFB5AAC9DFF}"/>
              </a:ext>
            </a:extLst>
          </p:cNvPr>
          <p:cNvSpPr>
            <a:spLocks noGrp="1"/>
          </p:cNvSpPr>
          <p:nvPr>
            <p:ph type="title"/>
          </p:nvPr>
        </p:nvSpPr>
        <p:spPr/>
        <p:txBody>
          <a:bodyPr/>
          <a:lstStyle/>
          <a:p>
            <a:r>
              <a:rPr lang="pl-PL" dirty="0"/>
              <a:t>Parę przydatnych komend</a:t>
            </a:r>
          </a:p>
        </p:txBody>
      </p:sp>
      <p:sp>
        <p:nvSpPr>
          <p:cNvPr id="3" name="Symbol zastępczy zawartości 2">
            <a:extLst>
              <a:ext uri="{FF2B5EF4-FFF2-40B4-BE49-F238E27FC236}">
                <a16:creationId xmlns:a16="http://schemas.microsoft.com/office/drawing/2014/main" id="{920628D5-9EB3-4FAB-BA3C-55760FE61FAA}"/>
              </a:ext>
            </a:extLst>
          </p:cNvPr>
          <p:cNvSpPr>
            <a:spLocks noGrp="1"/>
          </p:cNvSpPr>
          <p:nvPr>
            <p:ph idx="1"/>
          </p:nvPr>
        </p:nvSpPr>
        <p:spPr>
          <a:xfrm>
            <a:off x="1125860" y="1701797"/>
            <a:ext cx="10945216" cy="4462272"/>
          </a:xfrm>
        </p:spPr>
        <p:txBody>
          <a:bodyPr/>
          <a:lstStyle/>
          <a:p>
            <a:r>
              <a:rPr lang="pl-PL" dirty="0"/>
              <a:t>&gt; </a:t>
            </a:r>
            <a:r>
              <a:rPr lang="pl-PL" dirty="0" err="1">
                <a:solidFill>
                  <a:srgbClr val="00B0F0"/>
                </a:solidFill>
              </a:rPr>
              <a:t>man</a:t>
            </a:r>
            <a:r>
              <a:rPr lang="pl-PL" dirty="0"/>
              <a:t> [jakaś komenda np. „</a:t>
            </a:r>
            <a:r>
              <a:rPr lang="pl-PL" dirty="0" err="1">
                <a:solidFill>
                  <a:srgbClr val="00B050"/>
                </a:solidFill>
              </a:rPr>
              <a:t>ls</a:t>
            </a:r>
            <a:r>
              <a:rPr lang="pl-PL" dirty="0"/>
              <a:t>” lub „</a:t>
            </a:r>
            <a:r>
              <a:rPr lang="pl-PL" dirty="0" err="1">
                <a:solidFill>
                  <a:srgbClr val="00B050"/>
                </a:solidFill>
              </a:rPr>
              <a:t>adduser</a:t>
            </a:r>
            <a:r>
              <a:rPr lang="pl-PL" dirty="0"/>
              <a:t>”]	podręcznik systemowy</a:t>
            </a:r>
          </a:p>
          <a:p>
            <a:r>
              <a:rPr lang="pl-PL" dirty="0"/>
              <a:t>&gt; </a:t>
            </a:r>
            <a:r>
              <a:rPr lang="pl-PL" dirty="0">
                <a:solidFill>
                  <a:srgbClr val="00B0F0"/>
                </a:solidFill>
              </a:rPr>
              <a:t>file</a:t>
            </a:r>
            <a:r>
              <a:rPr lang="pl-PL" dirty="0"/>
              <a:t> [nazwa pliku lub katalogu]		informacje o pliku</a:t>
            </a:r>
          </a:p>
          <a:p>
            <a:r>
              <a:rPr lang="pl-PL" dirty="0"/>
              <a:t>&gt; </a:t>
            </a:r>
            <a:r>
              <a:rPr lang="pl-PL" dirty="0" err="1">
                <a:solidFill>
                  <a:srgbClr val="00B0F0"/>
                </a:solidFill>
              </a:rPr>
              <a:t>cat</a:t>
            </a:r>
            <a:r>
              <a:rPr lang="pl-PL" dirty="0"/>
              <a:t> [nazwa pliku]			wypisanie pliku na ekran</a:t>
            </a:r>
          </a:p>
          <a:p>
            <a:r>
              <a:rPr lang="pl-PL" dirty="0"/>
              <a:t>&gt; </a:t>
            </a:r>
            <a:r>
              <a:rPr lang="pl-PL" dirty="0" err="1">
                <a:solidFill>
                  <a:srgbClr val="00B0F0"/>
                </a:solidFill>
              </a:rPr>
              <a:t>cat</a:t>
            </a:r>
            <a:r>
              <a:rPr lang="pl-PL" dirty="0"/>
              <a:t> [nazwa pliku] [nazwa pliku]	</a:t>
            </a:r>
          </a:p>
          <a:p>
            <a:endParaRPr lang="pl-PL" dirty="0"/>
          </a:p>
        </p:txBody>
      </p:sp>
    </p:spTree>
    <p:extLst>
      <p:ext uri="{BB962C8B-B14F-4D97-AF65-F5344CB8AC3E}">
        <p14:creationId xmlns:p14="http://schemas.microsoft.com/office/powerpoint/2010/main" val="304029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E07968-73FE-4286-B986-BDFB5AAC9DFF}"/>
              </a:ext>
            </a:extLst>
          </p:cNvPr>
          <p:cNvSpPr>
            <a:spLocks noGrp="1"/>
          </p:cNvSpPr>
          <p:nvPr>
            <p:ph type="title"/>
          </p:nvPr>
        </p:nvSpPr>
        <p:spPr/>
        <p:txBody>
          <a:bodyPr/>
          <a:lstStyle/>
          <a:p>
            <a:r>
              <a:rPr lang="pl-PL" dirty="0"/>
              <a:t>Parę przydatnych komend</a:t>
            </a:r>
          </a:p>
        </p:txBody>
      </p:sp>
      <p:sp>
        <p:nvSpPr>
          <p:cNvPr id="3" name="Symbol zastępczy zawartości 2">
            <a:extLst>
              <a:ext uri="{FF2B5EF4-FFF2-40B4-BE49-F238E27FC236}">
                <a16:creationId xmlns:a16="http://schemas.microsoft.com/office/drawing/2014/main" id="{920628D5-9EB3-4FAB-BA3C-55760FE61FAA}"/>
              </a:ext>
            </a:extLst>
          </p:cNvPr>
          <p:cNvSpPr>
            <a:spLocks noGrp="1"/>
          </p:cNvSpPr>
          <p:nvPr>
            <p:ph idx="1"/>
          </p:nvPr>
        </p:nvSpPr>
        <p:spPr>
          <a:xfrm>
            <a:off x="1125860" y="1701797"/>
            <a:ext cx="10945216" cy="4462272"/>
          </a:xfrm>
        </p:spPr>
        <p:txBody>
          <a:bodyPr/>
          <a:lstStyle/>
          <a:p>
            <a:r>
              <a:rPr lang="pl-PL" dirty="0"/>
              <a:t>&gt; </a:t>
            </a:r>
            <a:r>
              <a:rPr lang="pl-PL" dirty="0" err="1">
                <a:solidFill>
                  <a:srgbClr val="00B0F0"/>
                </a:solidFill>
              </a:rPr>
              <a:t>man</a:t>
            </a:r>
            <a:r>
              <a:rPr lang="pl-PL" dirty="0"/>
              <a:t> [jakaś komenda np. „</a:t>
            </a:r>
            <a:r>
              <a:rPr lang="pl-PL" dirty="0" err="1">
                <a:solidFill>
                  <a:srgbClr val="00B050"/>
                </a:solidFill>
              </a:rPr>
              <a:t>ls</a:t>
            </a:r>
            <a:r>
              <a:rPr lang="pl-PL" dirty="0"/>
              <a:t>” lub „</a:t>
            </a:r>
            <a:r>
              <a:rPr lang="pl-PL" dirty="0" err="1">
                <a:solidFill>
                  <a:srgbClr val="00B050"/>
                </a:solidFill>
              </a:rPr>
              <a:t>adduser</a:t>
            </a:r>
            <a:r>
              <a:rPr lang="pl-PL" dirty="0"/>
              <a:t>”]	podręcznik systemowy</a:t>
            </a:r>
          </a:p>
          <a:p>
            <a:r>
              <a:rPr lang="pl-PL" dirty="0"/>
              <a:t>&gt; </a:t>
            </a:r>
            <a:r>
              <a:rPr lang="pl-PL" dirty="0">
                <a:solidFill>
                  <a:srgbClr val="00B0F0"/>
                </a:solidFill>
              </a:rPr>
              <a:t>file</a:t>
            </a:r>
            <a:r>
              <a:rPr lang="pl-PL" dirty="0"/>
              <a:t> [nazwa pliku lub katalogu]		informacje o pliku</a:t>
            </a:r>
          </a:p>
          <a:p>
            <a:r>
              <a:rPr lang="pl-PL" dirty="0"/>
              <a:t>&gt; </a:t>
            </a:r>
            <a:r>
              <a:rPr lang="pl-PL" dirty="0" err="1">
                <a:solidFill>
                  <a:srgbClr val="00B0F0"/>
                </a:solidFill>
              </a:rPr>
              <a:t>cat</a:t>
            </a:r>
            <a:r>
              <a:rPr lang="pl-PL" dirty="0"/>
              <a:t> [nazwa pliku]			wypisanie pliku na ekran</a:t>
            </a:r>
          </a:p>
          <a:p>
            <a:r>
              <a:rPr lang="pl-PL" dirty="0"/>
              <a:t>&gt; </a:t>
            </a:r>
            <a:r>
              <a:rPr lang="pl-PL" dirty="0" err="1">
                <a:solidFill>
                  <a:srgbClr val="00B0F0"/>
                </a:solidFill>
              </a:rPr>
              <a:t>cat</a:t>
            </a:r>
            <a:r>
              <a:rPr lang="pl-PL" dirty="0"/>
              <a:t> [nazwa pliku] [nazwa pliku]	wypisanie obu plików na ekran</a:t>
            </a:r>
          </a:p>
          <a:p>
            <a:endParaRPr lang="pl-PL" dirty="0"/>
          </a:p>
        </p:txBody>
      </p:sp>
    </p:spTree>
    <p:extLst>
      <p:ext uri="{BB962C8B-B14F-4D97-AF65-F5344CB8AC3E}">
        <p14:creationId xmlns:p14="http://schemas.microsoft.com/office/powerpoint/2010/main" val="300024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DA7198-752F-4147-89A7-653F4D50A75F}"/>
              </a:ext>
            </a:extLst>
          </p:cNvPr>
          <p:cNvSpPr>
            <a:spLocks noGrp="1"/>
          </p:cNvSpPr>
          <p:nvPr>
            <p:ph type="title"/>
          </p:nvPr>
        </p:nvSpPr>
        <p:spPr/>
        <p:txBody>
          <a:bodyPr/>
          <a:lstStyle/>
          <a:p>
            <a:r>
              <a:rPr lang="pl-PL" dirty="0"/>
              <a:t>Przekierowanie</a:t>
            </a:r>
          </a:p>
        </p:txBody>
      </p:sp>
      <p:sp>
        <p:nvSpPr>
          <p:cNvPr id="3" name="Symbol zastępczy zawartości 2">
            <a:extLst>
              <a:ext uri="{FF2B5EF4-FFF2-40B4-BE49-F238E27FC236}">
                <a16:creationId xmlns:a16="http://schemas.microsoft.com/office/drawing/2014/main" id="{DBDD98DA-5FD8-46A9-83BF-573E1BBE26ED}"/>
              </a:ext>
            </a:extLst>
          </p:cNvPr>
          <p:cNvSpPr>
            <a:spLocks noGrp="1"/>
          </p:cNvSpPr>
          <p:nvPr>
            <p:ph idx="1"/>
          </p:nvPr>
        </p:nvSpPr>
        <p:spPr/>
        <p:txBody>
          <a:bodyPr/>
          <a:lstStyle/>
          <a:p>
            <a:r>
              <a:rPr lang="pl-PL" dirty="0"/>
              <a:t>Wejdźmy do naszego katalogu „</a:t>
            </a:r>
            <a:r>
              <a:rPr lang="pl-PL" dirty="0">
                <a:solidFill>
                  <a:srgbClr val="00B0F0"/>
                </a:solidFill>
              </a:rPr>
              <a:t>Zajecia_Linux_2018</a:t>
            </a:r>
            <a:r>
              <a:rPr lang="pl-PL" dirty="0"/>
              <a:t>”</a:t>
            </a:r>
          </a:p>
          <a:p>
            <a:r>
              <a:rPr lang="pl-PL" dirty="0"/>
              <a:t>Wypiszmy zawartość katalogu na ekran</a:t>
            </a:r>
          </a:p>
          <a:p>
            <a:r>
              <a:rPr lang="pl-PL" dirty="0"/>
              <a:t>Użyjmy komendy </a:t>
            </a:r>
            <a:r>
              <a:rPr lang="pl-PL" dirty="0" err="1">
                <a:solidFill>
                  <a:srgbClr val="00B0F0"/>
                </a:solidFill>
              </a:rPr>
              <a:t>ls</a:t>
            </a:r>
            <a:r>
              <a:rPr lang="pl-PL" dirty="0">
                <a:solidFill>
                  <a:srgbClr val="00B0F0"/>
                </a:solidFill>
              </a:rPr>
              <a:t> &gt;&gt; </a:t>
            </a:r>
            <a:r>
              <a:rPr lang="pl-PL" dirty="0" err="1">
                <a:solidFill>
                  <a:srgbClr val="00B0F0"/>
                </a:solidFill>
              </a:rPr>
              <a:t>output</a:t>
            </a:r>
            <a:endParaRPr lang="pl-PL" dirty="0">
              <a:solidFill>
                <a:srgbClr val="00B0F0"/>
              </a:solidFill>
            </a:endParaRPr>
          </a:p>
          <a:p>
            <a:r>
              <a:rPr lang="pl-PL" dirty="0"/>
              <a:t>Wypiszmy ponownie zawartość katalogu na ekran</a:t>
            </a:r>
          </a:p>
          <a:p>
            <a:endParaRPr lang="pl-PL" dirty="0"/>
          </a:p>
        </p:txBody>
      </p:sp>
    </p:spTree>
    <p:extLst>
      <p:ext uri="{BB962C8B-B14F-4D97-AF65-F5344CB8AC3E}">
        <p14:creationId xmlns:p14="http://schemas.microsoft.com/office/powerpoint/2010/main" val="364064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DA7198-752F-4147-89A7-653F4D50A75F}"/>
              </a:ext>
            </a:extLst>
          </p:cNvPr>
          <p:cNvSpPr>
            <a:spLocks noGrp="1"/>
          </p:cNvSpPr>
          <p:nvPr>
            <p:ph type="title"/>
          </p:nvPr>
        </p:nvSpPr>
        <p:spPr/>
        <p:txBody>
          <a:bodyPr/>
          <a:lstStyle/>
          <a:p>
            <a:r>
              <a:rPr lang="pl-PL" dirty="0"/>
              <a:t>Przekierowanie</a:t>
            </a:r>
          </a:p>
        </p:txBody>
      </p:sp>
      <p:sp>
        <p:nvSpPr>
          <p:cNvPr id="3" name="Symbol zastępczy zawartości 2">
            <a:extLst>
              <a:ext uri="{FF2B5EF4-FFF2-40B4-BE49-F238E27FC236}">
                <a16:creationId xmlns:a16="http://schemas.microsoft.com/office/drawing/2014/main" id="{DBDD98DA-5FD8-46A9-83BF-573E1BBE26ED}"/>
              </a:ext>
            </a:extLst>
          </p:cNvPr>
          <p:cNvSpPr>
            <a:spLocks noGrp="1"/>
          </p:cNvSpPr>
          <p:nvPr>
            <p:ph idx="1"/>
          </p:nvPr>
        </p:nvSpPr>
        <p:spPr/>
        <p:txBody>
          <a:bodyPr>
            <a:normAutofit/>
          </a:bodyPr>
          <a:lstStyle/>
          <a:p>
            <a:r>
              <a:rPr lang="pl-PL" dirty="0"/>
              <a:t>Wejdźmy do naszego katalogu „</a:t>
            </a:r>
            <a:r>
              <a:rPr lang="pl-PL" dirty="0">
                <a:solidFill>
                  <a:srgbClr val="00B0F0"/>
                </a:solidFill>
              </a:rPr>
              <a:t>Zajecia_Linux_2018</a:t>
            </a:r>
            <a:r>
              <a:rPr lang="pl-PL" dirty="0"/>
              <a:t>”</a:t>
            </a:r>
          </a:p>
          <a:p>
            <a:r>
              <a:rPr lang="pl-PL" dirty="0"/>
              <a:t>Wypiszmy zawartość katalogu na ekran</a:t>
            </a:r>
          </a:p>
          <a:p>
            <a:r>
              <a:rPr lang="pl-PL" dirty="0"/>
              <a:t>Użyjmy komendy </a:t>
            </a:r>
            <a:r>
              <a:rPr lang="pl-PL" dirty="0" err="1">
                <a:solidFill>
                  <a:srgbClr val="00B0F0"/>
                </a:solidFill>
              </a:rPr>
              <a:t>ls</a:t>
            </a:r>
            <a:r>
              <a:rPr lang="pl-PL" dirty="0">
                <a:solidFill>
                  <a:srgbClr val="00B0F0"/>
                </a:solidFill>
              </a:rPr>
              <a:t> &gt;&gt; </a:t>
            </a:r>
            <a:r>
              <a:rPr lang="pl-PL" dirty="0" err="1">
                <a:solidFill>
                  <a:srgbClr val="00B0F0"/>
                </a:solidFill>
              </a:rPr>
              <a:t>output</a:t>
            </a:r>
            <a:endParaRPr lang="pl-PL" dirty="0">
              <a:solidFill>
                <a:srgbClr val="00B0F0"/>
              </a:solidFill>
            </a:endParaRPr>
          </a:p>
          <a:p>
            <a:r>
              <a:rPr lang="pl-PL" dirty="0"/>
              <a:t>Wypiszmy ponownie zawartość katalogu na ekran</a:t>
            </a:r>
          </a:p>
          <a:p>
            <a:r>
              <a:rPr lang="pl-PL" dirty="0"/>
              <a:t>Wypiszmy plik </a:t>
            </a:r>
            <a:r>
              <a:rPr lang="pl-PL" dirty="0" err="1">
                <a:solidFill>
                  <a:srgbClr val="00B0F0"/>
                </a:solidFill>
              </a:rPr>
              <a:t>output</a:t>
            </a:r>
            <a:r>
              <a:rPr lang="pl-PL" dirty="0"/>
              <a:t> na ekran 	</a:t>
            </a:r>
          </a:p>
          <a:p>
            <a:r>
              <a:rPr lang="pl-PL" dirty="0"/>
              <a:t>Użyjmy komendy</a:t>
            </a:r>
            <a:r>
              <a:rPr lang="pl-PL" dirty="0">
                <a:solidFill>
                  <a:srgbClr val="00B0F0"/>
                </a:solidFill>
              </a:rPr>
              <a:t> </a:t>
            </a:r>
            <a:r>
              <a:rPr lang="pl-PL" dirty="0" err="1">
                <a:solidFill>
                  <a:srgbClr val="00B0F0"/>
                </a:solidFill>
              </a:rPr>
              <a:t>pwd</a:t>
            </a:r>
            <a:r>
              <a:rPr lang="pl-PL" dirty="0">
                <a:solidFill>
                  <a:srgbClr val="00B0F0"/>
                </a:solidFill>
              </a:rPr>
              <a:t> &gt;&gt; </a:t>
            </a:r>
            <a:r>
              <a:rPr lang="pl-PL" dirty="0" err="1">
                <a:solidFill>
                  <a:srgbClr val="00B0F0"/>
                </a:solidFill>
              </a:rPr>
              <a:t>output</a:t>
            </a:r>
            <a:endParaRPr lang="pl-PL" dirty="0">
              <a:solidFill>
                <a:srgbClr val="00B0F0"/>
              </a:solidFill>
            </a:endParaRPr>
          </a:p>
          <a:p>
            <a:r>
              <a:rPr lang="pl-PL" dirty="0"/>
              <a:t>Wypiszmy plik </a:t>
            </a:r>
            <a:r>
              <a:rPr lang="pl-PL" dirty="0" err="1">
                <a:solidFill>
                  <a:srgbClr val="00B0F0"/>
                </a:solidFill>
              </a:rPr>
              <a:t>output</a:t>
            </a:r>
            <a:r>
              <a:rPr lang="pl-PL" dirty="0"/>
              <a:t> na ekran 	</a:t>
            </a:r>
          </a:p>
        </p:txBody>
      </p:sp>
    </p:spTree>
    <p:extLst>
      <p:ext uri="{BB962C8B-B14F-4D97-AF65-F5344CB8AC3E}">
        <p14:creationId xmlns:p14="http://schemas.microsoft.com/office/powerpoint/2010/main" val="340387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04912AD2-312F-425C-8266-7B4EA60754F2}"/>
              </a:ext>
            </a:extLst>
          </p:cNvPr>
          <p:cNvSpPr>
            <a:spLocks noGrp="1"/>
          </p:cNvSpPr>
          <p:nvPr>
            <p:ph type="title"/>
          </p:nvPr>
        </p:nvSpPr>
        <p:spPr/>
        <p:txBody>
          <a:bodyPr/>
          <a:lstStyle/>
          <a:p>
            <a:endParaRPr lang="pl-PL"/>
          </a:p>
        </p:txBody>
      </p:sp>
      <p:pic>
        <p:nvPicPr>
          <p:cNvPr id="8" name="Symbol zastępczy zawartości 7">
            <a:extLst>
              <a:ext uri="{FF2B5EF4-FFF2-40B4-BE49-F238E27FC236}">
                <a16:creationId xmlns:a16="http://schemas.microsoft.com/office/drawing/2014/main" id="{5238D381-8790-47E4-B53C-036A9B3DF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81" y="5924"/>
            <a:ext cx="12181468" cy="6852076"/>
          </a:xfrm>
        </p:spPr>
      </p:pic>
    </p:spTree>
    <p:extLst>
      <p:ext uri="{BB962C8B-B14F-4D97-AF65-F5344CB8AC3E}">
        <p14:creationId xmlns:p14="http://schemas.microsoft.com/office/powerpoint/2010/main" val="80742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DA7198-752F-4147-89A7-653F4D50A75F}"/>
              </a:ext>
            </a:extLst>
          </p:cNvPr>
          <p:cNvSpPr>
            <a:spLocks noGrp="1"/>
          </p:cNvSpPr>
          <p:nvPr>
            <p:ph type="title"/>
          </p:nvPr>
        </p:nvSpPr>
        <p:spPr/>
        <p:txBody>
          <a:bodyPr/>
          <a:lstStyle/>
          <a:p>
            <a:r>
              <a:rPr lang="pl-PL" dirty="0"/>
              <a:t>Przekierowanie</a:t>
            </a:r>
          </a:p>
        </p:txBody>
      </p:sp>
      <p:sp>
        <p:nvSpPr>
          <p:cNvPr id="3" name="Symbol zastępczy zawartości 2">
            <a:extLst>
              <a:ext uri="{FF2B5EF4-FFF2-40B4-BE49-F238E27FC236}">
                <a16:creationId xmlns:a16="http://schemas.microsoft.com/office/drawing/2014/main" id="{DBDD98DA-5FD8-46A9-83BF-573E1BBE26ED}"/>
              </a:ext>
            </a:extLst>
          </p:cNvPr>
          <p:cNvSpPr>
            <a:spLocks noGrp="1"/>
          </p:cNvSpPr>
          <p:nvPr>
            <p:ph idx="1"/>
          </p:nvPr>
        </p:nvSpPr>
        <p:spPr/>
        <p:txBody>
          <a:bodyPr>
            <a:normAutofit fontScale="92500" lnSpcReduction="20000"/>
          </a:bodyPr>
          <a:lstStyle/>
          <a:p>
            <a:r>
              <a:rPr lang="pl-PL" dirty="0"/>
              <a:t>Wejdźmy do naszego katalogu „</a:t>
            </a:r>
            <a:r>
              <a:rPr lang="pl-PL" dirty="0">
                <a:solidFill>
                  <a:srgbClr val="00B0F0"/>
                </a:solidFill>
              </a:rPr>
              <a:t>Zajecia_Linux_2018</a:t>
            </a:r>
            <a:r>
              <a:rPr lang="pl-PL" dirty="0"/>
              <a:t>”</a:t>
            </a:r>
          </a:p>
          <a:p>
            <a:r>
              <a:rPr lang="pl-PL" dirty="0"/>
              <a:t>Wypiszmy zawartość katalogu na ekran</a:t>
            </a:r>
          </a:p>
          <a:p>
            <a:r>
              <a:rPr lang="pl-PL" dirty="0"/>
              <a:t>Użyjmy komendy </a:t>
            </a:r>
            <a:r>
              <a:rPr lang="pl-PL" dirty="0" err="1">
                <a:solidFill>
                  <a:srgbClr val="00B0F0"/>
                </a:solidFill>
              </a:rPr>
              <a:t>ls</a:t>
            </a:r>
            <a:r>
              <a:rPr lang="pl-PL" dirty="0">
                <a:solidFill>
                  <a:srgbClr val="00B0F0"/>
                </a:solidFill>
              </a:rPr>
              <a:t> &gt;&gt; </a:t>
            </a:r>
            <a:r>
              <a:rPr lang="pl-PL" dirty="0" err="1">
                <a:solidFill>
                  <a:srgbClr val="00B0F0"/>
                </a:solidFill>
              </a:rPr>
              <a:t>output</a:t>
            </a:r>
            <a:endParaRPr lang="pl-PL" dirty="0">
              <a:solidFill>
                <a:srgbClr val="00B0F0"/>
              </a:solidFill>
            </a:endParaRPr>
          </a:p>
          <a:p>
            <a:r>
              <a:rPr lang="pl-PL" dirty="0"/>
              <a:t>Wypiszmy ponownie zawartość katalogu na ekran</a:t>
            </a:r>
          </a:p>
          <a:p>
            <a:r>
              <a:rPr lang="pl-PL" dirty="0"/>
              <a:t>Wypiszmy plik </a:t>
            </a:r>
            <a:r>
              <a:rPr lang="pl-PL" dirty="0" err="1">
                <a:solidFill>
                  <a:srgbClr val="00B0F0"/>
                </a:solidFill>
              </a:rPr>
              <a:t>output</a:t>
            </a:r>
            <a:r>
              <a:rPr lang="pl-PL" dirty="0"/>
              <a:t> na ekran 	</a:t>
            </a:r>
          </a:p>
          <a:p>
            <a:r>
              <a:rPr lang="pl-PL" dirty="0"/>
              <a:t>Użyjmy komendy</a:t>
            </a:r>
            <a:r>
              <a:rPr lang="pl-PL" dirty="0">
                <a:solidFill>
                  <a:srgbClr val="00B0F0"/>
                </a:solidFill>
              </a:rPr>
              <a:t> </a:t>
            </a:r>
            <a:r>
              <a:rPr lang="pl-PL" dirty="0" err="1">
                <a:solidFill>
                  <a:srgbClr val="00B0F0"/>
                </a:solidFill>
              </a:rPr>
              <a:t>pwd</a:t>
            </a:r>
            <a:r>
              <a:rPr lang="pl-PL" dirty="0">
                <a:solidFill>
                  <a:srgbClr val="00B0F0"/>
                </a:solidFill>
              </a:rPr>
              <a:t> &gt;&gt; </a:t>
            </a:r>
            <a:r>
              <a:rPr lang="pl-PL" dirty="0" err="1">
                <a:solidFill>
                  <a:srgbClr val="00B0F0"/>
                </a:solidFill>
              </a:rPr>
              <a:t>output</a:t>
            </a:r>
            <a:endParaRPr lang="pl-PL" dirty="0">
              <a:solidFill>
                <a:srgbClr val="00B0F0"/>
              </a:solidFill>
            </a:endParaRPr>
          </a:p>
          <a:p>
            <a:r>
              <a:rPr lang="pl-PL" dirty="0"/>
              <a:t>Wypiszmy plik </a:t>
            </a:r>
            <a:r>
              <a:rPr lang="pl-PL" dirty="0" err="1">
                <a:solidFill>
                  <a:srgbClr val="00B0F0"/>
                </a:solidFill>
              </a:rPr>
              <a:t>output</a:t>
            </a:r>
            <a:r>
              <a:rPr lang="pl-PL" dirty="0"/>
              <a:t> na ekran 	</a:t>
            </a:r>
          </a:p>
          <a:p>
            <a:r>
              <a:rPr lang="pl-PL" dirty="0"/>
              <a:t>Użyjmy komendy </a:t>
            </a:r>
            <a:r>
              <a:rPr lang="pl-PL" dirty="0" err="1">
                <a:solidFill>
                  <a:srgbClr val="00B0F0"/>
                </a:solidFill>
              </a:rPr>
              <a:t>hostname</a:t>
            </a:r>
            <a:r>
              <a:rPr lang="pl-PL" dirty="0">
                <a:solidFill>
                  <a:srgbClr val="00B0F0"/>
                </a:solidFill>
              </a:rPr>
              <a:t> &gt; </a:t>
            </a:r>
            <a:r>
              <a:rPr lang="pl-PL" dirty="0" err="1">
                <a:solidFill>
                  <a:srgbClr val="00B0F0"/>
                </a:solidFill>
              </a:rPr>
              <a:t>output</a:t>
            </a:r>
            <a:r>
              <a:rPr lang="pl-PL" dirty="0">
                <a:solidFill>
                  <a:srgbClr val="00B0F0"/>
                </a:solidFill>
              </a:rPr>
              <a:t> </a:t>
            </a:r>
            <a:endParaRPr lang="pl-PL" dirty="0"/>
          </a:p>
          <a:p>
            <a:r>
              <a:rPr lang="pl-PL" dirty="0"/>
              <a:t>Wypiszmy plik </a:t>
            </a:r>
            <a:r>
              <a:rPr lang="pl-PL" dirty="0" err="1">
                <a:solidFill>
                  <a:srgbClr val="00B0F0"/>
                </a:solidFill>
              </a:rPr>
              <a:t>output</a:t>
            </a:r>
            <a:r>
              <a:rPr lang="pl-PL" dirty="0"/>
              <a:t> na ekran</a:t>
            </a:r>
          </a:p>
        </p:txBody>
      </p:sp>
    </p:spTree>
    <p:extLst>
      <p:ext uri="{BB962C8B-B14F-4D97-AF65-F5344CB8AC3E}">
        <p14:creationId xmlns:p14="http://schemas.microsoft.com/office/powerpoint/2010/main" val="297235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17619A-1C77-47B6-82E7-709E91F257B8}"/>
              </a:ext>
            </a:extLst>
          </p:cNvPr>
          <p:cNvSpPr>
            <a:spLocks noGrp="1"/>
          </p:cNvSpPr>
          <p:nvPr>
            <p:ph type="title"/>
          </p:nvPr>
        </p:nvSpPr>
        <p:spPr/>
        <p:txBody>
          <a:bodyPr/>
          <a:lstStyle/>
          <a:p>
            <a:r>
              <a:rPr lang="pl-PL" dirty="0"/>
              <a:t>Przekierowanie - wnioski</a:t>
            </a:r>
          </a:p>
        </p:txBody>
      </p:sp>
      <p:sp>
        <p:nvSpPr>
          <p:cNvPr id="3" name="Symbol zastępczy zawartości 2">
            <a:extLst>
              <a:ext uri="{FF2B5EF4-FFF2-40B4-BE49-F238E27FC236}">
                <a16:creationId xmlns:a16="http://schemas.microsoft.com/office/drawing/2014/main" id="{166C1B3B-F538-487A-AE88-43FB53C08415}"/>
              </a:ext>
            </a:extLst>
          </p:cNvPr>
          <p:cNvSpPr>
            <a:spLocks noGrp="1"/>
          </p:cNvSpPr>
          <p:nvPr>
            <p:ph idx="1"/>
          </p:nvPr>
        </p:nvSpPr>
        <p:spPr/>
        <p:txBody>
          <a:bodyPr/>
          <a:lstStyle/>
          <a:p>
            <a:r>
              <a:rPr lang="pl-PL" dirty="0">
                <a:solidFill>
                  <a:srgbClr val="00B0F0"/>
                </a:solidFill>
              </a:rPr>
              <a:t>[komenda] </a:t>
            </a:r>
            <a:r>
              <a:rPr lang="pl-PL" dirty="0">
                <a:solidFill>
                  <a:srgbClr val="7030A0"/>
                </a:solidFill>
              </a:rPr>
              <a:t>&gt;&gt;</a:t>
            </a:r>
            <a:r>
              <a:rPr lang="pl-PL" dirty="0">
                <a:solidFill>
                  <a:srgbClr val="00B0F0"/>
                </a:solidFill>
              </a:rPr>
              <a:t> [plik]</a:t>
            </a:r>
            <a:r>
              <a:rPr lang="pl-PL" dirty="0"/>
              <a:t>	dopisuje do pliku wyjście danej komendy</a:t>
            </a:r>
          </a:p>
          <a:p>
            <a:r>
              <a:rPr lang="pl-PL" dirty="0">
                <a:solidFill>
                  <a:srgbClr val="00B0F0"/>
                </a:solidFill>
              </a:rPr>
              <a:t>[komenda] </a:t>
            </a:r>
            <a:r>
              <a:rPr lang="pl-PL" dirty="0">
                <a:solidFill>
                  <a:srgbClr val="7030A0"/>
                </a:solidFill>
              </a:rPr>
              <a:t>&gt;</a:t>
            </a:r>
            <a:r>
              <a:rPr lang="pl-PL" dirty="0">
                <a:solidFill>
                  <a:srgbClr val="00B0F0"/>
                </a:solidFill>
              </a:rPr>
              <a:t> [plik]</a:t>
            </a:r>
            <a:r>
              <a:rPr lang="pl-PL" dirty="0"/>
              <a:t>	nadpisuje plik wyjściem danej komendy</a:t>
            </a:r>
          </a:p>
        </p:txBody>
      </p:sp>
    </p:spTree>
    <p:extLst>
      <p:ext uri="{BB962C8B-B14F-4D97-AF65-F5344CB8AC3E}">
        <p14:creationId xmlns:p14="http://schemas.microsoft.com/office/powerpoint/2010/main" val="330341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E867E9-4FEF-443D-913D-47976357EE19}"/>
              </a:ext>
            </a:extLst>
          </p:cNvPr>
          <p:cNvSpPr>
            <a:spLocks noGrp="1"/>
          </p:cNvSpPr>
          <p:nvPr>
            <p:ph type="title"/>
          </p:nvPr>
        </p:nvSpPr>
        <p:spPr/>
        <p:txBody>
          <a:bodyPr/>
          <a:lstStyle/>
          <a:p>
            <a:r>
              <a:rPr lang="pl-PL" dirty="0"/>
              <a:t>Zadanie 3</a:t>
            </a:r>
          </a:p>
        </p:txBody>
      </p:sp>
      <p:sp>
        <p:nvSpPr>
          <p:cNvPr id="3" name="Symbol zastępczy zawartości 2">
            <a:extLst>
              <a:ext uri="{FF2B5EF4-FFF2-40B4-BE49-F238E27FC236}">
                <a16:creationId xmlns:a16="http://schemas.microsoft.com/office/drawing/2014/main" id="{90731B33-3FFD-492A-923E-E331D934E8D4}"/>
              </a:ext>
            </a:extLst>
          </p:cNvPr>
          <p:cNvSpPr>
            <a:spLocks noGrp="1"/>
          </p:cNvSpPr>
          <p:nvPr>
            <p:ph idx="1"/>
          </p:nvPr>
        </p:nvSpPr>
        <p:spPr/>
        <p:txBody>
          <a:bodyPr>
            <a:normAutofit lnSpcReduction="10000"/>
          </a:bodyPr>
          <a:lstStyle/>
          <a:p>
            <a:pPr marL="514350" indent="-514350">
              <a:buFont typeface="+mj-lt"/>
              <a:buAutoNum type="arabicPeriod"/>
            </a:pPr>
            <a:r>
              <a:rPr lang="pl-PL" dirty="0"/>
              <a:t>Przejdź do katalogu „</a:t>
            </a:r>
            <a:r>
              <a:rPr lang="pl-PL" dirty="0">
                <a:solidFill>
                  <a:srgbClr val="00B0F0"/>
                </a:solidFill>
              </a:rPr>
              <a:t>Zajecia_Linux_2018</a:t>
            </a:r>
            <a:r>
              <a:rPr lang="pl-PL" dirty="0"/>
              <a:t>”</a:t>
            </a:r>
          </a:p>
          <a:p>
            <a:pPr marL="514350" indent="-514350">
              <a:buFont typeface="+mj-lt"/>
              <a:buAutoNum type="arabicPeriod"/>
            </a:pPr>
            <a:r>
              <a:rPr lang="pl-PL" dirty="0"/>
              <a:t>W pliku „</a:t>
            </a:r>
            <a:r>
              <a:rPr lang="pl-PL" dirty="0">
                <a:solidFill>
                  <a:srgbClr val="00B0F0"/>
                </a:solidFill>
              </a:rPr>
              <a:t>raport</a:t>
            </a:r>
            <a:r>
              <a:rPr lang="pl-PL" dirty="0"/>
              <a:t>” zapisz a) </a:t>
            </a:r>
            <a:r>
              <a:rPr lang="pl-PL" dirty="0">
                <a:solidFill>
                  <a:srgbClr val="00B050"/>
                </a:solidFill>
              </a:rPr>
              <a:t>aktualną ścieżkę</a:t>
            </a:r>
            <a:r>
              <a:rPr lang="pl-PL" dirty="0"/>
              <a:t>, b) </a:t>
            </a:r>
            <a:r>
              <a:rPr lang="pl-PL" dirty="0">
                <a:solidFill>
                  <a:srgbClr val="00B050"/>
                </a:solidFill>
              </a:rPr>
              <a:t>zawartość katalogu</a:t>
            </a:r>
            <a:r>
              <a:rPr lang="pl-PL" dirty="0"/>
              <a:t>, c) </a:t>
            </a:r>
            <a:r>
              <a:rPr lang="pl-PL" dirty="0">
                <a:solidFill>
                  <a:srgbClr val="00B050"/>
                </a:solidFill>
              </a:rPr>
              <a:t>zawartość obu plików</a:t>
            </a:r>
            <a:r>
              <a:rPr lang="pl-PL" dirty="0"/>
              <a:t>, d) </a:t>
            </a:r>
            <a:r>
              <a:rPr lang="pl-PL" dirty="0">
                <a:solidFill>
                  <a:srgbClr val="00B050"/>
                </a:solidFill>
              </a:rPr>
              <a:t>informacje o obu plikach </a:t>
            </a:r>
          </a:p>
          <a:p>
            <a:pPr marL="514350" indent="-514350">
              <a:buFont typeface="+mj-lt"/>
              <a:buAutoNum type="arabicPeriod"/>
            </a:pPr>
            <a:r>
              <a:rPr lang="pl-PL" dirty="0"/>
              <a:t>Wypisz plik „</a:t>
            </a:r>
            <a:r>
              <a:rPr lang="pl-PL" dirty="0">
                <a:solidFill>
                  <a:srgbClr val="00B0F0"/>
                </a:solidFill>
              </a:rPr>
              <a:t>raport</a:t>
            </a:r>
            <a:r>
              <a:rPr lang="pl-PL" dirty="0"/>
              <a:t>” na ekran i upewnij się czy wszystko ładnie się zapisało</a:t>
            </a:r>
          </a:p>
          <a:p>
            <a:pPr marL="514350" indent="-514350">
              <a:buFont typeface="+mj-lt"/>
              <a:buAutoNum type="arabicPeriod"/>
            </a:pPr>
            <a:r>
              <a:rPr lang="pl-PL" dirty="0"/>
              <a:t>Do pliku „</a:t>
            </a:r>
            <a:r>
              <a:rPr lang="pl-PL" dirty="0">
                <a:solidFill>
                  <a:srgbClr val="00B0F0"/>
                </a:solidFill>
              </a:rPr>
              <a:t>raport</a:t>
            </a:r>
            <a:r>
              <a:rPr lang="pl-PL" dirty="0"/>
              <a:t>” zapisz nazwy aktualnie zalogowanych użytkowników, tak aby nie było tam nic więcej</a:t>
            </a:r>
          </a:p>
          <a:p>
            <a:pPr marL="0" indent="0">
              <a:buNone/>
            </a:pPr>
            <a:r>
              <a:rPr lang="pl-PL" dirty="0"/>
              <a:t>Użyj komend: </a:t>
            </a:r>
            <a:r>
              <a:rPr lang="pl-PL" dirty="0">
                <a:solidFill>
                  <a:srgbClr val="BC5500"/>
                </a:solidFill>
              </a:rPr>
              <a:t>coś &gt; coś</a:t>
            </a:r>
            <a:r>
              <a:rPr lang="pl-PL" dirty="0"/>
              <a:t>, </a:t>
            </a:r>
            <a:r>
              <a:rPr lang="pl-PL" dirty="0">
                <a:solidFill>
                  <a:srgbClr val="BC5500"/>
                </a:solidFill>
              </a:rPr>
              <a:t>coś &gt;&gt; coś</a:t>
            </a:r>
            <a:r>
              <a:rPr lang="pl-PL" dirty="0"/>
              <a:t>, </a:t>
            </a:r>
            <a:r>
              <a:rPr lang="pl-PL" dirty="0" err="1">
                <a:solidFill>
                  <a:srgbClr val="BC5500"/>
                </a:solidFill>
              </a:rPr>
              <a:t>who</a:t>
            </a:r>
            <a:r>
              <a:rPr lang="pl-PL" dirty="0"/>
              <a:t>, </a:t>
            </a:r>
            <a:r>
              <a:rPr lang="pl-PL" dirty="0">
                <a:solidFill>
                  <a:srgbClr val="BC5500"/>
                </a:solidFill>
              </a:rPr>
              <a:t>file &lt;coś&gt; </a:t>
            </a:r>
            <a:r>
              <a:rPr lang="pl-PL" dirty="0"/>
              <a:t>, </a:t>
            </a:r>
            <a:r>
              <a:rPr lang="pl-PL" dirty="0" err="1">
                <a:solidFill>
                  <a:srgbClr val="BC5500"/>
                </a:solidFill>
              </a:rPr>
              <a:t>pwd</a:t>
            </a:r>
            <a:r>
              <a:rPr lang="pl-PL" dirty="0"/>
              <a:t>, </a:t>
            </a:r>
          </a:p>
          <a:p>
            <a:pPr marL="0" indent="0">
              <a:buNone/>
            </a:pPr>
            <a:r>
              <a:rPr lang="pl-PL" dirty="0" err="1">
                <a:solidFill>
                  <a:srgbClr val="BC5500"/>
                </a:solidFill>
              </a:rPr>
              <a:t>cat</a:t>
            </a:r>
            <a:r>
              <a:rPr lang="pl-PL" dirty="0">
                <a:solidFill>
                  <a:srgbClr val="BC5500"/>
                </a:solidFill>
              </a:rPr>
              <a:t> &lt;coś&gt; &lt;coś&gt;</a:t>
            </a:r>
          </a:p>
          <a:p>
            <a:pPr marL="514350" indent="-514350">
              <a:buFont typeface="+mj-lt"/>
              <a:buAutoNum type="arabicPeriod"/>
            </a:pPr>
            <a:endParaRPr lang="pl-PL" dirty="0"/>
          </a:p>
          <a:p>
            <a:pPr marL="514350" indent="-514350">
              <a:buFont typeface="+mj-lt"/>
              <a:buAutoNum type="arabicPeriod"/>
            </a:pPr>
            <a:endParaRPr lang="pl-PL" dirty="0"/>
          </a:p>
        </p:txBody>
      </p:sp>
    </p:spTree>
    <p:extLst>
      <p:ext uri="{BB962C8B-B14F-4D97-AF65-F5344CB8AC3E}">
        <p14:creationId xmlns:p14="http://schemas.microsoft.com/office/powerpoint/2010/main" val="169349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B5EEC6-5288-4B93-B2EF-AD7F0B3D8099}"/>
              </a:ext>
            </a:extLst>
          </p:cNvPr>
          <p:cNvSpPr>
            <a:spLocks noGrp="1"/>
          </p:cNvSpPr>
          <p:nvPr>
            <p:ph type="title"/>
          </p:nvPr>
        </p:nvSpPr>
        <p:spPr/>
        <p:txBody>
          <a:bodyPr/>
          <a:lstStyle/>
          <a:p>
            <a:r>
              <a:rPr lang="pl-PL" dirty="0"/>
              <a:t>Sprzątanie po sobie</a:t>
            </a:r>
          </a:p>
        </p:txBody>
      </p:sp>
      <p:sp>
        <p:nvSpPr>
          <p:cNvPr id="3" name="Symbol zastępczy zawartości 2">
            <a:extLst>
              <a:ext uri="{FF2B5EF4-FFF2-40B4-BE49-F238E27FC236}">
                <a16:creationId xmlns:a16="http://schemas.microsoft.com/office/drawing/2014/main" id="{32C70CD1-E6A2-48DE-A173-9690C37BEAEA}"/>
              </a:ext>
            </a:extLst>
          </p:cNvPr>
          <p:cNvSpPr>
            <a:spLocks noGrp="1"/>
          </p:cNvSpPr>
          <p:nvPr>
            <p:ph idx="1"/>
          </p:nvPr>
        </p:nvSpPr>
        <p:spPr/>
        <p:txBody>
          <a:bodyPr/>
          <a:lstStyle/>
          <a:p>
            <a:r>
              <a:rPr lang="pl-PL" dirty="0" err="1">
                <a:solidFill>
                  <a:srgbClr val="00B0F0"/>
                </a:solidFill>
              </a:rPr>
              <a:t>rmdir</a:t>
            </a:r>
            <a:r>
              <a:rPr lang="pl-PL" dirty="0"/>
              <a:t> [katalog] – usuwa katalog, tylko jeżeli jest pusty</a:t>
            </a:r>
          </a:p>
          <a:p>
            <a:r>
              <a:rPr lang="pl-PL" dirty="0" err="1">
                <a:solidFill>
                  <a:srgbClr val="00B0F0"/>
                </a:solidFill>
              </a:rPr>
              <a:t>rm</a:t>
            </a:r>
            <a:r>
              <a:rPr lang="pl-PL" dirty="0"/>
              <a:t> [coś] – usuwa wszystko co podamy jako argument</a:t>
            </a:r>
          </a:p>
          <a:p>
            <a:endParaRPr lang="pl-PL" dirty="0"/>
          </a:p>
        </p:txBody>
      </p:sp>
    </p:spTree>
    <p:extLst>
      <p:ext uri="{BB962C8B-B14F-4D97-AF65-F5344CB8AC3E}">
        <p14:creationId xmlns:p14="http://schemas.microsoft.com/office/powerpoint/2010/main" val="61769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B5EEC6-5288-4B93-B2EF-AD7F0B3D8099}"/>
              </a:ext>
            </a:extLst>
          </p:cNvPr>
          <p:cNvSpPr>
            <a:spLocks noGrp="1"/>
          </p:cNvSpPr>
          <p:nvPr>
            <p:ph type="title"/>
          </p:nvPr>
        </p:nvSpPr>
        <p:spPr/>
        <p:txBody>
          <a:bodyPr/>
          <a:lstStyle/>
          <a:p>
            <a:r>
              <a:rPr lang="pl-PL" dirty="0"/>
              <a:t>Sprzątanie po sobie</a:t>
            </a:r>
          </a:p>
        </p:txBody>
      </p:sp>
      <p:sp>
        <p:nvSpPr>
          <p:cNvPr id="3" name="Symbol zastępczy zawartości 2">
            <a:extLst>
              <a:ext uri="{FF2B5EF4-FFF2-40B4-BE49-F238E27FC236}">
                <a16:creationId xmlns:a16="http://schemas.microsoft.com/office/drawing/2014/main" id="{32C70CD1-E6A2-48DE-A173-9690C37BEAEA}"/>
              </a:ext>
            </a:extLst>
          </p:cNvPr>
          <p:cNvSpPr>
            <a:spLocks noGrp="1"/>
          </p:cNvSpPr>
          <p:nvPr>
            <p:ph idx="1"/>
          </p:nvPr>
        </p:nvSpPr>
        <p:spPr>
          <a:xfrm>
            <a:off x="1053853" y="1701797"/>
            <a:ext cx="10801200" cy="4462272"/>
          </a:xfrm>
        </p:spPr>
        <p:txBody>
          <a:bodyPr/>
          <a:lstStyle/>
          <a:p>
            <a:r>
              <a:rPr lang="pl-PL" dirty="0" err="1">
                <a:solidFill>
                  <a:srgbClr val="00B0F0"/>
                </a:solidFill>
              </a:rPr>
              <a:t>rmdir</a:t>
            </a:r>
            <a:r>
              <a:rPr lang="pl-PL" dirty="0"/>
              <a:t> [katalog] – usuwa katalog, tylko jeżeli jest pusty</a:t>
            </a:r>
          </a:p>
          <a:p>
            <a:r>
              <a:rPr lang="pl-PL" dirty="0" err="1">
                <a:solidFill>
                  <a:srgbClr val="00B0F0"/>
                </a:solidFill>
              </a:rPr>
              <a:t>rm</a:t>
            </a:r>
            <a:r>
              <a:rPr lang="pl-PL" dirty="0"/>
              <a:t> [coś] – usuwa wszystko co podamy jako argument</a:t>
            </a:r>
          </a:p>
          <a:p>
            <a:pPr marL="0" indent="0">
              <a:buNone/>
            </a:pPr>
            <a:r>
              <a:rPr lang="pl-PL" dirty="0"/>
              <a:t> Zadanie:</a:t>
            </a:r>
          </a:p>
          <a:p>
            <a:pPr marL="514350" indent="-514350">
              <a:buFont typeface="+mj-lt"/>
              <a:buAutoNum type="arabicPeriod"/>
            </a:pPr>
            <a:r>
              <a:rPr lang="pl-PL" dirty="0"/>
              <a:t>Usuń oba pliki w naszym katalogu, podając </a:t>
            </a:r>
            <a:r>
              <a:rPr lang="pl-PL" u="sng" dirty="0"/>
              <a:t>oba w jednej komendzie</a:t>
            </a:r>
          </a:p>
          <a:p>
            <a:pPr marL="514350" indent="-514350">
              <a:buFont typeface="+mj-lt"/>
              <a:buAutoNum type="arabicPeriod"/>
            </a:pPr>
            <a:r>
              <a:rPr lang="pl-PL" dirty="0"/>
              <a:t>Spróbuj usunąć wcześniej utworzony katalog „</a:t>
            </a:r>
            <a:r>
              <a:rPr lang="pl-PL" dirty="0" err="1">
                <a:solidFill>
                  <a:srgbClr val="00B0F0"/>
                </a:solidFill>
              </a:rPr>
              <a:t>katalog_pro</a:t>
            </a:r>
            <a:r>
              <a:rPr lang="pl-PL" dirty="0"/>
              <a:t>” </a:t>
            </a:r>
          </a:p>
          <a:p>
            <a:pPr marL="514350" indent="-514350">
              <a:buFont typeface="+mj-lt"/>
              <a:buAutoNum type="arabicPeriod"/>
            </a:pPr>
            <a:endParaRPr lang="pl-PL" dirty="0"/>
          </a:p>
        </p:txBody>
      </p:sp>
    </p:spTree>
    <p:extLst>
      <p:ext uri="{BB962C8B-B14F-4D97-AF65-F5344CB8AC3E}">
        <p14:creationId xmlns:p14="http://schemas.microsoft.com/office/powerpoint/2010/main" val="49860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B5EEC6-5288-4B93-B2EF-AD7F0B3D8099}"/>
              </a:ext>
            </a:extLst>
          </p:cNvPr>
          <p:cNvSpPr>
            <a:spLocks noGrp="1"/>
          </p:cNvSpPr>
          <p:nvPr>
            <p:ph type="title"/>
          </p:nvPr>
        </p:nvSpPr>
        <p:spPr/>
        <p:txBody>
          <a:bodyPr/>
          <a:lstStyle/>
          <a:p>
            <a:r>
              <a:rPr lang="pl-PL" dirty="0"/>
              <a:t>Sprzątanie po sobie</a:t>
            </a:r>
          </a:p>
        </p:txBody>
      </p:sp>
      <p:sp>
        <p:nvSpPr>
          <p:cNvPr id="3" name="Symbol zastępczy zawartości 2">
            <a:extLst>
              <a:ext uri="{FF2B5EF4-FFF2-40B4-BE49-F238E27FC236}">
                <a16:creationId xmlns:a16="http://schemas.microsoft.com/office/drawing/2014/main" id="{32C70CD1-E6A2-48DE-A173-9690C37BEAEA}"/>
              </a:ext>
            </a:extLst>
          </p:cNvPr>
          <p:cNvSpPr>
            <a:spLocks noGrp="1"/>
          </p:cNvSpPr>
          <p:nvPr>
            <p:ph idx="1"/>
          </p:nvPr>
        </p:nvSpPr>
        <p:spPr>
          <a:xfrm>
            <a:off x="1053853" y="1701797"/>
            <a:ext cx="10801200" cy="4462272"/>
          </a:xfrm>
        </p:spPr>
        <p:txBody>
          <a:bodyPr>
            <a:normAutofit lnSpcReduction="10000"/>
          </a:bodyPr>
          <a:lstStyle/>
          <a:p>
            <a:r>
              <a:rPr lang="pl-PL" dirty="0" err="1">
                <a:solidFill>
                  <a:srgbClr val="00B0F0"/>
                </a:solidFill>
              </a:rPr>
              <a:t>rmdir</a:t>
            </a:r>
            <a:r>
              <a:rPr lang="pl-PL" dirty="0"/>
              <a:t> [katalog] – usuwa katalog, tylko jeżeli jest pusty</a:t>
            </a:r>
          </a:p>
          <a:p>
            <a:r>
              <a:rPr lang="pl-PL" dirty="0" err="1">
                <a:solidFill>
                  <a:srgbClr val="00B0F0"/>
                </a:solidFill>
              </a:rPr>
              <a:t>rm</a:t>
            </a:r>
            <a:r>
              <a:rPr lang="pl-PL" dirty="0"/>
              <a:t> [coś] – usuwa wszystko co podamy jako argument</a:t>
            </a:r>
          </a:p>
          <a:p>
            <a:r>
              <a:rPr lang="pl-PL" dirty="0" err="1">
                <a:solidFill>
                  <a:srgbClr val="00B0F0"/>
                </a:solidFill>
              </a:rPr>
              <a:t>rm</a:t>
            </a:r>
            <a:r>
              <a:rPr lang="pl-PL" dirty="0">
                <a:solidFill>
                  <a:srgbClr val="00B0F0"/>
                </a:solidFill>
              </a:rPr>
              <a:t> -r </a:t>
            </a:r>
            <a:r>
              <a:rPr lang="pl-PL" dirty="0"/>
              <a:t>[coś] – usuwa niepuste katalogi rekursywnie</a:t>
            </a:r>
          </a:p>
          <a:p>
            <a:pPr marL="0" indent="0">
              <a:buNone/>
            </a:pPr>
            <a:r>
              <a:rPr lang="pl-PL" dirty="0"/>
              <a:t> Zadanie:</a:t>
            </a:r>
          </a:p>
          <a:p>
            <a:pPr marL="514350" indent="-514350">
              <a:buFont typeface="+mj-lt"/>
              <a:buAutoNum type="arabicPeriod"/>
            </a:pPr>
            <a:r>
              <a:rPr lang="pl-PL" dirty="0"/>
              <a:t>Usuń oba pliki w naszym katalogu, podając </a:t>
            </a:r>
            <a:r>
              <a:rPr lang="pl-PL" u="sng" dirty="0"/>
              <a:t>oba w jednej komendzie</a:t>
            </a:r>
          </a:p>
          <a:p>
            <a:pPr marL="514350" indent="-514350">
              <a:buFont typeface="+mj-lt"/>
              <a:buAutoNum type="arabicPeriod"/>
            </a:pPr>
            <a:r>
              <a:rPr lang="pl-PL" dirty="0"/>
              <a:t>Spróbuj usunąć wcześniej utworzony katalog „</a:t>
            </a:r>
            <a:r>
              <a:rPr lang="pl-PL" dirty="0" err="1">
                <a:solidFill>
                  <a:srgbClr val="00B0F0"/>
                </a:solidFill>
              </a:rPr>
              <a:t>katalog_pro</a:t>
            </a:r>
            <a:r>
              <a:rPr lang="pl-PL" dirty="0"/>
              <a:t>” </a:t>
            </a:r>
          </a:p>
          <a:p>
            <a:pPr marL="514350" indent="-514350">
              <a:buFont typeface="+mj-lt"/>
              <a:buAutoNum type="arabicPeriod"/>
            </a:pPr>
            <a:r>
              <a:rPr lang="pl-PL" dirty="0"/>
              <a:t>Jeszcze raz spróbuj usunąć folder „</a:t>
            </a:r>
            <a:r>
              <a:rPr lang="pl-PL" dirty="0" err="1">
                <a:solidFill>
                  <a:srgbClr val="00B0F0"/>
                </a:solidFill>
              </a:rPr>
              <a:t>katalog_pro</a:t>
            </a:r>
            <a:r>
              <a:rPr lang="pl-PL" dirty="0"/>
              <a:t>” rekursywnie </a:t>
            </a:r>
          </a:p>
          <a:p>
            <a:pPr marL="514350" indent="-514350">
              <a:buFont typeface="+mj-lt"/>
              <a:buAutoNum type="arabicPeriod"/>
            </a:pPr>
            <a:r>
              <a:rPr lang="pl-PL" dirty="0"/>
              <a:t>Usuń wszystko z naszego katalogu „</a:t>
            </a:r>
            <a:r>
              <a:rPr lang="pl-PL" dirty="0">
                <a:solidFill>
                  <a:srgbClr val="00B0F0"/>
                </a:solidFill>
              </a:rPr>
              <a:t>Zajecia_Linux_2018</a:t>
            </a:r>
            <a:r>
              <a:rPr lang="pl-PL" dirty="0"/>
              <a:t>”</a:t>
            </a:r>
          </a:p>
          <a:p>
            <a:pPr marL="514350" indent="-514350">
              <a:buFont typeface="+mj-lt"/>
              <a:buAutoNum type="arabicPeriod"/>
            </a:pPr>
            <a:endParaRPr lang="pl-PL" dirty="0"/>
          </a:p>
        </p:txBody>
      </p:sp>
    </p:spTree>
    <p:extLst>
      <p:ext uri="{BB962C8B-B14F-4D97-AF65-F5344CB8AC3E}">
        <p14:creationId xmlns:p14="http://schemas.microsoft.com/office/powerpoint/2010/main" val="188556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B24D36F-B6AB-41DD-833B-C6A693AE258E}"/>
              </a:ext>
            </a:extLst>
          </p:cNvPr>
          <p:cNvSpPr>
            <a:spLocks noGrp="1"/>
          </p:cNvSpPr>
          <p:nvPr>
            <p:ph type="title"/>
          </p:nvPr>
        </p:nvSpPr>
        <p:spPr/>
        <p:txBody>
          <a:bodyPr/>
          <a:lstStyle/>
          <a:p>
            <a:r>
              <a:rPr lang="pl-PL" dirty="0"/>
              <a:t>Sprawdzenie umiejętności</a:t>
            </a:r>
          </a:p>
        </p:txBody>
      </p:sp>
      <p:sp>
        <p:nvSpPr>
          <p:cNvPr id="3" name="Symbol zastępczy zawartości 2">
            <a:extLst>
              <a:ext uri="{FF2B5EF4-FFF2-40B4-BE49-F238E27FC236}">
                <a16:creationId xmlns:a16="http://schemas.microsoft.com/office/drawing/2014/main" id="{73B4DD4B-00C5-4AF0-ADAB-501550A3E343}"/>
              </a:ext>
            </a:extLst>
          </p:cNvPr>
          <p:cNvSpPr>
            <a:spLocks noGrp="1"/>
          </p:cNvSpPr>
          <p:nvPr>
            <p:ph idx="1"/>
          </p:nvPr>
        </p:nvSpPr>
        <p:spPr/>
        <p:txBody>
          <a:bodyPr>
            <a:normAutofit fontScale="70000" lnSpcReduction="20000"/>
          </a:bodyPr>
          <a:lstStyle/>
          <a:p>
            <a:r>
              <a:rPr lang="pl-PL" dirty="0"/>
              <a:t>W naszym katalogu, stwórz folder „</a:t>
            </a:r>
            <a:r>
              <a:rPr lang="pl-PL" dirty="0">
                <a:solidFill>
                  <a:srgbClr val="00B0F0"/>
                </a:solidFill>
              </a:rPr>
              <a:t>test</a:t>
            </a:r>
            <a:r>
              <a:rPr lang="pl-PL" dirty="0"/>
              <a:t>” i utwórz w nim plik tekstowy „</a:t>
            </a:r>
            <a:r>
              <a:rPr lang="pl-PL" dirty="0">
                <a:solidFill>
                  <a:srgbClr val="00B0F0"/>
                </a:solidFill>
              </a:rPr>
              <a:t>plik1</a:t>
            </a:r>
            <a:r>
              <a:rPr lang="pl-PL" dirty="0"/>
              <a:t>” zapisz w nim nazwę kraju który zawsze chciałeś odwiedzić. </a:t>
            </a:r>
          </a:p>
          <a:p>
            <a:r>
              <a:rPr lang="pl-PL" dirty="0"/>
              <a:t>Cofnij się do katalogu użytkownika, i stwórz w nim „</a:t>
            </a:r>
            <a:r>
              <a:rPr lang="pl-PL" dirty="0">
                <a:solidFill>
                  <a:srgbClr val="00B0F0"/>
                </a:solidFill>
              </a:rPr>
              <a:t>plik2</a:t>
            </a:r>
            <a:r>
              <a:rPr lang="pl-PL" dirty="0"/>
              <a:t>” w którym zapisz szczegółową listę zawartości katalogu użytkownika.</a:t>
            </a:r>
          </a:p>
          <a:p>
            <a:r>
              <a:rPr lang="pl-PL" dirty="0"/>
              <a:t>Przenieś „</a:t>
            </a:r>
            <a:r>
              <a:rPr lang="pl-PL" dirty="0">
                <a:solidFill>
                  <a:srgbClr val="00B0F0"/>
                </a:solidFill>
              </a:rPr>
              <a:t>plik2</a:t>
            </a:r>
            <a:r>
              <a:rPr lang="pl-PL" dirty="0"/>
              <a:t>” do </a:t>
            </a:r>
            <a:r>
              <a:rPr lang="pl-PL" dirty="0">
                <a:solidFill>
                  <a:srgbClr val="00B0F0"/>
                </a:solidFill>
              </a:rPr>
              <a:t>Dokumentów</a:t>
            </a:r>
            <a:r>
              <a:rPr lang="pl-PL" dirty="0"/>
              <a:t> pod tą samą nazwą.</a:t>
            </a:r>
          </a:p>
          <a:p>
            <a:r>
              <a:rPr lang="pl-PL" dirty="0"/>
              <a:t>Dopisz do tego samego pliku szczegółową listę zawartości Dokumentów, oraz aktualną ścieżkę w której się znajdujemy.</a:t>
            </a:r>
          </a:p>
          <a:p>
            <a:r>
              <a:rPr lang="pl-PL" dirty="0"/>
              <a:t>„</a:t>
            </a:r>
            <a:r>
              <a:rPr lang="pl-PL" dirty="0">
                <a:solidFill>
                  <a:srgbClr val="00B0F0"/>
                </a:solidFill>
              </a:rPr>
              <a:t>plik2</a:t>
            </a:r>
            <a:r>
              <a:rPr lang="pl-PL" dirty="0"/>
              <a:t>” skopiuj do naszego folderu pod nazwą „</a:t>
            </a:r>
            <a:r>
              <a:rPr lang="pl-PL" dirty="0">
                <a:solidFill>
                  <a:srgbClr val="00B0F0"/>
                </a:solidFill>
              </a:rPr>
              <a:t>plik3</a:t>
            </a:r>
            <a:r>
              <a:rPr lang="pl-PL" dirty="0"/>
              <a:t>”</a:t>
            </a:r>
          </a:p>
          <a:p>
            <a:r>
              <a:rPr lang="pl-PL" dirty="0"/>
              <a:t>W naszym folderze stwórz „</a:t>
            </a:r>
            <a:r>
              <a:rPr lang="pl-PL" dirty="0">
                <a:solidFill>
                  <a:srgbClr val="00B0F0"/>
                </a:solidFill>
              </a:rPr>
              <a:t>plik2</a:t>
            </a:r>
            <a:r>
              <a:rPr lang="pl-PL" dirty="0"/>
              <a:t>” w którym zapisz nazwę hosta, oraz informacje o „</a:t>
            </a:r>
            <a:r>
              <a:rPr lang="pl-PL" dirty="0">
                <a:solidFill>
                  <a:srgbClr val="00B0F0"/>
                </a:solidFill>
              </a:rPr>
              <a:t>plik3</a:t>
            </a:r>
            <a:r>
              <a:rPr lang="pl-PL" dirty="0"/>
              <a:t>”. </a:t>
            </a:r>
          </a:p>
          <a:p>
            <a:r>
              <a:rPr lang="pl-PL" dirty="0"/>
              <a:t>Wyświetl zawartość naszego katalogu, następnie wyświetl wszystkie pliki tekstowe które się w nim znajdują za pomocą jednej komendy</a:t>
            </a:r>
          </a:p>
          <a:p>
            <a:r>
              <a:rPr lang="pl-PL" dirty="0"/>
              <a:t>Ładnie po sobie posprzątaj! Usuń cały katalog „</a:t>
            </a:r>
            <a:r>
              <a:rPr lang="pl-PL" dirty="0">
                <a:solidFill>
                  <a:srgbClr val="00B0F0"/>
                </a:solidFill>
              </a:rPr>
              <a:t>Zajecia_Linux_2018</a:t>
            </a:r>
            <a:r>
              <a:rPr lang="pl-PL" dirty="0"/>
              <a:t>” jedną komendą.</a:t>
            </a:r>
          </a:p>
        </p:txBody>
      </p:sp>
    </p:spTree>
    <p:extLst>
      <p:ext uri="{BB962C8B-B14F-4D97-AF65-F5344CB8AC3E}">
        <p14:creationId xmlns:p14="http://schemas.microsoft.com/office/powerpoint/2010/main" val="308533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343638F-195E-4200-AE9B-504F03C3FE4C}"/>
              </a:ext>
            </a:extLst>
          </p:cNvPr>
          <p:cNvSpPr>
            <a:spLocks noGrp="1"/>
          </p:cNvSpPr>
          <p:nvPr>
            <p:ph type="title"/>
          </p:nvPr>
        </p:nvSpPr>
        <p:spPr/>
        <p:txBody>
          <a:bodyPr/>
          <a:lstStyle/>
          <a:p>
            <a:pPr algn="ctr"/>
            <a:r>
              <a:rPr lang="pl-PL" dirty="0"/>
              <a:t>Dziękujemy za uwagę!</a:t>
            </a:r>
          </a:p>
        </p:txBody>
      </p:sp>
      <p:pic>
        <p:nvPicPr>
          <p:cNvPr id="9" name="Symbol zastępczy zawartości 8">
            <a:extLst>
              <a:ext uri="{FF2B5EF4-FFF2-40B4-BE49-F238E27FC236}">
                <a16:creationId xmlns:a16="http://schemas.microsoft.com/office/drawing/2014/main" id="{8C639312-0A7E-4D05-9462-4148D9D3C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981" y="1701800"/>
            <a:ext cx="4462463" cy="4462463"/>
          </a:xfrm>
        </p:spPr>
      </p:pic>
    </p:spTree>
    <p:extLst>
      <p:ext uri="{BB962C8B-B14F-4D97-AF65-F5344CB8AC3E}">
        <p14:creationId xmlns:p14="http://schemas.microsoft.com/office/powerpoint/2010/main" val="42543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8675C3-1634-44E6-BE81-BA53C6C01E00}"/>
              </a:ext>
            </a:extLst>
          </p:cNvPr>
          <p:cNvSpPr>
            <a:spLocks noGrp="1"/>
          </p:cNvSpPr>
          <p:nvPr>
            <p:ph type="title"/>
          </p:nvPr>
        </p:nvSpPr>
        <p:spPr/>
        <p:txBody>
          <a:bodyPr/>
          <a:lstStyle/>
          <a:p>
            <a:r>
              <a:rPr lang="pl-PL" b="1" dirty="0"/>
              <a:t>Historia rozwoju</a:t>
            </a:r>
            <a:endParaRPr lang="pl-PL" dirty="0"/>
          </a:p>
        </p:txBody>
      </p:sp>
      <p:sp>
        <p:nvSpPr>
          <p:cNvPr id="3" name="Symbol zastępczy zawartości 2">
            <a:extLst>
              <a:ext uri="{FF2B5EF4-FFF2-40B4-BE49-F238E27FC236}">
                <a16:creationId xmlns:a16="http://schemas.microsoft.com/office/drawing/2014/main" id="{72938BD5-7B5D-4F7D-B04F-404C01A8B4D5}"/>
              </a:ext>
            </a:extLst>
          </p:cNvPr>
          <p:cNvSpPr>
            <a:spLocks noGrp="1"/>
          </p:cNvSpPr>
          <p:nvPr>
            <p:ph sz="half" idx="1"/>
          </p:nvPr>
        </p:nvSpPr>
        <p:spPr>
          <a:xfrm>
            <a:off x="1218883" y="1706880"/>
            <a:ext cx="6391796" cy="4465320"/>
          </a:xfrm>
        </p:spPr>
        <p:txBody>
          <a:bodyPr>
            <a:normAutofit fontScale="92500"/>
          </a:bodyPr>
          <a:lstStyle/>
          <a:p>
            <a:r>
              <a:rPr lang="pl-PL" sz="3200" dirty="0"/>
              <a:t>Historia Linuksa rozpoczęła się w 1991 roku, kiedy to fiński programista, Linus </a:t>
            </a:r>
            <a:r>
              <a:rPr lang="pl-PL" sz="3200" dirty="0" err="1"/>
              <a:t>Torvalds</a:t>
            </a:r>
            <a:r>
              <a:rPr lang="pl-PL" sz="3200" dirty="0"/>
              <a:t> poinformował o hobbystycznym tworzeniu przez siebie niedużego, wolnego systemu operacyjnego</a:t>
            </a:r>
          </a:p>
          <a:p>
            <a:r>
              <a:rPr lang="pl-PL" sz="3200" dirty="0"/>
              <a:t>Linus stworzył jednak tylko jądro, pełny system operacyjny potrzebował jeszcze powłoki systemowej, kompilatora, bibliotek itp.</a:t>
            </a:r>
          </a:p>
        </p:txBody>
      </p:sp>
      <p:pic>
        <p:nvPicPr>
          <p:cNvPr id="6" name="Symbol zastępczy zawartości 5">
            <a:extLst>
              <a:ext uri="{FF2B5EF4-FFF2-40B4-BE49-F238E27FC236}">
                <a16:creationId xmlns:a16="http://schemas.microsoft.com/office/drawing/2014/main" id="{EE73668D-A037-4E42-83F3-94252C3648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10679" y="2031799"/>
            <a:ext cx="3968546" cy="2981378"/>
          </a:xfrm>
        </p:spPr>
      </p:pic>
    </p:spTree>
    <p:extLst>
      <p:ext uri="{BB962C8B-B14F-4D97-AF65-F5344CB8AC3E}">
        <p14:creationId xmlns:p14="http://schemas.microsoft.com/office/powerpoint/2010/main" val="314262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p:cNvSpPr>
            <a:spLocks noGrp="1"/>
          </p:cNvSpPr>
          <p:nvPr>
            <p:ph type="title"/>
          </p:nvPr>
        </p:nvSpPr>
        <p:spPr>
          <a:xfrm>
            <a:off x="1218883" y="274637"/>
            <a:ext cx="10360501" cy="1223963"/>
          </a:xfrm>
        </p:spPr>
        <p:txBody>
          <a:bodyPr rtlCol="0"/>
          <a:lstStyle/>
          <a:p>
            <a:pPr rtl="0"/>
            <a:r>
              <a:rPr lang="pl-PL" dirty="0"/>
              <a:t>Linux</a:t>
            </a:r>
            <a:endParaRPr lang="en-US" dirty="0"/>
          </a:p>
        </p:txBody>
      </p:sp>
      <p:sp>
        <p:nvSpPr>
          <p:cNvPr id="2" name="Symbol zastępczy tekstu 1">
            <a:extLst>
              <a:ext uri="{FF2B5EF4-FFF2-40B4-BE49-F238E27FC236}">
                <a16:creationId xmlns:a16="http://schemas.microsoft.com/office/drawing/2014/main" id="{FB381D6E-8688-4BA0-8FDF-1628C9E42AAF}"/>
              </a:ext>
            </a:extLst>
          </p:cNvPr>
          <p:cNvSpPr>
            <a:spLocks noGrp="1"/>
          </p:cNvSpPr>
          <p:nvPr>
            <p:ph type="body" idx="1"/>
          </p:nvPr>
        </p:nvSpPr>
        <p:spPr>
          <a:xfrm>
            <a:off x="1218883" y="1701800"/>
            <a:ext cx="5082740" cy="914400"/>
          </a:xfrm>
        </p:spPr>
        <p:txBody>
          <a:bodyPr/>
          <a:lstStyle/>
          <a:p>
            <a:r>
              <a:rPr lang="pl-PL" b="1" dirty="0"/>
              <a:t>Linux jest Wolnym Oprogramowaniem</a:t>
            </a:r>
            <a:endParaRPr lang="pl-PL" dirty="0"/>
          </a:p>
        </p:txBody>
      </p:sp>
      <p:sp>
        <p:nvSpPr>
          <p:cNvPr id="14" name="Zawartość — symbol zastępczy 13"/>
          <p:cNvSpPr>
            <a:spLocks noGrp="1"/>
          </p:cNvSpPr>
          <p:nvPr>
            <p:ph sz="half" idx="2"/>
          </p:nvPr>
        </p:nvSpPr>
        <p:spPr/>
        <p:txBody>
          <a:bodyPr rtlCol="0"/>
          <a:lstStyle/>
          <a:p>
            <a:r>
              <a:rPr lang="pl-PL" dirty="0"/>
              <a:t>„Wolne oprogramowanie” [</a:t>
            </a:r>
            <a:r>
              <a:rPr lang="pl-PL" i="1" dirty="0" err="1"/>
              <a:t>free</a:t>
            </a:r>
            <a:r>
              <a:rPr lang="pl-PL" i="1" dirty="0"/>
              <a:t> software</a:t>
            </a:r>
            <a:r>
              <a:rPr lang="pl-PL" dirty="0"/>
              <a:t>] oznacza oprogramowanie, które szanuje wolność i społeczność użytkowników. W skrócie znaczy, że </a:t>
            </a:r>
            <a:r>
              <a:rPr lang="pl-PL" b="1" dirty="0"/>
              <a:t>wolno użytkownikom uruchamiać, powielać, badać, zmieniać i ulepszać oprogramowanie</a:t>
            </a:r>
            <a:r>
              <a:rPr lang="pl-PL" dirty="0"/>
              <a:t>. </a:t>
            </a:r>
            <a:endParaRPr lang="en-US" dirty="0"/>
          </a:p>
        </p:txBody>
      </p:sp>
      <p:sp>
        <p:nvSpPr>
          <p:cNvPr id="3" name="Symbol zastępczy tekstu 2">
            <a:extLst>
              <a:ext uri="{FF2B5EF4-FFF2-40B4-BE49-F238E27FC236}">
                <a16:creationId xmlns:a16="http://schemas.microsoft.com/office/drawing/2014/main" id="{E6522289-6D3C-41DB-B3C4-9469A217ADBE}"/>
              </a:ext>
            </a:extLst>
          </p:cNvPr>
          <p:cNvSpPr>
            <a:spLocks noGrp="1"/>
          </p:cNvSpPr>
          <p:nvPr>
            <p:ph type="body" sz="quarter" idx="3"/>
          </p:nvPr>
        </p:nvSpPr>
        <p:spPr/>
        <p:txBody>
          <a:bodyPr/>
          <a:lstStyle/>
          <a:p>
            <a:r>
              <a:rPr lang="pl-PL" b="1" dirty="0"/>
              <a:t>Linux nie jest własnością żadnej firmy</a:t>
            </a:r>
            <a:endParaRPr lang="pl-PL" dirty="0"/>
          </a:p>
        </p:txBody>
      </p:sp>
      <p:sp>
        <p:nvSpPr>
          <p:cNvPr id="4" name="Symbol zastępczy zawartości 3">
            <a:extLst>
              <a:ext uri="{FF2B5EF4-FFF2-40B4-BE49-F238E27FC236}">
                <a16:creationId xmlns:a16="http://schemas.microsoft.com/office/drawing/2014/main" id="{D33F1EB0-0F90-4EC7-8DF0-B758FA59C86A}"/>
              </a:ext>
            </a:extLst>
          </p:cNvPr>
          <p:cNvSpPr>
            <a:spLocks noGrp="1"/>
          </p:cNvSpPr>
          <p:nvPr>
            <p:ph sz="quarter" idx="4"/>
          </p:nvPr>
        </p:nvSpPr>
        <p:spPr/>
        <p:txBody>
          <a:bodyPr/>
          <a:lstStyle/>
          <a:p>
            <a:r>
              <a:rPr lang="pl-PL" dirty="0"/>
              <a:t>Linux należy do całej społeczności, tysięcy osób które go rozwijają od 1991 roku, kiedy to Linus </a:t>
            </a:r>
            <a:r>
              <a:rPr lang="pl-PL" dirty="0" err="1"/>
              <a:t>Torvalds</a:t>
            </a:r>
            <a:r>
              <a:rPr lang="pl-PL" dirty="0"/>
              <a:t> stworzył pierwsze jądro systemu. Sam Linus również nie jest właścicielem Linuksa (chociaż jest właścicielem znaku towarowego).</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1641FFA-91B5-4ACD-A80A-52CD1413F5C3}"/>
              </a:ext>
            </a:extLst>
          </p:cNvPr>
          <p:cNvSpPr>
            <a:spLocks noGrp="1"/>
          </p:cNvSpPr>
          <p:nvPr>
            <p:ph type="title"/>
          </p:nvPr>
        </p:nvSpPr>
        <p:spPr/>
        <p:txBody>
          <a:bodyPr/>
          <a:lstStyle/>
          <a:p>
            <a:r>
              <a:rPr lang="pl-PL" dirty="0"/>
              <a:t>Główne zalety </a:t>
            </a:r>
            <a:r>
              <a:rPr lang="pl-PL" dirty="0" err="1"/>
              <a:t>Linuxa</a:t>
            </a:r>
            <a:endParaRPr lang="pl-PL" dirty="0"/>
          </a:p>
        </p:txBody>
      </p:sp>
      <p:sp>
        <p:nvSpPr>
          <p:cNvPr id="7" name="Symbol zastępczy zawartości 6">
            <a:extLst>
              <a:ext uri="{FF2B5EF4-FFF2-40B4-BE49-F238E27FC236}">
                <a16:creationId xmlns:a16="http://schemas.microsoft.com/office/drawing/2014/main" id="{668842B6-E1FD-4AF9-BC37-C94537370EEB}"/>
              </a:ext>
            </a:extLst>
          </p:cNvPr>
          <p:cNvSpPr>
            <a:spLocks noGrp="1"/>
          </p:cNvSpPr>
          <p:nvPr>
            <p:ph idx="1"/>
          </p:nvPr>
        </p:nvSpPr>
        <p:spPr/>
        <p:txBody>
          <a:bodyPr>
            <a:normAutofit/>
          </a:bodyPr>
          <a:lstStyle/>
          <a:p>
            <a:r>
              <a:rPr lang="pl-PL" dirty="0"/>
              <a:t>Bezpieczeństwo – 99,9% wszystkich wirusów dotyka systemy Microsoftu</a:t>
            </a:r>
          </a:p>
          <a:p>
            <a:r>
              <a:rPr lang="pl-PL" dirty="0"/>
              <a:t>Stabilność – korzysta ze stabilnego jądra</a:t>
            </a:r>
          </a:p>
          <a:p>
            <a:r>
              <a:rPr lang="pl-PL" dirty="0"/>
              <a:t>Wydajność – ma małe wymagania sprzętowe</a:t>
            </a:r>
          </a:p>
          <a:p>
            <a:r>
              <a:rPr lang="pl-PL" dirty="0"/>
              <a:t>Cena – jest w pełni darmowy</a:t>
            </a:r>
          </a:p>
          <a:p>
            <a:r>
              <a:rPr lang="pl-PL" dirty="0"/>
              <a:t>Duża ilość rozpoznawania sprzętowego;</a:t>
            </a:r>
          </a:p>
          <a:p>
            <a:r>
              <a:rPr lang="pl-PL" dirty="0"/>
              <a:t>Wysoka konfigurowalność – praktycznie każdy aspekt systemu można dostosować </a:t>
            </a:r>
          </a:p>
          <a:p>
            <a:pPr marL="0" indent="0">
              <a:buNone/>
            </a:pPr>
            <a:endParaRPr lang="pl-PL" dirty="0"/>
          </a:p>
        </p:txBody>
      </p:sp>
    </p:spTree>
    <p:extLst>
      <p:ext uri="{BB962C8B-B14F-4D97-AF65-F5344CB8AC3E}">
        <p14:creationId xmlns:p14="http://schemas.microsoft.com/office/powerpoint/2010/main" val="30510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89BDA9-768C-40A2-8601-E53BC703830E}"/>
              </a:ext>
            </a:extLst>
          </p:cNvPr>
          <p:cNvSpPr>
            <a:spLocks noGrp="1"/>
          </p:cNvSpPr>
          <p:nvPr>
            <p:ph type="title"/>
          </p:nvPr>
        </p:nvSpPr>
        <p:spPr>
          <a:xfrm flipV="1">
            <a:off x="1341884" y="2276872"/>
            <a:ext cx="6493084" cy="202208"/>
          </a:xfrm>
        </p:spPr>
        <p:txBody>
          <a:bodyPr>
            <a:normAutofit fontScale="90000"/>
          </a:bodyPr>
          <a:lstStyle/>
          <a:p>
            <a:r>
              <a:rPr lang="pl-PL" dirty="0"/>
              <a:t>.</a:t>
            </a:r>
          </a:p>
        </p:txBody>
      </p:sp>
      <p:pic>
        <p:nvPicPr>
          <p:cNvPr id="5" name="Symbol zastępczy zawartości 4">
            <a:extLst>
              <a:ext uri="{FF2B5EF4-FFF2-40B4-BE49-F238E27FC236}">
                <a16:creationId xmlns:a16="http://schemas.microsoft.com/office/drawing/2014/main" id="{4CF60E9A-60CE-4889-A90A-70DA0EE5AB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036" y="44624"/>
            <a:ext cx="6768752" cy="6768752"/>
          </a:xfrm>
        </p:spPr>
      </p:pic>
    </p:spTree>
    <p:extLst>
      <p:ext uri="{BB962C8B-B14F-4D97-AF65-F5344CB8AC3E}">
        <p14:creationId xmlns:p14="http://schemas.microsoft.com/office/powerpoint/2010/main" val="224689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906AB4B3-4452-441B-9528-A7A1E30E90D2}"/>
              </a:ext>
            </a:extLst>
          </p:cNvPr>
          <p:cNvSpPr>
            <a:spLocks noGrp="1"/>
          </p:cNvSpPr>
          <p:nvPr>
            <p:ph type="title"/>
          </p:nvPr>
        </p:nvSpPr>
        <p:spPr/>
        <p:txBody>
          <a:bodyPr/>
          <a:lstStyle/>
          <a:p>
            <a:r>
              <a:rPr lang="pl-PL" dirty="0"/>
              <a:t>Gdzie się podział dysk C?</a:t>
            </a:r>
          </a:p>
        </p:txBody>
      </p:sp>
      <p:sp>
        <p:nvSpPr>
          <p:cNvPr id="5" name="Symbol zastępczy zawartości 4">
            <a:extLst>
              <a:ext uri="{FF2B5EF4-FFF2-40B4-BE49-F238E27FC236}">
                <a16:creationId xmlns:a16="http://schemas.microsoft.com/office/drawing/2014/main" id="{AF3F9C79-907F-4498-9A05-855022616BA4}"/>
              </a:ext>
            </a:extLst>
          </p:cNvPr>
          <p:cNvSpPr>
            <a:spLocks noGrp="1"/>
          </p:cNvSpPr>
          <p:nvPr>
            <p:ph idx="1"/>
          </p:nvPr>
        </p:nvSpPr>
        <p:spPr/>
        <p:txBody>
          <a:bodyPr/>
          <a:lstStyle/>
          <a:p>
            <a:r>
              <a:rPr lang="pl-PL" dirty="0"/>
              <a:t>Użytkownicy Windowsa są przyzwyczajeni do struktury katalogów, która nigdy nie miała większego sensu. Linux natomiast posiada wyjątkowo logiczną hierarchię katalogów. Nowi użytkownicy muszą to zrozumieć. Chociaż tak naprawdę powinni wiedzieć tylko o jednym podstawowym katalogu: </a:t>
            </a:r>
          </a:p>
          <a:p>
            <a:pPr marL="0" indent="0" algn="ctr">
              <a:buNone/>
            </a:pPr>
            <a:r>
              <a:rPr lang="pl-PL" i="1" dirty="0"/>
              <a:t>/</a:t>
            </a:r>
            <a:r>
              <a:rPr lang="pl-PL" i="1" dirty="0" err="1"/>
              <a:t>home</a:t>
            </a:r>
            <a:r>
              <a:rPr lang="pl-PL" i="1" dirty="0"/>
              <a:t>/</a:t>
            </a:r>
            <a:r>
              <a:rPr lang="pl-PL" i="1" dirty="0" err="1"/>
              <a:t>nazwa_uzytkownika</a:t>
            </a:r>
            <a:r>
              <a:rPr lang="pl-PL" dirty="0"/>
              <a:t>.</a:t>
            </a:r>
          </a:p>
        </p:txBody>
      </p:sp>
    </p:spTree>
    <p:extLst>
      <p:ext uri="{BB962C8B-B14F-4D97-AF65-F5344CB8AC3E}">
        <p14:creationId xmlns:p14="http://schemas.microsoft.com/office/powerpoint/2010/main" val="335736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14242B-4BBE-419C-921C-5713A03EBEBC}"/>
              </a:ext>
            </a:extLst>
          </p:cNvPr>
          <p:cNvSpPr>
            <a:spLocks noGrp="1"/>
          </p:cNvSpPr>
          <p:nvPr>
            <p:ph type="title"/>
          </p:nvPr>
        </p:nvSpPr>
        <p:spPr/>
        <p:txBody>
          <a:bodyPr/>
          <a:lstStyle/>
          <a:p>
            <a:r>
              <a:rPr lang="pl-PL" dirty="0"/>
              <a:t>Gdzie się podział dysk C?</a:t>
            </a:r>
          </a:p>
        </p:txBody>
      </p:sp>
      <p:pic>
        <p:nvPicPr>
          <p:cNvPr id="5" name="Symbol zastępczy zawartości 4">
            <a:extLst>
              <a:ext uri="{FF2B5EF4-FFF2-40B4-BE49-F238E27FC236}">
                <a16:creationId xmlns:a16="http://schemas.microsoft.com/office/drawing/2014/main" id="{40064822-3C97-4392-BFED-33E7478116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837" y="1789906"/>
            <a:ext cx="9048750" cy="42862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8435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ika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45_TF02787990_TF02787990" id="{E00529DA-E8C7-496A-B228-21B879F95DFC}" vid="{0B659D47-CB99-4BE9-B333-032F2F4003AC}"/>
    </a:ext>
  </a:extLst>
</a:theme>
</file>

<file path=ppt/theme/theme2.xml><?xml version="1.0" encoding="utf-8"?>
<a:theme xmlns:a="http://schemas.openxmlformats.org/drawingml/2006/main" name="Motyw pakietu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Motyw pakietu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schemas.microsoft.com/office/2006/documentManagement/types"/>
    <ds:schemaRef ds:uri="http://purl.org/dc/elements/1.1/"/>
    <ds:schemaRef ds:uri="http://www.w3.org/XML/1998/namespace"/>
    <ds:schemaRef ds:uri="http://purl.org/dc/terms/"/>
    <ds:schemaRef ds:uri="http://purl.org/dc/dcmitype/"/>
    <ds:schemaRef ds:uri="4873beb7-5857-4685-be1f-d57550cc96cc"/>
    <ds:schemaRef ds:uri="http://schemas.openxmlformats.org/package/2006/metadata/core-propertie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Prezentacja Potrójne linie obwodów elektrycznych (panoramiczna)</Template>
  <TotalTime>878</TotalTime>
  <Words>1356</Words>
  <Application>Microsoft Office PowerPoint</Application>
  <PresentationFormat>Niestandardowy</PresentationFormat>
  <Paragraphs>176</Paragraphs>
  <Slides>37</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37</vt:i4>
      </vt:variant>
    </vt:vector>
  </HeadingPairs>
  <TitlesOfParts>
    <vt:vector size="40" baseType="lpstr">
      <vt:lpstr>Arial</vt:lpstr>
      <vt:lpstr>Calibri</vt:lpstr>
      <vt:lpstr>Technika 16:9</vt:lpstr>
      <vt:lpstr>Prezentacja programu PowerPoint</vt:lpstr>
      <vt:lpstr>Linux jest systemem operacyjnym</vt:lpstr>
      <vt:lpstr>Prezentacja programu PowerPoint</vt:lpstr>
      <vt:lpstr>Historia rozwoju</vt:lpstr>
      <vt:lpstr>Linux</vt:lpstr>
      <vt:lpstr>Główne zalety Linuxa</vt:lpstr>
      <vt:lpstr>.</vt:lpstr>
      <vt:lpstr>Gdzie się podział dysk C?</vt:lpstr>
      <vt:lpstr>Gdzie się podział dysk C?</vt:lpstr>
      <vt:lpstr>Dla zainteresowanych</vt:lpstr>
      <vt:lpstr>Terminal</vt:lpstr>
      <vt:lpstr>użytkownik@komputer:katalog</vt:lpstr>
      <vt:lpstr>adduser [imienazwisko]</vt:lpstr>
      <vt:lpstr>root / su (super user)</vt:lpstr>
      <vt:lpstr>Korzystanie z roota</vt:lpstr>
      <vt:lpstr>Korzystanie z roota</vt:lpstr>
      <vt:lpstr>su [nazwa użytkownika]</vt:lpstr>
      <vt:lpstr>Podstawowe komendy</vt:lpstr>
      <vt:lpstr>Podstawowe komendy</vt:lpstr>
      <vt:lpstr>Więcej podstawowych komend </vt:lpstr>
      <vt:lpstr>Zadanie 1</vt:lpstr>
      <vt:lpstr>Do zapamiętania!</vt:lpstr>
      <vt:lpstr>Kopiowanie i przenoszenie plików/zmiana nazwy</vt:lpstr>
      <vt:lpstr>Zadanie 2</vt:lpstr>
      <vt:lpstr>Parę przydatnych komend</vt:lpstr>
      <vt:lpstr>Parę przydatnych komend</vt:lpstr>
      <vt:lpstr>Parę przydatnych komend</vt:lpstr>
      <vt:lpstr>Przekierowanie</vt:lpstr>
      <vt:lpstr>Przekierowanie</vt:lpstr>
      <vt:lpstr>Przekierowanie</vt:lpstr>
      <vt:lpstr>Przekierowanie - wnioski</vt:lpstr>
      <vt:lpstr>Zadanie 3</vt:lpstr>
      <vt:lpstr>Sprzątanie po sobie</vt:lpstr>
      <vt:lpstr>Sprzątanie po sobie</vt:lpstr>
      <vt:lpstr>Sprzątanie po sobie</vt:lpstr>
      <vt:lpstr>Sprawdzenie umiejętności</vt:lpstr>
      <vt:lpstr>Dziękujemy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Komp</dc:creator>
  <cp:lastModifiedBy>Komp</cp:lastModifiedBy>
  <cp:revision>66</cp:revision>
  <dcterms:created xsi:type="dcterms:W3CDTF">2018-11-01T19:19:40Z</dcterms:created>
  <dcterms:modified xsi:type="dcterms:W3CDTF">2018-11-05T00:19:32Z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