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C"/>
    <a:srgbClr val="E84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EE4E-29FE-4A4B-B1C0-634FC007B614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6C137-F2FB-466E-8423-337033F77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07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28AC-5B50-4F73-A6F8-55A7B74136B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032" y="34512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76BC"/>
                </a:solidFill>
                <a:latin typeface="+mn-lt"/>
              </a:rPr>
              <a:t>ОБЪЕКТНО-ОРИЕНТИРОВАННОЕ ПРОГРАММИРОВАНИЕ</a:t>
            </a:r>
            <a:endParaRPr lang="en-US" b="1" dirty="0">
              <a:solidFill>
                <a:srgbClr val="0076BC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32" y="2824798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E84D91"/>
                </a:solidFill>
              </a:rPr>
              <a:t>Лекция </a:t>
            </a:r>
            <a:r>
              <a:rPr lang="en-US" dirty="0">
                <a:solidFill>
                  <a:srgbClr val="E84D91"/>
                </a:solidFill>
              </a:rPr>
              <a:t>2</a:t>
            </a:r>
          </a:p>
          <a:p>
            <a:pPr algn="l"/>
            <a:endParaRPr lang="en-US" dirty="0">
              <a:solidFill>
                <a:srgbClr val="E84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5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26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Singleton </a:t>
            </a:r>
            <a:r>
              <a:rPr lang="en-US" dirty="0"/>
              <a:t>– </a:t>
            </a:r>
            <a:r>
              <a:rPr lang="ru-RU" dirty="0"/>
              <a:t>дефолтный </a:t>
            </a:r>
            <a:r>
              <a:rPr lang="en-US" dirty="0"/>
              <a:t>scope.</a:t>
            </a:r>
          </a:p>
          <a:p>
            <a:pPr marL="514350" indent="-514350">
              <a:buAutoNum type="arabicPeriod"/>
            </a:pPr>
            <a:r>
              <a:rPr lang="en-US" dirty="0"/>
              <a:t>Bean Singleton </a:t>
            </a:r>
            <a:r>
              <a:rPr lang="ru-RU" dirty="0"/>
              <a:t>создается сразу после прочтения </a:t>
            </a:r>
            <a:r>
              <a:rPr lang="en-US" dirty="0"/>
              <a:t>Spring Container-</a:t>
            </a:r>
            <a:r>
              <a:rPr lang="ru-RU" dirty="0"/>
              <a:t>ом </a:t>
            </a:r>
            <a:r>
              <a:rPr lang="ru-RU" dirty="0" err="1"/>
              <a:t>конфиг</a:t>
            </a:r>
            <a:r>
              <a:rPr lang="ru-RU" dirty="0"/>
              <a:t>. файла.</a:t>
            </a:r>
          </a:p>
          <a:p>
            <a:pPr marL="514350" indent="-514350">
              <a:buAutoNum type="arabicPeriod"/>
            </a:pPr>
            <a:r>
              <a:rPr lang="ru-RU" dirty="0"/>
              <a:t>Является общим для всех, кто запросит его у </a:t>
            </a:r>
            <a:r>
              <a:rPr lang="en-US" dirty="0"/>
              <a:t>Spring Container.</a:t>
            </a:r>
          </a:p>
          <a:p>
            <a:pPr marL="514350" indent="-514350">
              <a:buAutoNum type="arabicPeriod"/>
            </a:pPr>
            <a:r>
              <a:rPr lang="ru-RU" dirty="0"/>
              <a:t>Подходит для </a:t>
            </a:r>
            <a:r>
              <a:rPr lang="en-US" dirty="0"/>
              <a:t>stateless </a:t>
            </a:r>
            <a:r>
              <a:rPr lang="ru-RU" dirty="0"/>
              <a:t>объектов.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90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26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Первый пункт был наглядно продемонстрирован, рассмотрим пункт два.</a:t>
            </a:r>
            <a:r>
              <a:rPr lang="en-US" dirty="0"/>
              <a:t> </a:t>
            </a:r>
            <a:r>
              <a:rPr lang="ru-RU" dirty="0"/>
              <a:t>Проверим ссылаются ли две переменные с объектом </a:t>
            </a:r>
            <a:r>
              <a:rPr lang="en-US" dirty="0"/>
              <a:t>Dog </a:t>
            </a:r>
            <a:r>
              <a:rPr lang="ru-RU" dirty="0"/>
              <a:t>на один объект в памяти.</a:t>
            </a:r>
          </a:p>
          <a:p>
            <a:pPr marL="0" indent="0">
              <a:buNone/>
            </a:pPr>
            <a:r>
              <a:rPr lang="ru-RU" dirty="0"/>
              <a:t>Также выведем сами объекты</a:t>
            </a:r>
            <a:r>
              <a:rPr lang="en-US" dirty="0"/>
              <a:t>.</a:t>
            </a:r>
            <a:r>
              <a:rPr lang="ru-RU" dirty="0"/>
              <a:t> Поскольку 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ru-RU" dirty="0"/>
              <a:t> в классе </a:t>
            </a:r>
            <a:r>
              <a:rPr lang="en-US" dirty="0"/>
              <a:t>Dog </a:t>
            </a:r>
            <a:r>
              <a:rPr lang="ru-RU" dirty="0"/>
              <a:t>не переопределен, он вернет адрес объекта в памяти.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51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53" y="1912652"/>
            <a:ext cx="6763694" cy="408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29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Один раз сработал конструктор.</a:t>
            </a:r>
          </a:p>
          <a:p>
            <a:pPr marL="0" indent="0">
              <a:buNone/>
            </a:pPr>
            <a:r>
              <a:rPr lang="ru-RU" dirty="0"/>
              <a:t>Переменные ссылаются на один и тот же объект.</a:t>
            </a:r>
          </a:p>
          <a:p>
            <a:pPr marL="0" indent="0">
              <a:buNone/>
            </a:pPr>
            <a:r>
              <a:rPr lang="ru-RU" dirty="0"/>
              <a:t>Адреса идентичны.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857375"/>
            <a:ext cx="51339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26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Singleton </a:t>
            </a:r>
            <a:r>
              <a:rPr lang="ru-RU" dirty="0"/>
              <a:t>это </a:t>
            </a:r>
            <a:r>
              <a:rPr lang="en-US" dirty="0"/>
              <a:t>scope </a:t>
            </a:r>
            <a:r>
              <a:rPr lang="ru-RU" dirty="0"/>
              <a:t>по умолчанию. Чтобы указать его явно, необходимо задать параметр </a:t>
            </a:r>
            <a:r>
              <a:rPr lang="en-US" dirty="0"/>
              <a:t>scope</a:t>
            </a:r>
            <a:r>
              <a:rPr lang="ru-RU" dirty="0"/>
              <a:t>, вписав в него значение </a:t>
            </a:r>
            <a:r>
              <a:rPr lang="en-US" dirty="0"/>
              <a:t>singleton.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19288"/>
            <a:ext cx="56578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73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05524" y="1825625"/>
            <a:ext cx="52482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Что же означает «Подходит для </a:t>
            </a:r>
            <a:r>
              <a:rPr lang="en-US" dirty="0"/>
              <a:t>stateless </a:t>
            </a:r>
            <a:r>
              <a:rPr lang="ru-RU" dirty="0"/>
              <a:t>объектов?»</a:t>
            </a:r>
            <a:r>
              <a:rPr lang="en-US" dirty="0"/>
              <a:t>. State – </a:t>
            </a:r>
            <a:r>
              <a:rPr lang="ru-RU" dirty="0"/>
              <a:t>состояние (с англ.). Рассмотрим пример. Добавим поле в класс </a:t>
            </a:r>
            <a:r>
              <a:rPr lang="en-US" dirty="0"/>
              <a:t>Dog.</a:t>
            </a:r>
            <a:r>
              <a:rPr lang="ru-RU" dirty="0"/>
              <a:t> Создадим </a:t>
            </a:r>
            <a:r>
              <a:rPr lang="en-US" dirty="0"/>
              <a:t>getter </a:t>
            </a:r>
            <a:r>
              <a:rPr lang="ru-RU" dirty="0"/>
              <a:t>и </a:t>
            </a:r>
            <a:r>
              <a:rPr lang="en-US" dirty="0"/>
              <a:t>setter.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1824038"/>
            <a:ext cx="44862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81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7629525" y="1825625"/>
            <a:ext cx="37242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Зададим имена для </a:t>
            </a:r>
            <a:r>
              <a:rPr lang="en-US" dirty="0" err="1"/>
              <a:t>myDog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yourDog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795463"/>
            <a:ext cx="6783387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81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05524" y="1825625"/>
            <a:ext cx="52482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вы можете видеть, оба раза было выведено </a:t>
            </a:r>
            <a:r>
              <a:rPr lang="en-US" dirty="0" err="1"/>
              <a:t>Strelka</a:t>
            </a:r>
            <a:r>
              <a:rPr lang="ru-RU" dirty="0"/>
              <a:t>, поскольку наши переменные ссылаются на один и тот же объект в памяти. Меняя имя одной собаки, мы меняем имена всех собак.</a:t>
            </a:r>
          </a:p>
          <a:p>
            <a:pPr marL="0" indent="0">
              <a:buNone/>
            </a:pPr>
            <a:r>
              <a:rPr lang="ru-RU" dirty="0"/>
              <a:t>Поэтому </a:t>
            </a:r>
            <a:r>
              <a:rPr lang="en-US" dirty="0"/>
              <a:t>scope singleton </a:t>
            </a:r>
            <a:r>
              <a:rPr lang="ru-RU" dirty="0"/>
              <a:t>используется для </a:t>
            </a:r>
            <a:r>
              <a:rPr lang="en-US" dirty="0"/>
              <a:t>stateless </a:t>
            </a:r>
            <a:r>
              <a:rPr lang="ru-RU" dirty="0" err="1"/>
              <a:t>бинов</a:t>
            </a:r>
            <a:r>
              <a:rPr lang="ru-RU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05000"/>
            <a:ext cx="4800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72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952500" y="1825625"/>
            <a:ext cx="104012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Prototype:</a:t>
            </a:r>
          </a:p>
          <a:p>
            <a:r>
              <a:rPr lang="ru-RU" dirty="0"/>
              <a:t>такой </a:t>
            </a:r>
            <a:r>
              <a:rPr lang="en-US" dirty="0"/>
              <a:t>bean </a:t>
            </a:r>
            <a:r>
              <a:rPr lang="ru-RU" dirty="0"/>
              <a:t>создается только после обращения к </a:t>
            </a:r>
            <a:r>
              <a:rPr lang="en-US" dirty="0"/>
              <a:t>Spring Container</a:t>
            </a:r>
            <a:r>
              <a:rPr lang="ru-RU" dirty="0"/>
              <a:t> с помощью метода </a:t>
            </a:r>
            <a:r>
              <a:rPr lang="en-US" dirty="0" err="1"/>
              <a:t>getBean</a:t>
            </a:r>
            <a:r>
              <a:rPr lang="en-US" dirty="0"/>
              <a:t>;</a:t>
            </a:r>
          </a:p>
          <a:p>
            <a:r>
              <a:rPr lang="ru-RU" dirty="0"/>
              <a:t>для каждого обращения создается новый </a:t>
            </a:r>
            <a:r>
              <a:rPr lang="en-US" dirty="0"/>
              <a:t>bean</a:t>
            </a:r>
            <a:r>
              <a:rPr lang="ru-RU" dirty="0"/>
              <a:t>;</a:t>
            </a:r>
            <a:endParaRPr lang="en-US" dirty="0"/>
          </a:p>
          <a:p>
            <a:r>
              <a:rPr lang="ru-RU" dirty="0"/>
              <a:t>подходит для </a:t>
            </a:r>
            <a:r>
              <a:rPr lang="en-US" dirty="0" err="1"/>
              <a:t>stateful</a:t>
            </a:r>
            <a:r>
              <a:rPr lang="en-US" dirty="0"/>
              <a:t> </a:t>
            </a:r>
            <a:r>
              <a:rPr lang="ru-RU" dirty="0"/>
              <a:t>объектов.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1266" name="Picture 2" descr="Prototype | Characters Power вики | Fan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306" y="3827500"/>
            <a:ext cx="4483693" cy="30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3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05524" y="1825625"/>
            <a:ext cx="52482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Изменим </a:t>
            </a:r>
            <a:r>
              <a:rPr lang="en-US" dirty="0"/>
              <a:t>scope </a:t>
            </a:r>
            <a:r>
              <a:rPr lang="ru-RU" dirty="0"/>
              <a:t>нашего </a:t>
            </a:r>
            <a:r>
              <a:rPr lang="ru-RU" dirty="0" err="1"/>
              <a:t>бина</a:t>
            </a:r>
            <a:r>
              <a:rPr lang="ru-RU" dirty="0"/>
              <a:t> </a:t>
            </a:r>
            <a:r>
              <a:rPr lang="en-US" dirty="0" err="1"/>
              <a:t>myPet</a:t>
            </a:r>
            <a:r>
              <a:rPr lang="en-US" dirty="0"/>
              <a:t>. </a:t>
            </a:r>
            <a:r>
              <a:rPr lang="ru-RU" dirty="0"/>
              <a:t>Обратите внимание, в классе </a:t>
            </a:r>
            <a:r>
              <a:rPr lang="en-US" dirty="0"/>
              <a:t>Test3 </a:t>
            </a:r>
            <a:r>
              <a:rPr lang="ru-RU" dirty="0"/>
              <a:t>не менялось абсолютно ничего.</a:t>
            </a:r>
          </a:p>
          <a:p>
            <a:pPr marL="0" indent="0">
              <a:buNone/>
            </a:pPr>
            <a:r>
              <a:rPr lang="ru-RU" dirty="0"/>
              <a:t>Как вы можете видеть, конструктор был вызван дважды, а у собак вывелись разные имена.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943100"/>
            <a:ext cx="4625238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586163"/>
            <a:ext cx="47434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36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6BC"/>
                </a:solidFill>
              </a:rPr>
              <a:t>План</a:t>
            </a:r>
            <a:endParaRPr lang="en-US" dirty="0">
              <a:solidFill>
                <a:srgbClr val="0076B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Bean scope</a:t>
            </a:r>
          </a:p>
          <a:p>
            <a:r>
              <a:rPr lang="en-US" dirty="0"/>
              <a:t>Singleton</a:t>
            </a:r>
          </a:p>
          <a:p>
            <a:r>
              <a:rPr lang="en-US" dirty="0"/>
              <a:t>Prototype</a:t>
            </a:r>
          </a:p>
          <a:p>
            <a:r>
              <a:rPr lang="ru-RU" dirty="0"/>
              <a:t>Жизненный цикл </a:t>
            </a:r>
            <a:r>
              <a:rPr lang="en-US" dirty="0"/>
              <a:t>bean</a:t>
            </a:r>
          </a:p>
          <a:p>
            <a:r>
              <a:rPr lang="ru-RU" dirty="0"/>
              <a:t>Аннотации</a:t>
            </a:r>
          </a:p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</p:spTree>
    <p:extLst>
      <p:ext uri="{BB962C8B-B14F-4D97-AF65-F5344CB8AC3E}">
        <p14:creationId xmlns:p14="http://schemas.microsoft.com/office/powerpoint/2010/main" val="136194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7505700" y="1825625"/>
            <a:ext cx="384809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Теперь закомментируем код и вызовем функцию </a:t>
            </a:r>
            <a:r>
              <a:rPr lang="en-US" dirty="0"/>
              <a:t>main. </a:t>
            </a:r>
            <a:r>
              <a:rPr lang="ru-RU" dirty="0"/>
              <a:t>Как вы видите, без обращения к </a:t>
            </a:r>
            <a:r>
              <a:rPr lang="ru-RU" dirty="0" err="1"/>
              <a:t>бину</a:t>
            </a:r>
            <a:r>
              <a:rPr lang="ru-RU" dirty="0"/>
              <a:t>, он не был создан.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600200"/>
            <a:ext cx="6345237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5010150"/>
            <a:ext cx="62595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73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bean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0" name="Picture 2" descr="E:\Education\ООП\Схемы\Жизненный цикл би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1" y="2062162"/>
            <a:ext cx="72675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9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bean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904876" y="1825625"/>
            <a:ext cx="1044892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Чаще всего </a:t>
            </a:r>
            <a:r>
              <a:rPr lang="en-US" b="1" dirty="0" err="1"/>
              <a:t>init</a:t>
            </a:r>
            <a:r>
              <a:rPr lang="ru-RU" b="1" dirty="0"/>
              <a:t>-метод </a:t>
            </a:r>
            <a:r>
              <a:rPr lang="ru-RU" dirty="0"/>
              <a:t>используется для открытия и настройки каких-либо ресурсов, например подключения к базе данных, открытия </a:t>
            </a:r>
            <a:r>
              <a:rPr lang="ru-RU" dirty="0" err="1"/>
              <a:t>стрима</a:t>
            </a:r>
            <a:r>
              <a:rPr lang="ru-RU" dirty="0"/>
              <a:t> (например для работы с файлами) и т.д.</a:t>
            </a:r>
          </a:p>
          <a:p>
            <a:pPr marL="0" indent="0">
              <a:buNone/>
            </a:pPr>
            <a:r>
              <a:rPr lang="en-US" b="1" dirty="0"/>
              <a:t>destroy-</a:t>
            </a:r>
            <a:r>
              <a:rPr lang="ru-RU" b="1" dirty="0"/>
              <a:t>метод </a:t>
            </a:r>
            <a:r>
              <a:rPr lang="ru-RU" dirty="0"/>
              <a:t>используется для закрытия.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51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bean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904876" y="1825625"/>
            <a:ext cx="1044892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Рассмотрим пример. Для начала вернем конфигурацию и класс </a:t>
            </a:r>
            <a:r>
              <a:rPr lang="en-US" dirty="0"/>
              <a:t>Dog </a:t>
            </a:r>
            <a:r>
              <a:rPr lang="ru-RU" dirty="0"/>
              <a:t>в исходное состояние.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09888"/>
            <a:ext cx="47815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909888"/>
            <a:ext cx="39909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523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bean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34100" y="1825625"/>
            <a:ext cx="5219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Теперь создадим методы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destroy. </a:t>
            </a:r>
            <a:r>
              <a:rPr lang="ru-RU" dirty="0"/>
              <a:t>Называть их можно как угодно, но как правило используются такие названия.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852613"/>
            <a:ext cx="42957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332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bean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34100" y="1825625"/>
            <a:ext cx="5219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Укажем данные методы в нашем </a:t>
            </a:r>
            <a:r>
              <a:rPr lang="en-US" dirty="0"/>
              <a:t>bean.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885950"/>
            <a:ext cx="4595886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231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bean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7248524" y="1825625"/>
            <a:ext cx="41052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Вызовем метод </a:t>
            </a:r>
            <a:r>
              <a:rPr lang="en-US" dirty="0"/>
              <a:t>main.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Как вы можете видеть, сработал конструктор и </a:t>
            </a:r>
            <a:r>
              <a:rPr lang="en-US" dirty="0" err="1"/>
              <a:t>init</a:t>
            </a:r>
            <a:r>
              <a:rPr lang="ru-RU" dirty="0"/>
              <a:t>-метод.</a:t>
            </a:r>
          </a:p>
          <a:p>
            <a:pPr marL="0" indent="0">
              <a:buNone/>
            </a:pPr>
            <a:r>
              <a:rPr lang="ru-RU" dirty="0"/>
              <a:t>Почему же не сработал </a:t>
            </a:r>
            <a:r>
              <a:rPr lang="en-US" dirty="0"/>
              <a:t>destroy-</a:t>
            </a:r>
            <a:r>
              <a:rPr lang="ru-RU" dirty="0"/>
              <a:t>метод?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962150"/>
            <a:ext cx="6278563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510088"/>
            <a:ext cx="54387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785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bean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7248524" y="1825625"/>
            <a:ext cx="41052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destroy </a:t>
            </a:r>
            <a:r>
              <a:rPr lang="ru-RU" dirty="0"/>
              <a:t>сработает только после того, как завершит работу </a:t>
            </a:r>
            <a:r>
              <a:rPr lang="en-US" dirty="0"/>
              <a:t>spring container.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49" y="1590675"/>
            <a:ext cx="6297613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4238625"/>
            <a:ext cx="5897563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059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bean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904876" y="1825625"/>
            <a:ext cx="10448924" cy="4351338"/>
          </a:xfrm>
        </p:spPr>
        <p:txBody>
          <a:bodyPr/>
          <a:lstStyle/>
          <a:p>
            <a:r>
              <a:rPr lang="ru-RU" dirty="0"/>
              <a:t>Модификатор доступа методов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/>
              <a:t>destroy() </a:t>
            </a:r>
            <a:r>
              <a:rPr lang="ru-RU" dirty="0"/>
              <a:t>может быть </a:t>
            </a:r>
            <a:r>
              <a:rPr lang="ru-RU" b="1" dirty="0"/>
              <a:t>любым</a:t>
            </a:r>
            <a:r>
              <a:rPr lang="ru-RU" dirty="0"/>
              <a:t> (даже </a:t>
            </a:r>
            <a:r>
              <a:rPr lang="en-US" dirty="0"/>
              <a:t>private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r>
              <a:rPr lang="en-US" b="1" dirty="0"/>
              <a:t>return type </a:t>
            </a:r>
            <a:r>
              <a:rPr lang="ru-RU" dirty="0"/>
              <a:t>может быть любым, но из-за того, что возвращаемое значение мы никак не можем использовать, чаще всего это </a:t>
            </a:r>
            <a:r>
              <a:rPr lang="en-US" b="1" dirty="0"/>
              <a:t>void</a:t>
            </a:r>
            <a:r>
              <a:rPr lang="ru-RU" b="1" dirty="0"/>
              <a:t>.</a:t>
            </a:r>
          </a:p>
          <a:p>
            <a:r>
              <a:rPr lang="ru-RU" dirty="0"/>
              <a:t>Название у данных методов может быть </a:t>
            </a:r>
            <a:r>
              <a:rPr lang="ru-RU" b="1" dirty="0"/>
              <a:t>любое.</a:t>
            </a:r>
          </a:p>
          <a:p>
            <a:r>
              <a:rPr lang="ru-RU" dirty="0"/>
              <a:t>В данных методах </a:t>
            </a:r>
            <a:r>
              <a:rPr lang="ru-RU" b="1" dirty="0"/>
              <a:t>не должно быть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3534511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bean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7248524" y="1825625"/>
            <a:ext cx="41052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 стоит забывать, что с модификатором </a:t>
            </a:r>
            <a:r>
              <a:rPr lang="en-US" dirty="0"/>
              <a:t>singleton </a:t>
            </a:r>
            <a:r>
              <a:rPr lang="ru-RU" dirty="0"/>
              <a:t>объект будет создан только один раз, соответственно и методы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destroy </a:t>
            </a:r>
            <a:r>
              <a:rPr lang="ru-RU" dirty="0"/>
              <a:t>отработают только раз.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871663"/>
            <a:ext cx="6392863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891088"/>
            <a:ext cx="42005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02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 scope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Scope (</a:t>
            </a:r>
            <a:r>
              <a:rPr lang="ru-RU" dirty="0"/>
              <a:t>область видимости</a:t>
            </a:r>
            <a:r>
              <a:rPr lang="en-US" dirty="0"/>
              <a:t>)</a:t>
            </a:r>
            <a:r>
              <a:rPr lang="ru-RU" dirty="0"/>
              <a:t> определяет:</a:t>
            </a:r>
          </a:p>
          <a:p>
            <a:r>
              <a:rPr lang="ru-RU" dirty="0"/>
              <a:t>жизненный цикл </a:t>
            </a:r>
            <a:r>
              <a:rPr lang="ru-RU" dirty="0" err="1"/>
              <a:t>бина</a:t>
            </a:r>
            <a:r>
              <a:rPr lang="ru-RU" dirty="0"/>
              <a:t>;</a:t>
            </a:r>
          </a:p>
          <a:p>
            <a:r>
              <a:rPr lang="ru-RU" dirty="0"/>
              <a:t>возможное количество создаваемых </a:t>
            </a:r>
            <a:r>
              <a:rPr lang="ru-RU" dirty="0" err="1"/>
              <a:t>бинов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84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bean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7248524" y="1825625"/>
            <a:ext cx="41052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Изменим </a:t>
            </a:r>
            <a:r>
              <a:rPr lang="en-US" dirty="0"/>
              <a:t>scope </a:t>
            </a:r>
            <a:r>
              <a:rPr lang="ru-RU" dirty="0"/>
              <a:t>на </a:t>
            </a:r>
            <a:r>
              <a:rPr lang="en-US" dirty="0"/>
              <a:t>prototype.</a:t>
            </a:r>
          </a:p>
          <a:p>
            <a:pPr marL="0" indent="0">
              <a:buNone/>
            </a:pPr>
            <a:r>
              <a:rPr lang="ru-RU" dirty="0"/>
              <a:t>Был выполнен метод </a:t>
            </a:r>
            <a:r>
              <a:rPr lang="en-US" dirty="0" err="1"/>
              <a:t>init</a:t>
            </a:r>
            <a:r>
              <a:rPr lang="ru-RU" dirty="0"/>
              <a:t>, но не выполнился метод </a:t>
            </a:r>
            <a:r>
              <a:rPr lang="en-US" dirty="0"/>
              <a:t>destroy</a:t>
            </a:r>
            <a:r>
              <a:rPr lang="ru-RU" dirty="0"/>
              <a:t>, хотя </a:t>
            </a:r>
            <a:r>
              <a:rPr lang="en-US" dirty="0"/>
              <a:t>context </a:t>
            </a:r>
            <a:r>
              <a:rPr lang="ru-RU" dirty="0"/>
              <a:t>мы закрыли.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752599"/>
            <a:ext cx="5496878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914775"/>
            <a:ext cx="282795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939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bean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904876" y="1825625"/>
            <a:ext cx="1044892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у </a:t>
            </a:r>
            <a:r>
              <a:rPr lang="en-US" dirty="0"/>
              <a:t>bean scope prototype</a:t>
            </a:r>
            <a:r>
              <a:rPr lang="ru-RU" dirty="0"/>
              <a:t>, то:</a:t>
            </a:r>
          </a:p>
          <a:p>
            <a:r>
              <a:rPr lang="en-US" b="1" dirty="0" err="1"/>
              <a:t>init</a:t>
            </a:r>
            <a:r>
              <a:rPr lang="en-US" b="1" dirty="0"/>
              <a:t>-</a:t>
            </a:r>
            <a:r>
              <a:rPr lang="ru-RU" b="1" dirty="0"/>
              <a:t>метод </a:t>
            </a:r>
            <a:r>
              <a:rPr lang="ru-RU" dirty="0"/>
              <a:t>вызывается для </a:t>
            </a:r>
            <a:r>
              <a:rPr lang="ru-RU" b="1" dirty="0"/>
              <a:t>каждого</a:t>
            </a:r>
            <a:r>
              <a:rPr lang="ru-RU" dirty="0"/>
              <a:t> созданного </a:t>
            </a:r>
            <a:r>
              <a:rPr lang="en-US" dirty="0"/>
              <a:t>bean;</a:t>
            </a:r>
          </a:p>
          <a:p>
            <a:r>
              <a:rPr lang="ru-RU" dirty="0"/>
              <a:t>для этого </a:t>
            </a:r>
            <a:r>
              <a:rPr lang="en-US" dirty="0"/>
              <a:t>bean </a:t>
            </a:r>
            <a:r>
              <a:rPr lang="ru-RU" dirty="0"/>
              <a:t>метод </a:t>
            </a:r>
            <a:r>
              <a:rPr lang="en-US" b="1" dirty="0"/>
              <a:t>destroy</a:t>
            </a:r>
            <a:r>
              <a:rPr lang="en-US" dirty="0"/>
              <a:t> </a:t>
            </a:r>
            <a:r>
              <a:rPr lang="ru-RU" dirty="0"/>
              <a:t>вызываться </a:t>
            </a:r>
            <a:r>
              <a:rPr lang="ru-RU" b="1" dirty="0"/>
              <a:t>не будет</a:t>
            </a:r>
            <a:r>
              <a:rPr lang="ru-RU" dirty="0"/>
              <a:t>;</a:t>
            </a:r>
          </a:p>
          <a:p>
            <a:r>
              <a:rPr lang="ru-RU" dirty="0"/>
              <a:t>программисту необходимо </a:t>
            </a:r>
            <a:r>
              <a:rPr lang="ru-RU" b="1" dirty="0"/>
              <a:t>самостоятельно</a:t>
            </a:r>
            <a:r>
              <a:rPr lang="ru-RU" dirty="0"/>
              <a:t> писать код для закрытия/освобождения ресурсов, которые были использованы в </a:t>
            </a:r>
            <a:r>
              <a:rPr lang="en-US" dirty="0"/>
              <a:t>bean.</a:t>
            </a:r>
          </a:p>
        </p:txBody>
      </p:sp>
    </p:spTree>
    <p:extLst>
      <p:ext uri="{BB962C8B-B14F-4D97-AF65-F5344CB8AC3E}">
        <p14:creationId xmlns:p14="http://schemas.microsoft.com/office/powerpoint/2010/main" val="479235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Аннотации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904876" y="1825625"/>
            <a:ext cx="10448924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Аннотации</a:t>
            </a:r>
            <a:r>
              <a:rPr lang="ru-RU" dirty="0"/>
              <a:t> – это специальные комментарии/метки/метаданные, которые нужны для передачи определенной информации.</a:t>
            </a:r>
          </a:p>
          <a:p>
            <a:pPr marL="0" indent="0">
              <a:buNone/>
            </a:pPr>
            <a:r>
              <a:rPr lang="ru-RU" dirty="0"/>
              <a:t>Самая распространенная аннотация это </a:t>
            </a:r>
            <a:r>
              <a:rPr lang="en-US" b="1" dirty="0"/>
              <a:t>@Override</a:t>
            </a:r>
            <a:r>
              <a:rPr lang="ru-RU" dirty="0"/>
              <a:t>, в методе с данной аннотацией компилятор проверяет, правильно ли мы делаем переопределение метода.</a:t>
            </a:r>
          </a:p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Spring</a:t>
            </a:r>
            <a:r>
              <a:rPr lang="ru-RU" dirty="0"/>
              <a:t>, как правило, аннотации содержат в себе определенные данные, которые называются метаданные.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56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Аннотации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904876" y="1825625"/>
            <a:ext cx="1044892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Зачем нужна конфигурация с помощью аннотаций, если есть </a:t>
            </a:r>
            <a:r>
              <a:rPr lang="en-US" dirty="0"/>
              <a:t>XML- </a:t>
            </a:r>
            <a:r>
              <a:rPr lang="ru-RU" dirty="0"/>
              <a:t>файл?</a:t>
            </a:r>
          </a:p>
          <a:p>
            <a:pPr marL="0" indent="0">
              <a:buNone/>
            </a:pPr>
            <a:r>
              <a:rPr lang="en-US" dirty="0"/>
              <a:t>XML-</a:t>
            </a:r>
            <a:r>
              <a:rPr lang="ru-RU" dirty="0"/>
              <a:t>файл многословный и получается очень большим, если указать в нем десятки </a:t>
            </a:r>
            <a:r>
              <a:rPr lang="ru-RU" dirty="0" err="1"/>
              <a:t>бинов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Конфигурация с помощью аннотаций – более короткий и быстрый способ.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5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Аннотации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904876" y="1825625"/>
            <a:ext cx="1044892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Процесс конфигурации с помощью аннотаций состоит из двух этапов:</a:t>
            </a:r>
          </a:p>
          <a:p>
            <a:pPr marL="514350" indent="-514350">
              <a:buAutoNum type="arabicPeriod"/>
            </a:pPr>
            <a:r>
              <a:rPr lang="ru-RU" dirty="0"/>
              <a:t>Сканирование классов и поиск аннотации </a:t>
            </a:r>
            <a:r>
              <a:rPr lang="en-US" b="1" dirty="0"/>
              <a:t>@Component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Создание (регистрация) </a:t>
            </a:r>
            <a:r>
              <a:rPr lang="en-US" dirty="0"/>
              <a:t>bean </a:t>
            </a:r>
            <a:r>
              <a:rPr lang="ru-RU" dirty="0"/>
              <a:t>в </a:t>
            </a:r>
            <a:r>
              <a:rPr lang="en-US" dirty="0"/>
              <a:t>Spring-container.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ru-RU" dirty="0"/>
              <a:t>регистрируется в случае, если </a:t>
            </a:r>
            <a:r>
              <a:rPr lang="en-US" dirty="0"/>
              <a:t>scope </a:t>
            </a:r>
            <a:r>
              <a:rPr lang="ru-RU" dirty="0"/>
              <a:t>у </a:t>
            </a:r>
            <a:r>
              <a:rPr lang="ru-RU" dirty="0" err="1"/>
              <a:t>бина</a:t>
            </a:r>
            <a:r>
              <a:rPr lang="ru-RU" dirty="0"/>
              <a:t> </a:t>
            </a:r>
            <a:r>
              <a:rPr lang="en-US" dirty="0"/>
              <a:t>prototype</a:t>
            </a:r>
            <a:r>
              <a:rPr lang="ru-RU" dirty="0"/>
              <a:t>, и он не будет создан сразу.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68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Аннотации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904876" y="1825625"/>
            <a:ext cx="1044892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показать </a:t>
            </a:r>
            <a:r>
              <a:rPr lang="en-US" dirty="0"/>
              <a:t>Spring</a:t>
            </a:r>
            <a:r>
              <a:rPr lang="ru-RU" dirty="0"/>
              <a:t>, что ему нужно сканировать? Для этого используется </a:t>
            </a:r>
            <a:r>
              <a:rPr lang="en-US" dirty="0"/>
              <a:t>XML-</a:t>
            </a:r>
            <a:r>
              <a:rPr lang="ru-RU" dirty="0"/>
              <a:t>файл.</a:t>
            </a:r>
          </a:p>
          <a:p>
            <a:pPr marL="0" indent="0">
              <a:buNone/>
            </a:pPr>
            <a:r>
              <a:rPr lang="ru-RU" dirty="0"/>
              <a:t>Создадим </a:t>
            </a:r>
            <a:r>
              <a:rPr lang="en-US" dirty="0"/>
              <a:t>applicationContext3.xml </a:t>
            </a:r>
            <a:r>
              <a:rPr lang="ru-RU" dirty="0"/>
              <a:t>и укажем, в каком пакете (и </a:t>
            </a:r>
            <a:r>
              <a:rPr lang="ru-RU" dirty="0" err="1"/>
              <a:t>подпакетах</a:t>
            </a:r>
            <a:r>
              <a:rPr lang="ru-RU" dirty="0"/>
              <a:t>) следует искать.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729038"/>
            <a:ext cx="54292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908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Аннотации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Добавим для класса </a:t>
            </a:r>
            <a:r>
              <a:rPr lang="en-US" dirty="0"/>
              <a:t>Cat </a:t>
            </a:r>
            <a:r>
              <a:rPr lang="ru-RU" dirty="0"/>
              <a:t>аннотацию </a:t>
            </a:r>
            <a:r>
              <a:rPr lang="en-US" dirty="0"/>
              <a:t>@Component.</a:t>
            </a:r>
          </a:p>
          <a:p>
            <a:pPr marL="0" indent="0">
              <a:buNone/>
            </a:pPr>
            <a:r>
              <a:rPr lang="ru-RU" dirty="0"/>
              <a:t>В скобках указывается идентификатор. 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971674"/>
            <a:ext cx="4619771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837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Аннотации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5" y="1825625"/>
            <a:ext cx="104679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проверки создадим класс </a:t>
            </a:r>
            <a:r>
              <a:rPr lang="en-US" dirty="0" err="1"/>
              <a:t>ConfigWithAnnotations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99" y="2800350"/>
            <a:ext cx="677386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2800350"/>
            <a:ext cx="26670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402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Аннотации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5" y="1825625"/>
            <a:ext cx="104679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Сначала в </a:t>
            </a:r>
            <a:r>
              <a:rPr lang="en-US" dirty="0"/>
              <a:t>XML-</a:t>
            </a:r>
            <a:r>
              <a:rPr lang="ru-RU" dirty="0"/>
              <a:t>файле мы указали, какой пакет нужно сканировать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чего для класса </a:t>
            </a:r>
            <a:r>
              <a:rPr lang="en-US" dirty="0"/>
              <a:t>Cat </a:t>
            </a:r>
            <a:r>
              <a:rPr lang="ru-RU" dirty="0"/>
              <a:t>написали аннотацию </a:t>
            </a:r>
            <a:r>
              <a:rPr lang="en-US" b="1" dirty="0"/>
              <a:t>@Component</a:t>
            </a:r>
            <a:r>
              <a:rPr lang="ru-RU" dirty="0"/>
              <a:t>, а в скобках указали </a:t>
            </a:r>
            <a:r>
              <a:rPr lang="en-US" dirty="0"/>
              <a:t>id </a:t>
            </a:r>
            <a:r>
              <a:rPr lang="ru-RU" dirty="0"/>
              <a:t>для </a:t>
            </a:r>
            <a:r>
              <a:rPr lang="en-US" dirty="0"/>
              <a:t>bean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 чего получили </a:t>
            </a:r>
            <a:r>
              <a:rPr lang="en-US" dirty="0"/>
              <a:t>bean </a:t>
            </a:r>
            <a:r>
              <a:rPr lang="ru-RU" dirty="0"/>
              <a:t>по этому </a:t>
            </a:r>
            <a:r>
              <a:rPr lang="en-US" dirty="0"/>
              <a:t>id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428875"/>
            <a:ext cx="52292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5272088"/>
            <a:ext cx="40290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014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Аннотации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15050" y="1825625"/>
            <a:ext cx="52387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Удалим </a:t>
            </a:r>
            <a:r>
              <a:rPr lang="en-US" dirty="0"/>
              <a:t>id </a:t>
            </a:r>
            <a:r>
              <a:rPr lang="ru-RU" dirty="0"/>
              <a:t>из аннотации.</a:t>
            </a:r>
          </a:p>
          <a:p>
            <a:pPr marL="0" indent="0">
              <a:buNone/>
            </a:pPr>
            <a:r>
              <a:rPr lang="ru-RU" dirty="0"/>
              <a:t>Если к аннотации </a:t>
            </a:r>
            <a:r>
              <a:rPr lang="en-US" dirty="0"/>
              <a:t>@Component</a:t>
            </a:r>
            <a:r>
              <a:rPr lang="ru-RU" dirty="0"/>
              <a:t> не прописать </a:t>
            </a:r>
            <a:r>
              <a:rPr lang="en-US" dirty="0"/>
              <a:t>id</a:t>
            </a:r>
            <a:r>
              <a:rPr lang="ru-RU" dirty="0"/>
              <a:t>, то </a:t>
            </a:r>
            <a:r>
              <a:rPr lang="en-US" dirty="0"/>
              <a:t>bean </a:t>
            </a:r>
            <a:r>
              <a:rPr lang="ru-RU" dirty="0"/>
              <a:t>будет назначен дефолтный </a:t>
            </a:r>
            <a:r>
              <a:rPr lang="en-US" dirty="0"/>
              <a:t>id. </a:t>
            </a:r>
          </a:p>
          <a:p>
            <a:pPr marL="0" indent="0">
              <a:buNone/>
            </a:pPr>
            <a:r>
              <a:rPr lang="ru-RU" dirty="0"/>
              <a:t>Как узнать сам </a:t>
            </a:r>
            <a:r>
              <a:rPr lang="en-US" dirty="0"/>
              <a:t>id? </a:t>
            </a:r>
            <a:r>
              <a:rPr lang="ru-RU" dirty="0"/>
              <a:t>Он формируется по определенным правилам.</a:t>
            </a:r>
          </a:p>
          <a:p>
            <a:pPr marL="0" indent="0">
              <a:buNone/>
            </a:pPr>
            <a:r>
              <a:rPr lang="ru-RU" dirty="0"/>
              <a:t>Дефолтный </a:t>
            </a:r>
            <a:r>
              <a:rPr lang="en-US" dirty="0"/>
              <a:t>bean id </a:t>
            </a:r>
            <a:r>
              <a:rPr lang="ru-RU" dirty="0"/>
              <a:t>получается из имени класса, заменяя первую заглавную букву на прописную.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90725"/>
            <a:ext cx="36957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8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 scope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Разновидности </a:t>
            </a:r>
            <a:r>
              <a:rPr lang="en-US" dirty="0"/>
              <a:t>bean scope</a:t>
            </a:r>
            <a:r>
              <a:rPr lang="ru-RU" dirty="0"/>
              <a:t>:</a:t>
            </a:r>
          </a:p>
          <a:p>
            <a:r>
              <a:rPr lang="en-US" b="1" dirty="0"/>
              <a:t>singleton (</a:t>
            </a:r>
            <a:r>
              <a:rPr lang="ru-RU" b="1" dirty="0"/>
              <a:t>по умолчанию</a:t>
            </a:r>
            <a:r>
              <a:rPr lang="en-US" b="1" dirty="0"/>
              <a:t>)</a:t>
            </a:r>
            <a:r>
              <a:rPr lang="ru-RU" b="1" dirty="0"/>
              <a:t>;</a:t>
            </a:r>
          </a:p>
          <a:p>
            <a:r>
              <a:rPr lang="en-US" b="1" dirty="0"/>
              <a:t>prototype;</a:t>
            </a:r>
          </a:p>
          <a:p>
            <a:r>
              <a:rPr lang="en-US" dirty="0"/>
              <a:t>request;</a:t>
            </a:r>
          </a:p>
          <a:p>
            <a:r>
              <a:rPr lang="en-US" dirty="0"/>
              <a:t>session;</a:t>
            </a:r>
          </a:p>
          <a:p>
            <a:r>
              <a:rPr lang="en-US" dirty="0"/>
              <a:t>global-session.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21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Аннотации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7277100" y="1825625"/>
            <a:ext cx="407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Вызываем </a:t>
            </a:r>
            <a:r>
              <a:rPr lang="en-US" dirty="0"/>
              <a:t>main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838325"/>
            <a:ext cx="630713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715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Аннотации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7277100" y="1825625"/>
            <a:ext cx="407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Вызываем </a:t>
            </a:r>
            <a:r>
              <a:rPr lang="en-US" dirty="0"/>
              <a:t>main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838325"/>
            <a:ext cx="630713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4724400"/>
            <a:ext cx="9888537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896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Аннотации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5" y="1825625"/>
            <a:ext cx="10467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Важно!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90549"/>
              </p:ext>
            </p:extLst>
          </p:nvPr>
        </p:nvGraphicFramePr>
        <p:xfrm>
          <a:off x="2032000" y="2524124"/>
          <a:ext cx="8128000" cy="309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Bean id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MyCat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myCat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SQLCat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SQLCat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907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5" y="1825625"/>
            <a:ext cx="10467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Аннотация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en-US" b="1" dirty="0"/>
              <a:t> </a:t>
            </a:r>
            <a:r>
              <a:rPr lang="ru-RU" dirty="0"/>
              <a:t>используется для внедрения зависимостей.</a:t>
            </a:r>
          </a:p>
          <a:p>
            <a:pPr marL="0" indent="0">
              <a:buNone/>
            </a:pPr>
            <a:r>
              <a:rPr lang="ru-RU" dirty="0"/>
              <a:t>Типы </a:t>
            </a:r>
            <a:r>
              <a:rPr lang="en-US" dirty="0" err="1"/>
              <a:t>autowiring</a:t>
            </a:r>
            <a:r>
              <a:rPr lang="en-US" dirty="0"/>
              <a:t>-</a:t>
            </a:r>
            <a:r>
              <a:rPr lang="ru-RU" dirty="0"/>
              <a:t>а или где мы можем использовать данный </a:t>
            </a:r>
            <a:r>
              <a:rPr lang="en-US" dirty="0"/>
              <a:t>DI:</a:t>
            </a:r>
          </a:p>
          <a:p>
            <a:r>
              <a:rPr lang="ru-RU" b="1" dirty="0"/>
              <a:t>Конструктор</a:t>
            </a:r>
          </a:p>
          <a:p>
            <a:r>
              <a:rPr lang="ru-RU" b="1" dirty="0"/>
              <a:t>Сеттер</a:t>
            </a:r>
          </a:p>
          <a:p>
            <a:r>
              <a:rPr lang="ru-RU" b="1" dirty="0"/>
              <a:t>Поле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6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5" y="1825625"/>
            <a:ext cx="10467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Пример. Вернем в класс </a:t>
            </a:r>
            <a:r>
              <a:rPr lang="en-US" dirty="0"/>
              <a:t>Cat id </a:t>
            </a:r>
            <a:r>
              <a:rPr lang="ru-RU" dirty="0"/>
              <a:t>(прописывать </a:t>
            </a:r>
            <a:r>
              <a:rPr lang="en-US" dirty="0"/>
              <a:t>id </a:t>
            </a:r>
            <a:r>
              <a:rPr lang="ru-RU" dirty="0"/>
              <a:t>– хороший тон)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609850"/>
            <a:ext cx="36480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911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6" y="1825625"/>
            <a:ext cx="5715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класса </a:t>
            </a:r>
            <a:r>
              <a:rPr lang="en-US" dirty="0"/>
              <a:t>Person </a:t>
            </a:r>
            <a:r>
              <a:rPr lang="ru-RU" dirty="0"/>
              <a:t>пропишем аннотацию </a:t>
            </a:r>
            <a:r>
              <a:rPr lang="en-US" dirty="0"/>
              <a:t>@Component</a:t>
            </a:r>
            <a:r>
              <a:rPr lang="ru-RU" dirty="0"/>
              <a:t>, а возле конструктора с параметром укажем аннотацию </a:t>
            </a: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7937"/>
            <a:ext cx="4733925" cy="686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171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6" y="1825625"/>
            <a:ext cx="5715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Вызываем функцию </a:t>
            </a:r>
            <a:r>
              <a:rPr lang="en-US" dirty="0"/>
              <a:t>main.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533650"/>
            <a:ext cx="644048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634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6" y="1825625"/>
            <a:ext cx="5715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Результат вызова: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4" y="2571750"/>
            <a:ext cx="1027906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771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6" y="1825625"/>
            <a:ext cx="106013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Как это работает?</a:t>
            </a:r>
          </a:p>
          <a:p>
            <a:pPr marL="0" indent="0">
              <a:buNone/>
            </a:pPr>
            <a:r>
              <a:rPr lang="en-US" dirty="0"/>
              <a:t>Spring </a:t>
            </a:r>
            <a:r>
              <a:rPr lang="ru-RU" dirty="0"/>
              <a:t>сканирует классы отмеченные аннотацией </a:t>
            </a:r>
            <a:r>
              <a:rPr lang="en-US" b="1" dirty="0"/>
              <a:t>@Component</a:t>
            </a:r>
            <a:r>
              <a:rPr lang="ru-RU" dirty="0"/>
              <a:t>. Нашел два таких класса (</a:t>
            </a:r>
            <a:r>
              <a:rPr lang="en-US" dirty="0"/>
              <a:t>Cat </a:t>
            </a:r>
            <a:r>
              <a:rPr lang="ru-RU" dirty="0"/>
              <a:t>и </a:t>
            </a:r>
            <a:r>
              <a:rPr lang="en-US" dirty="0"/>
              <a:t>Person</a:t>
            </a:r>
            <a:r>
              <a:rPr lang="ru-RU" dirty="0"/>
              <a:t>)</a:t>
            </a:r>
            <a:r>
              <a:rPr lang="en-US" dirty="0"/>
              <a:t>. Scope </a:t>
            </a:r>
            <a:r>
              <a:rPr lang="ru-RU" dirty="0"/>
              <a:t>у них </a:t>
            </a:r>
            <a:r>
              <a:rPr lang="en-US" dirty="0"/>
              <a:t>singleton</a:t>
            </a:r>
            <a:r>
              <a:rPr lang="ru-RU" dirty="0"/>
              <a:t>, так что он сразу создал объекты.</a:t>
            </a:r>
          </a:p>
          <a:p>
            <a:pPr marL="0" indent="0">
              <a:buNone/>
            </a:pPr>
            <a:r>
              <a:rPr lang="ru-RU" dirty="0"/>
              <a:t>Затем </a:t>
            </a:r>
            <a:r>
              <a:rPr lang="en-US" dirty="0"/>
              <a:t>Spring </a:t>
            </a:r>
            <a:r>
              <a:rPr lang="ru-RU" dirty="0"/>
              <a:t>увидел аннотацию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ru-RU" dirty="0"/>
              <a:t>, прописанную на конструкторе, и пытается внедрить зависимость.</a:t>
            </a:r>
          </a:p>
          <a:p>
            <a:pPr marL="0" indent="0">
              <a:buNone/>
            </a:pPr>
            <a:r>
              <a:rPr lang="ru-RU" dirty="0"/>
              <a:t>Каким образом? Он ищет, есть ли подходящие </a:t>
            </a:r>
            <a:r>
              <a:rPr lang="en-US" dirty="0"/>
              <a:t>bean </a:t>
            </a:r>
            <a:r>
              <a:rPr lang="ru-RU" dirty="0"/>
              <a:t>по типу. Если он находит такой </a:t>
            </a:r>
            <a:r>
              <a:rPr lang="en-US" dirty="0"/>
              <a:t>bean – </a:t>
            </a:r>
            <a:r>
              <a:rPr lang="ru-RU" dirty="0"/>
              <a:t>внедряет зависимость.</a:t>
            </a:r>
          </a:p>
        </p:txBody>
      </p:sp>
    </p:spTree>
    <p:extLst>
      <p:ext uri="{BB962C8B-B14F-4D97-AF65-F5344CB8AC3E}">
        <p14:creationId xmlns:p14="http://schemas.microsoft.com/office/powerpoint/2010/main" val="678560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6" y="1825625"/>
            <a:ext cx="106013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Если такого </a:t>
            </a:r>
            <a:r>
              <a:rPr lang="ru-RU" dirty="0" err="1"/>
              <a:t>бина</a:t>
            </a:r>
            <a:r>
              <a:rPr lang="ru-RU" dirty="0"/>
              <a:t> нет -  </a:t>
            </a:r>
            <a:r>
              <a:rPr lang="ru-RU" b="1" dirty="0"/>
              <a:t>ошибка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/>
              <a:t>Exception in thread "main" org.springframework.beans.factory.UnsatisfiedDependencyException: Error creating bean with name '</a:t>
            </a:r>
            <a:r>
              <a:rPr lang="en-US" b="1" dirty="0" err="1"/>
              <a:t>personBean</a:t>
            </a:r>
            <a:r>
              <a:rPr lang="en-US" dirty="0"/>
              <a:t>' defined in file [E:\Projects\demo\target\classes\com\</a:t>
            </a:r>
            <a:r>
              <a:rPr lang="en-US" dirty="0" err="1"/>
              <a:t>donnu</a:t>
            </a:r>
            <a:r>
              <a:rPr lang="en-US" dirty="0"/>
              <a:t>\demo\</a:t>
            </a:r>
            <a:r>
              <a:rPr lang="en-US" dirty="0" err="1"/>
              <a:t>spring_introduction</a:t>
            </a:r>
            <a:r>
              <a:rPr lang="en-US" dirty="0"/>
              <a:t>\</a:t>
            </a:r>
            <a:r>
              <a:rPr lang="en-US" dirty="0" err="1"/>
              <a:t>Person.class</a:t>
            </a:r>
            <a:r>
              <a:rPr lang="en-US" dirty="0"/>
              <a:t>]: </a:t>
            </a:r>
            <a:r>
              <a:rPr lang="en-US" b="1" dirty="0"/>
              <a:t>Unsatisfied dependency expressed through constructor parameter 0</a:t>
            </a:r>
            <a:r>
              <a:rPr lang="en-US" dirty="0"/>
              <a:t>; nested exception is org.springframework.beans.factory.NoSuchBeanDefinitionException: </a:t>
            </a:r>
            <a:r>
              <a:rPr lang="en-US" b="1" dirty="0"/>
              <a:t>No qualifying bean of type '</a:t>
            </a:r>
            <a:r>
              <a:rPr lang="en-US" b="1" dirty="0" err="1"/>
              <a:t>com.donnu.demo.spring_introduction.Pet</a:t>
            </a:r>
            <a:r>
              <a:rPr lang="en-US" b="1" dirty="0"/>
              <a:t>'</a:t>
            </a:r>
            <a:r>
              <a:rPr lang="en-US" dirty="0"/>
              <a:t> available: </a:t>
            </a:r>
            <a:r>
              <a:rPr lang="en-US" b="1" dirty="0"/>
              <a:t>expected at least 1 bean which qualifies as </a:t>
            </a:r>
            <a:r>
              <a:rPr lang="en-US" b="1" dirty="0" err="1"/>
              <a:t>autowire</a:t>
            </a:r>
            <a:r>
              <a:rPr lang="en-US" b="1" dirty="0"/>
              <a:t> candidate</a:t>
            </a:r>
            <a:r>
              <a:rPr lang="en-US" dirty="0"/>
              <a:t>. Dependency annotations: {}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32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Рассмотрим пример. Создадим новый конфигурационный файл</a:t>
            </a:r>
            <a:r>
              <a:rPr lang="en-US" dirty="0"/>
              <a:t> applicationContext2.xml </a:t>
            </a:r>
            <a:r>
              <a:rPr lang="ru-RU" dirty="0"/>
              <a:t>и класс </a:t>
            </a:r>
            <a:r>
              <a:rPr lang="en-US" dirty="0"/>
              <a:t>Test3.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2895600"/>
            <a:ext cx="38576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6"/>
          <a:stretch/>
        </p:blipFill>
        <p:spPr bwMode="auto">
          <a:xfrm>
            <a:off x="1017587" y="2895600"/>
            <a:ext cx="5716587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059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6" y="1825625"/>
            <a:ext cx="106013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Закомментируем </a:t>
            </a: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Запустим: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509838"/>
            <a:ext cx="36671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19"/>
          <a:stretch/>
        </p:blipFill>
        <p:spPr bwMode="auto">
          <a:xfrm>
            <a:off x="938213" y="4352925"/>
            <a:ext cx="10263188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250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6" y="1825625"/>
            <a:ext cx="106013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Почему не было ошибки?</a:t>
            </a:r>
          </a:p>
          <a:p>
            <a:pPr marL="0" indent="0">
              <a:buNone/>
            </a:pPr>
            <a:r>
              <a:rPr lang="ru-RU" dirty="0"/>
              <a:t>Начиная со </a:t>
            </a:r>
            <a:r>
              <a:rPr lang="en-US" dirty="0"/>
              <a:t>Spring </a:t>
            </a:r>
            <a:r>
              <a:rPr lang="ru-RU" dirty="0"/>
              <a:t>версии 4.3, если в классе имеется один конструктор, аннотацию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en-US" b="1" dirty="0"/>
              <a:t> </a:t>
            </a:r>
            <a:r>
              <a:rPr lang="ru-RU" dirty="0"/>
              <a:t>можно не писать.</a:t>
            </a:r>
          </a:p>
          <a:p>
            <a:pPr marL="0" indent="0">
              <a:buNone/>
            </a:pPr>
            <a:r>
              <a:rPr lang="ru-RU" dirty="0"/>
              <a:t>Лучше конечно указать ее.</a:t>
            </a:r>
          </a:p>
        </p:txBody>
      </p:sp>
    </p:spTree>
    <p:extLst>
      <p:ext uri="{BB962C8B-B14F-4D97-AF65-F5344CB8AC3E}">
        <p14:creationId xmlns:p14="http://schemas.microsoft.com/office/powerpoint/2010/main" val="190947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6" y="1825625"/>
            <a:ext cx="106013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Процесс внедрения зависимости при помощи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ru-RU" dirty="0"/>
              <a:t>:</a:t>
            </a:r>
          </a:p>
          <a:p>
            <a:pPr marL="514350" indent="-514350">
              <a:buAutoNum type="arabicPeriod"/>
            </a:pPr>
            <a:r>
              <a:rPr lang="ru-RU" dirty="0"/>
              <a:t>Сканирование пакета, поиск классов с аннотацией </a:t>
            </a:r>
            <a:r>
              <a:rPr lang="en-US" dirty="0"/>
              <a:t>@Component</a:t>
            </a:r>
          </a:p>
          <a:p>
            <a:pPr marL="514350" indent="-514350">
              <a:buAutoNum type="arabicPeriod"/>
            </a:pPr>
            <a:r>
              <a:rPr lang="ru-RU" dirty="0"/>
              <a:t>При наличии аннотации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ru-RU" b="1" dirty="0"/>
              <a:t> </a:t>
            </a:r>
            <a:r>
              <a:rPr lang="ru-RU" dirty="0"/>
              <a:t>начинается поиск подходящего по типу </a:t>
            </a:r>
            <a:r>
              <a:rPr lang="ru-RU" dirty="0" err="1"/>
              <a:t>бина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Далее существует три сценария</a:t>
            </a:r>
          </a:p>
          <a:p>
            <a:r>
              <a:rPr lang="ru-RU" dirty="0"/>
              <a:t>Если находится 1 подходящий бин – внедряется зависимость</a:t>
            </a:r>
          </a:p>
          <a:p>
            <a:r>
              <a:rPr lang="ru-RU" dirty="0"/>
              <a:t>Если подходящих </a:t>
            </a:r>
            <a:r>
              <a:rPr lang="ru-RU" dirty="0" err="1"/>
              <a:t>бинов</a:t>
            </a:r>
            <a:r>
              <a:rPr lang="ru-RU" dirty="0"/>
              <a:t> нет – выбрасывается исключение</a:t>
            </a:r>
          </a:p>
          <a:p>
            <a:r>
              <a:rPr lang="ru-RU" dirty="0"/>
              <a:t>Если подходящих </a:t>
            </a:r>
            <a:r>
              <a:rPr lang="ru-RU" dirty="0" err="1"/>
              <a:t>бинов</a:t>
            </a:r>
            <a:r>
              <a:rPr lang="ru-RU" dirty="0"/>
              <a:t> больше одного - 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734449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6" y="1825625"/>
            <a:ext cx="56483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Аннотацию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en-US" b="1" dirty="0"/>
              <a:t> </a:t>
            </a:r>
            <a:r>
              <a:rPr lang="ru-RU" dirty="0"/>
              <a:t>можно указать над сеттером.</a:t>
            </a:r>
          </a:p>
          <a:p>
            <a:pPr marL="0" indent="0">
              <a:buNone/>
            </a:pPr>
            <a:r>
              <a:rPr lang="ru-RU" dirty="0"/>
              <a:t>Вывод будет следующим: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544" y="0"/>
            <a:ext cx="414045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3324225"/>
            <a:ext cx="31718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996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5" y="1825625"/>
            <a:ext cx="104774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Это можно использовать не только для сеттера, но и для любого метода: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828925"/>
            <a:ext cx="3657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828925"/>
            <a:ext cx="27813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577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ru-RU" dirty="0"/>
              <a:t>с помощью аннотаций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85825" y="1825625"/>
            <a:ext cx="104774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Аннотацию</a:t>
            </a:r>
            <a:r>
              <a:rPr lang="ru-RU" b="1" dirty="0"/>
              <a:t>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en-US" b="1" dirty="0"/>
              <a:t> </a:t>
            </a:r>
            <a:r>
              <a:rPr lang="ru-RU" dirty="0"/>
              <a:t>можно указать для поля в классе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9" y="2462213"/>
            <a:ext cx="2733675" cy="191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2462213"/>
            <a:ext cx="2838450" cy="188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74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250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классе </a:t>
            </a:r>
            <a:r>
              <a:rPr lang="en-US" dirty="0"/>
              <a:t>Dog </a:t>
            </a:r>
            <a:r>
              <a:rPr lang="ru-RU" dirty="0"/>
              <a:t>модифицируем конструктор без параметров таким образом, чтобы он вернул сообщение, когда создается объект класса (в нашем случае когда создается бин).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95650"/>
            <a:ext cx="45148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56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250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классе </a:t>
            </a:r>
            <a:r>
              <a:rPr lang="en-US" dirty="0"/>
              <a:t>Test3 </a:t>
            </a:r>
            <a:r>
              <a:rPr lang="ru-RU" dirty="0"/>
              <a:t>создаем </a:t>
            </a:r>
            <a:r>
              <a:rPr lang="en-US" dirty="0" err="1"/>
              <a:t>ClassPathXmlApplicationContext</a:t>
            </a:r>
            <a:r>
              <a:rPr lang="ru-RU" dirty="0"/>
              <a:t>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509838"/>
            <a:ext cx="6811963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21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250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вызове функции </a:t>
            </a:r>
            <a:r>
              <a:rPr lang="en-US" dirty="0"/>
              <a:t>main</a:t>
            </a:r>
            <a:r>
              <a:rPr lang="ru-RU" dirty="0"/>
              <a:t> наблюдаем следующее: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21"/>
          <a:stretch/>
        </p:blipFill>
        <p:spPr bwMode="auto">
          <a:xfrm>
            <a:off x="990600" y="2424113"/>
            <a:ext cx="97155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95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26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Это означает, что сработал конструктор класса </a:t>
            </a:r>
            <a:r>
              <a:rPr lang="en-US" dirty="0"/>
              <a:t>Dog</a:t>
            </a:r>
            <a:r>
              <a:rPr lang="ru-RU" dirty="0"/>
              <a:t>, и </a:t>
            </a:r>
            <a:r>
              <a:rPr lang="en-US" dirty="0"/>
              <a:t>bean Dog </a:t>
            </a:r>
            <a:r>
              <a:rPr lang="ru-RU" dirty="0"/>
              <a:t>был создан. Это означает, что </a:t>
            </a:r>
            <a:r>
              <a:rPr lang="en-US" dirty="0"/>
              <a:t>bean </a:t>
            </a:r>
            <a:r>
              <a:rPr lang="ru-RU" dirty="0"/>
              <a:t>создается даже если мы его </a:t>
            </a:r>
            <a:r>
              <a:rPr lang="ru-RU" b="1" dirty="0"/>
              <a:t>не запрашиваем</a:t>
            </a:r>
            <a:r>
              <a:rPr lang="ru-RU" dirty="0"/>
              <a:t>. Он создался в тот момент, когда </a:t>
            </a:r>
            <a:r>
              <a:rPr lang="en-US" dirty="0"/>
              <a:t>Spring </a:t>
            </a:r>
            <a:r>
              <a:rPr lang="ru-RU" dirty="0"/>
              <a:t>прочитал конфигурационный файл.</a:t>
            </a:r>
          </a:p>
          <a:p>
            <a:pPr marL="0" indent="0">
              <a:buNone/>
            </a:pPr>
            <a:r>
              <a:rPr lang="ru-RU" dirty="0"/>
              <a:t>Поскольку </a:t>
            </a:r>
            <a:r>
              <a:rPr lang="en-US" dirty="0"/>
              <a:t>scope </a:t>
            </a:r>
            <a:r>
              <a:rPr lang="ru-RU" dirty="0"/>
              <a:t>не был указан, по умолчанию был создан </a:t>
            </a:r>
            <a:r>
              <a:rPr lang="en-US" dirty="0"/>
              <a:t>bean </a:t>
            </a:r>
            <a:r>
              <a:rPr lang="ru-RU" dirty="0"/>
              <a:t>со </a:t>
            </a:r>
            <a:r>
              <a:rPr lang="en-US" dirty="0"/>
              <a:t>scope </a:t>
            </a:r>
            <a:r>
              <a:rPr lang="en-US" b="1" dirty="0"/>
              <a:t>singleton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27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1476</Words>
  <Application>Microsoft Office PowerPoint</Application>
  <PresentationFormat>Широкоэкранный</PresentationFormat>
  <Paragraphs>188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ОБЪЕКТНО-ОРИЕНТИРОВАННОЕ ПРОГРАММИРОВАНИЕ</vt:lpstr>
      <vt:lpstr>План</vt:lpstr>
      <vt:lpstr>Bean scope</vt:lpstr>
      <vt:lpstr>Bean scope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Prototype</vt:lpstr>
      <vt:lpstr>Prototype</vt:lpstr>
      <vt:lpstr>Prototype</vt:lpstr>
      <vt:lpstr>Жизненный цикл bean</vt:lpstr>
      <vt:lpstr>Жизненный цикл bean</vt:lpstr>
      <vt:lpstr>Жизненный цикл bean</vt:lpstr>
      <vt:lpstr>Жизненный цикл bean</vt:lpstr>
      <vt:lpstr>Жизненный цикл bean</vt:lpstr>
      <vt:lpstr>Жизненный цикл bean</vt:lpstr>
      <vt:lpstr>Жизненный цикл bean</vt:lpstr>
      <vt:lpstr>Жизненный цикл bean</vt:lpstr>
      <vt:lpstr>Жизненный цикл bean</vt:lpstr>
      <vt:lpstr>Жизненный цикл bean</vt:lpstr>
      <vt:lpstr>Жизненный цикл bean</vt:lpstr>
      <vt:lpstr>Аннотации</vt:lpstr>
      <vt:lpstr>Аннотации</vt:lpstr>
      <vt:lpstr>Аннотации</vt:lpstr>
      <vt:lpstr>Аннотации</vt:lpstr>
      <vt:lpstr>Аннотации</vt:lpstr>
      <vt:lpstr>Аннотации</vt:lpstr>
      <vt:lpstr>Аннотации</vt:lpstr>
      <vt:lpstr>Аннотации</vt:lpstr>
      <vt:lpstr>Аннотации</vt:lpstr>
      <vt:lpstr>Аннотации</vt:lpstr>
      <vt:lpstr>Аннотации</vt:lpstr>
      <vt:lpstr>DI с помощью аннотаций</vt:lpstr>
      <vt:lpstr>DI с помощью аннотаций</vt:lpstr>
      <vt:lpstr>DI с помощью аннотаций</vt:lpstr>
      <vt:lpstr>DI с помощью аннотаций</vt:lpstr>
      <vt:lpstr>DI с помощью аннотаций</vt:lpstr>
      <vt:lpstr>DI с помощью аннотаций</vt:lpstr>
      <vt:lpstr>DI с помощью аннотаций</vt:lpstr>
      <vt:lpstr>DI с помощью аннотаций</vt:lpstr>
      <vt:lpstr>DI с помощью аннотаций</vt:lpstr>
      <vt:lpstr>DI с помощью аннотаций</vt:lpstr>
      <vt:lpstr>DI с помощью аннотаций</vt:lpstr>
      <vt:lpstr>DI с помощью аннотаций</vt:lpstr>
      <vt:lpstr>DI с помощью аннотаций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Владислав Мамонтов</cp:lastModifiedBy>
  <cp:revision>102</cp:revision>
  <dcterms:created xsi:type="dcterms:W3CDTF">2020-05-19T06:31:28Z</dcterms:created>
  <dcterms:modified xsi:type="dcterms:W3CDTF">2021-09-27T16:10:12Z</dcterms:modified>
</cp:coreProperties>
</file>