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317" r:id="rId6"/>
    <p:sldId id="265" r:id="rId7"/>
    <p:sldId id="267" r:id="rId8"/>
    <p:sldId id="268" r:id="rId9"/>
    <p:sldId id="260" r:id="rId10"/>
    <p:sldId id="269" r:id="rId11"/>
    <p:sldId id="26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4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C"/>
    <a:srgbClr val="E84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90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28AC-5B50-4F73-A6F8-55A7B74136BB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C04E-3AFE-441A-9947-E9DAC035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032" y="34512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rgbClr val="0076BC"/>
                </a:solidFill>
                <a:latin typeface="+mn-lt"/>
              </a:rPr>
              <a:t>ОБЪЕКТНО-ОРИЕНТИРОВАННОЕ ПРОГРАММИРОВАНИЕ</a:t>
            </a:r>
            <a:endParaRPr lang="en-US" b="1" dirty="0">
              <a:solidFill>
                <a:srgbClr val="0076BC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32" y="2824798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E84D91"/>
                </a:solidFill>
              </a:rPr>
              <a:t>Лекция 1</a:t>
            </a:r>
            <a:endParaRPr lang="en-US" dirty="0">
              <a:solidFill>
                <a:srgbClr val="E84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953816" y="1861912"/>
            <a:ext cx="3960000" cy="39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467350" y="1825625"/>
            <a:ext cx="588645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Однако стоит отметить, что существуют разные реализации JDK, хотя все они используют один и тот же язык - </a:t>
            </a:r>
            <a:r>
              <a:rPr lang="ru-RU" dirty="0" err="1"/>
              <a:t>Java</a:t>
            </a:r>
            <a:r>
              <a:rPr lang="ru-RU" dirty="0"/>
              <a:t>. Две наиболее популярных реализации - </a:t>
            </a:r>
            <a:r>
              <a:rPr lang="ru-RU" dirty="0" err="1"/>
              <a:t>Oracle</a:t>
            </a:r>
            <a:r>
              <a:rPr lang="ru-RU" dirty="0"/>
              <a:t> JDK и </a:t>
            </a:r>
            <a:r>
              <a:rPr lang="ru-RU" dirty="0" err="1"/>
              <a:t>OpenJDK</a:t>
            </a:r>
            <a:r>
              <a:rPr lang="ru-RU" dirty="0"/>
              <a:t>. В чем их разница?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Oracle</a:t>
            </a:r>
            <a:r>
              <a:rPr lang="ru-RU" dirty="0"/>
              <a:t> JDK всецело развивается компанией </a:t>
            </a:r>
            <a:r>
              <a:rPr lang="ru-RU" dirty="0" err="1"/>
              <a:t>Oracle</a:t>
            </a:r>
            <a:r>
              <a:rPr lang="ru-RU" dirty="0"/>
              <a:t>. </a:t>
            </a:r>
            <a:r>
              <a:rPr lang="ru-RU" dirty="0" err="1"/>
              <a:t>OpenJDK</a:t>
            </a:r>
            <a:r>
              <a:rPr lang="ru-RU" dirty="0"/>
              <a:t> же развивается как компанией </a:t>
            </a:r>
            <a:r>
              <a:rPr lang="ru-RU" dirty="0" err="1"/>
              <a:t>Oracle</a:t>
            </a:r>
            <a:r>
              <a:rPr lang="ru-RU" dirty="0"/>
              <a:t>, так и еще рядом компаний совместно.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Наибольшие различия с точки зрения лицензирования. Согласно лицензии </a:t>
            </a:r>
            <a:r>
              <a:rPr lang="ru-RU" dirty="0" err="1"/>
              <a:t>Oracle</a:t>
            </a:r>
            <a:r>
              <a:rPr lang="ru-RU" dirty="0"/>
              <a:t> JDK можно использовать бесплатно для персональных нужд, а также для разработки, тестирования и демонстрации приложений. В остальных случаях (например, для получения поддержки) необходима коммерческая лицензия в виде подписки. А </a:t>
            </a:r>
            <a:r>
              <a:rPr lang="ru-RU" dirty="0" err="1"/>
              <a:t>OpenJDK</a:t>
            </a:r>
            <a:r>
              <a:rPr lang="ru-RU" dirty="0"/>
              <a:t> полностью бесплатна.</a:t>
            </a:r>
            <a:endParaRPr lang="ru-RU" dirty="0" smtClean="0"/>
          </a:p>
        </p:txBody>
      </p:sp>
      <p:pic>
        <p:nvPicPr>
          <p:cNvPr id="1028" name="Picture 4" descr="https://libericajdk.ru/assets/images/duke-in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2" y="2076226"/>
            <a:ext cx="410256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3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200650" y="1825625"/>
            <a:ext cx="649605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</a:t>
            </a:r>
            <a:r>
              <a:rPr lang="ru-RU" b="1" dirty="0" err="1" smtClean="0"/>
              <a:t>ntelliJ</a:t>
            </a:r>
            <a:r>
              <a:rPr lang="ru-RU" b="1" dirty="0" smtClean="0"/>
              <a:t> </a:t>
            </a:r>
            <a:r>
              <a:rPr lang="ru-RU" b="1" dirty="0"/>
              <a:t>IDEA </a:t>
            </a:r>
            <a:r>
              <a:rPr lang="ru-RU" dirty="0"/>
              <a:t>— интегрированная среда разработки программного обеспечения для многих языков программирования, в частности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JavaScript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, разработанная компанией </a:t>
            </a:r>
            <a:r>
              <a:rPr lang="ru-RU" dirty="0" err="1"/>
              <a:t>JetBrains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Начиная с версии 9.0, среда доступна в двух редакциях: </a:t>
            </a:r>
            <a:r>
              <a:rPr lang="ru-RU" dirty="0" err="1"/>
              <a:t>Community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/>
              <a:t> и </a:t>
            </a:r>
            <a:r>
              <a:rPr lang="ru-RU" dirty="0" err="1"/>
              <a:t>Ultimate</a:t>
            </a:r>
            <a:r>
              <a:rPr lang="ru-RU" dirty="0"/>
              <a:t> </a:t>
            </a:r>
            <a:r>
              <a:rPr lang="ru-RU" dirty="0" err="1"/>
              <a:t>Edition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b="1" dirty="0" err="1" smtClean="0"/>
              <a:t>Community</a:t>
            </a:r>
            <a:r>
              <a:rPr lang="ru-RU" b="1" dirty="0" smtClean="0"/>
              <a:t> </a:t>
            </a:r>
            <a:r>
              <a:rPr lang="ru-RU" b="1" dirty="0" err="1"/>
              <a:t>Edition</a:t>
            </a:r>
            <a:r>
              <a:rPr lang="ru-RU" b="1" dirty="0"/>
              <a:t> </a:t>
            </a:r>
            <a:r>
              <a:rPr lang="ru-RU" dirty="0"/>
              <a:t>является полностью свободной версией, доступной под лицензией </a:t>
            </a:r>
            <a:r>
              <a:rPr lang="ru-RU" dirty="0" err="1"/>
              <a:t>Apache</a:t>
            </a:r>
            <a:r>
              <a:rPr lang="ru-RU" dirty="0"/>
              <a:t> 2.0, в ней реализована полная поддержка </a:t>
            </a:r>
            <a:r>
              <a:rPr lang="ru-RU" dirty="0" err="1"/>
              <a:t>Java</a:t>
            </a:r>
            <a:r>
              <a:rPr lang="ru-RU" dirty="0"/>
              <a:t> SE, </a:t>
            </a:r>
            <a:r>
              <a:rPr lang="ru-RU" dirty="0" err="1"/>
              <a:t>Kotlin</a:t>
            </a:r>
            <a:r>
              <a:rPr lang="ru-RU" dirty="0"/>
              <a:t>, </a:t>
            </a:r>
            <a:r>
              <a:rPr lang="ru-RU" dirty="0" err="1"/>
              <a:t>Groovy</a:t>
            </a:r>
            <a:r>
              <a:rPr lang="ru-RU" dirty="0"/>
              <a:t>, </a:t>
            </a:r>
            <a:r>
              <a:rPr lang="ru-RU" dirty="0" err="1"/>
              <a:t>Scala</a:t>
            </a:r>
            <a:r>
              <a:rPr lang="ru-RU" dirty="0"/>
              <a:t>, а также интеграция с наиболее популярными системами управления версиями. В редакции </a:t>
            </a:r>
            <a:r>
              <a:rPr lang="ru-RU" b="1" dirty="0" err="1"/>
              <a:t>Ultimate</a:t>
            </a:r>
            <a:r>
              <a:rPr lang="ru-RU" b="1" dirty="0"/>
              <a:t> </a:t>
            </a:r>
            <a:r>
              <a:rPr lang="ru-RU" b="1" dirty="0" err="1"/>
              <a:t>Edition</a:t>
            </a:r>
            <a:r>
              <a:rPr lang="ru-RU" dirty="0"/>
              <a:t>, доступной под коммерческой лицензией, реализована поддержка </a:t>
            </a:r>
            <a:r>
              <a:rPr lang="ru-RU" dirty="0" err="1"/>
              <a:t>Java</a:t>
            </a:r>
            <a:r>
              <a:rPr lang="ru-RU" dirty="0"/>
              <a:t> EE, UML-диаграмм, подсчёт покрытия кода, а также поддержка других систем управления версиями, языков и </a:t>
            </a:r>
            <a:r>
              <a:rPr lang="ru-RU" dirty="0" err="1" smtClean="0"/>
              <a:t>фреймворков</a:t>
            </a:r>
            <a:r>
              <a:rPr lang="ru-RU" dirty="0" smtClean="0"/>
              <a:t>.</a:t>
            </a:r>
          </a:p>
        </p:txBody>
      </p:sp>
      <p:pic>
        <p:nvPicPr>
          <p:cNvPr id="1026" name="Picture 2" descr="Файл:IntelliJ IDEA Icon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61551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9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200650" y="1825625"/>
            <a:ext cx="649605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 err="1"/>
              <a:t>NetBeans</a:t>
            </a:r>
            <a:r>
              <a:rPr lang="ru-RU" b="1" dirty="0"/>
              <a:t> IDE </a:t>
            </a:r>
            <a:r>
              <a:rPr lang="ru-RU" dirty="0"/>
              <a:t>— свободная интегрированная среда разработки приложений (IDE) на языках программирования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, PHP, </a:t>
            </a:r>
            <a:r>
              <a:rPr lang="ru-RU" dirty="0" err="1"/>
              <a:t>JavaScript</a:t>
            </a:r>
            <a:r>
              <a:rPr lang="ru-RU" dirty="0"/>
              <a:t>, C, C++, </a:t>
            </a:r>
            <a:r>
              <a:rPr lang="ru-RU" dirty="0" smtClean="0"/>
              <a:t>Ада </a:t>
            </a:r>
            <a:r>
              <a:rPr lang="ru-RU" dirty="0"/>
              <a:t>и ряда других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Проект </a:t>
            </a:r>
            <a:r>
              <a:rPr lang="ru-RU" dirty="0" err="1"/>
              <a:t>NetBeans</a:t>
            </a:r>
            <a:r>
              <a:rPr lang="ru-RU" dirty="0"/>
              <a:t> IDE поддерживается и спонсируется компанией </a:t>
            </a:r>
            <a:r>
              <a:rPr lang="ru-RU" dirty="0" err="1"/>
              <a:t>Oracle</a:t>
            </a:r>
            <a:r>
              <a:rPr lang="ru-RU" dirty="0"/>
              <a:t>, однако разработка </a:t>
            </a:r>
            <a:r>
              <a:rPr lang="ru-RU" dirty="0" err="1"/>
              <a:t>NetBeans</a:t>
            </a:r>
            <a:r>
              <a:rPr lang="ru-RU" dirty="0"/>
              <a:t> ведётся независимым сообществом разработчиков-энтузиастов (</a:t>
            </a:r>
            <a:r>
              <a:rPr lang="ru-RU" dirty="0" err="1"/>
              <a:t>NetBeans</a:t>
            </a:r>
            <a:r>
              <a:rPr lang="ru-RU" dirty="0"/>
              <a:t> </a:t>
            </a:r>
            <a:r>
              <a:rPr lang="ru-RU" dirty="0" err="1"/>
              <a:t>Community</a:t>
            </a:r>
            <a:r>
              <a:rPr lang="ru-RU" dirty="0"/>
              <a:t>) и компанией </a:t>
            </a:r>
            <a:r>
              <a:rPr lang="ru-RU" dirty="0" err="1"/>
              <a:t>NetBeans</a:t>
            </a:r>
            <a:r>
              <a:rPr lang="ru-RU" dirty="0"/>
              <a:t> </a:t>
            </a:r>
            <a:r>
              <a:rPr lang="ru-RU" dirty="0" err="1"/>
              <a:t>Org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Последние версии </a:t>
            </a:r>
            <a:r>
              <a:rPr lang="ru-RU" dirty="0" err="1"/>
              <a:t>NetBeans</a:t>
            </a:r>
            <a:r>
              <a:rPr lang="ru-RU" dirty="0"/>
              <a:t> IDE поддерживают </a:t>
            </a:r>
            <a:r>
              <a:rPr lang="ru-RU" dirty="0" err="1"/>
              <a:t>рефакторинг</a:t>
            </a:r>
            <a:r>
              <a:rPr lang="ru-RU" dirty="0"/>
              <a:t>, профилирование, выделение синтаксических конструкций цветом, </a:t>
            </a:r>
            <a:r>
              <a:rPr lang="ru-RU" dirty="0" err="1"/>
              <a:t>автодополнение</a:t>
            </a:r>
            <a:r>
              <a:rPr lang="ru-RU" dirty="0"/>
              <a:t> набираемых конструкций на лету и множество предопределённых шаблонов кода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разработки программ в среде </a:t>
            </a:r>
            <a:r>
              <a:rPr lang="ru-RU" dirty="0" err="1"/>
              <a:t>NetBeans</a:t>
            </a:r>
            <a:r>
              <a:rPr lang="ru-RU" dirty="0"/>
              <a:t> и для успешной инсталляции и работы самой среды </a:t>
            </a:r>
            <a:r>
              <a:rPr lang="ru-RU" dirty="0" err="1"/>
              <a:t>NetBeans</a:t>
            </a:r>
            <a:r>
              <a:rPr lang="ru-RU" dirty="0"/>
              <a:t> должен быть предварительно установлен </a:t>
            </a:r>
            <a:r>
              <a:rPr lang="ru-RU" dirty="0" err="1"/>
              <a:t>Sun</a:t>
            </a:r>
            <a:r>
              <a:rPr lang="ru-RU" dirty="0"/>
              <a:t> JDK или J2EE SDK подходящей версии. Среда разработки </a:t>
            </a:r>
            <a:r>
              <a:rPr lang="ru-RU" dirty="0" err="1"/>
              <a:t>NetBeans</a:t>
            </a:r>
            <a:r>
              <a:rPr lang="ru-RU" dirty="0"/>
              <a:t> </a:t>
            </a:r>
            <a:r>
              <a:rPr lang="ru-RU" dirty="0" err="1"/>
              <a:t>по-умолчанию</a:t>
            </a:r>
            <a:r>
              <a:rPr lang="ru-RU" dirty="0"/>
              <a:t> поддерживала разработку для платформ J2SE и J2EE. Начиная с версии 6.0 </a:t>
            </a:r>
            <a:r>
              <a:rPr lang="ru-RU" dirty="0" err="1"/>
              <a:t>NetBeans</a:t>
            </a:r>
            <a:r>
              <a:rPr lang="ru-RU" dirty="0"/>
              <a:t> поддерживает разработку для мобильных платформ J2ME, C++ (только g++) и PHP без установки дополнительных компонентов.</a:t>
            </a:r>
            <a:endParaRPr lang="ru-RU" dirty="0" smtClean="0"/>
          </a:p>
        </p:txBody>
      </p:sp>
      <p:pic>
        <p:nvPicPr>
          <p:cNvPr id="4098" name="Picture 2" descr="https://upload.wikimedia.org/wikipedia/commons/thumb/9/98/Apache_NetBeans_Logo.svg/666px-Apache_NetBeans_Logo.svg.png?uselang=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743075"/>
            <a:ext cx="3601343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3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 в </a:t>
            </a:r>
            <a:r>
              <a:rPr lang="en-US" dirty="0"/>
              <a:t>I</a:t>
            </a:r>
            <a:r>
              <a:rPr lang="ru-RU" dirty="0" err="1"/>
              <a:t>ntelliJ</a:t>
            </a:r>
            <a:r>
              <a:rPr lang="ru-RU" dirty="0"/>
              <a:t> IDEA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447800"/>
            <a:ext cx="554355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9" y="1447061"/>
            <a:ext cx="5240336" cy="516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65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 в </a:t>
            </a:r>
            <a:r>
              <a:rPr lang="en-US" dirty="0"/>
              <a:t>I</a:t>
            </a:r>
            <a:r>
              <a:rPr lang="ru-RU" dirty="0" err="1"/>
              <a:t>ntelliJ</a:t>
            </a:r>
            <a:r>
              <a:rPr lang="ru-RU" dirty="0"/>
              <a:t> IDEA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81125"/>
            <a:ext cx="7773987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11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 в </a:t>
            </a:r>
            <a:r>
              <a:rPr lang="en-US" dirty="0"/>
              <a:t>I</a:t>
            </a:r>
            <a:r>
              <a:rPr lang="ru-RU" dirty="0" err="1"/>
              <a:t>ntelliJ</a:t>
            </a:r>
            <a:r>
              <a:rPr lang="ru-RU" dirty="0"/>
              <a:t> IDEA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457325"/>
            <a:ext cx="10621963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06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 в </a:t>
            </a:r>
            <a:r>
              <a:rPr lang="en-US" dirty="0"/>
              <a:t>I</a:t>
            </a:r>
            <a:r>
              <a:rPr lang="ru-RU" dirty="0" err="1"/>
              <a:t>ntelliJ</a:t>
            </a:r>
            <a:r>
              <a:rPr lang="ru-RU" dirty="0"/>
              <a:t> IDEA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4" y="1547814"/>
            <a:ext cx="5808708" cy="337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962774" y="1547815"/>
            <a:ext cx="4733925" cy="42052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ru-RU" b="1" dirty="0" err="1" smtClean="0"/>
              <a:t>sayHello</a:t>
            </a:r>
            <a:r>
              <a:rPr lang="ru-RU" b="1" dirty="0" smtClean="0"/>
              <a:t>() </a:t>
            </a:r>
            <a:r>
              <a:rPr lang="ru-RU" dirty="0"/>
              <a:t>принимает параметр имени и возвращает слово </a:t>
            </a:r>
            <a:r>
              <a:rPr lang="ru-RU" dirty="0" err="1"/>
              <a:t>Hello</a:t>
            </a:r>
            <a:r>
              <a:rPr lang="ru-RU" dirty="0"/>
              <a:t> в сочетании со значением параметра. Все остальное обрабатывается добавлением аннотаций </a:t>
            </a:r>
            <a:r>
              <a:rPr lang="ru-RU" dirty="0" err="1"/>
              <a:t>Spring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/>
              <a:t>Аннотация </a:t>
            </a:r>
            <a:r>
              <a:rPr lang="ru-RU" b="1" dirty="0"/>
              <a:t>@</a:t>
            </a:r>
            <a:r>
              <a:rPr lang="ru-RU" b="1" dirty="0" err="1"/>
              <a:t>RestController</a:t>
            </a:r>
            <a:r>
              <a:rPr lang="ru-RU" b="1" dirty="0"/>
              <a:t> </a:t>
            </a:r>
            <a:r>
              <a:rPr lang="ru-RU" dirty="0"/>
              <a:t>отмечает класс </a:t>
            </a:r>
            <a:r>
              <a:rPr lang="ru-RU" dirty="0" err="1"/>
              <a:t>DemoApplication</a:t>
            </a:r>
            <a:r>
              <a:rPr lang="ru-RU" dirty="0"/>
              <a:t> как обработчик запроса (контроллер REST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/>
              <a:t>Аннотация </a:t>
            </a:r>
            <a:r>
              <a:rPr lang="ru-RU" b="1" dirty="0"/>
              <a:t>@</a:t>
            </a:r>
            <a:r>
              <a:rPr lang="ru-RU" b="1" dirty="0" err="1"/>
              <a:t>GetMapping</a:t>
            </a:r>
            <a:r>
              <a:rPr lang="ru-RU" b="1" dirty="0"/>
              <a:t> </a:t>
            </a:r>
            <a:r>
              <a:rPr lang="ru-RU" dirty="0"/>
              <a:t>("/ </a:t>
            </a:r>
            <a:r>
              <a:rPr lang="ru-RU" dirty="0" err="1"/>
              <a:t>hello</a:t>
            </a:r>
            <a:r>
              <a:rPr lang="ru-RU" dirty="0"/>
              <a:t>") отображает метод </a:t>
            </a:r>
            <a:r>
              <a:rPr lang="ru-RU" dirty="0" err="1"/>
              <a:t>sayHello</a:t>
            </a:r>
            <a:r>
              <a:rPr lang="ru-RU" dirty="0"/>
              <a:t> () на запросы GET для / </a:t>
            </a:r>
            <a:r>
              <a:rPr lang="ru-RU" dirty="0" err="1"/>
              <a:t>hello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Аннотация </a:t>
            </a:r>
            <a:r>
              <a:rPr lang="ru-RU" b="1" dirty="0"/>
              <a:t>@</a:t>
            </a:r>
            <a:r>
              <a:rPr lang="ru-RU" b="1" dirty="0" err="1"/>
              <a:t>RequestParam</a:t>
            </a:r>
            <a:r>
              <a:rPr lang="ru-RU" b="1" dirty="0"/>
              <a:t> </a:t>
            </a:r>
            <a:r>
              <a:rPr lang="ru-RU" dirty="0"/>
              <a:t>сопоставляет параметр метода имени с параметром веб-запроса </a:t>
            </a:r>
            <a:r>
              <a:rPr lang="ru-RU" dirty="0" err="1"/>
              <a:t>myName</a:t>
            </a:r>
            <a:r>
              <a:rPr lang="ru-RU" dirty="0"/>
              <a:t>. Если вы не укажете параметр </a:t>
            </a:r>
            <a:r>
              <a:rPr lang="ru-RU" dirty="0" err="1"/>
              <a:t>myName</a:t>
            </a:r>
            <a:r>
              <a:rPr lang="ru-RU" dirty="0"/>
              <a:t> в своем веб-запросе, по умолчанию он будет иметь значение </a:t>
            </a:r>
            <a:r>
              <a:rPr lang="ru-RU" dirty="0" err="1"/>
              <a:t>World</a:t>
            </a:r>
            <a:r>
              <a:rPr lang="ru-RU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3070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 в </a:t>
            </a:r>
            <a:r>
              <a:rPr lang="en-US" dirty="0"/>
              <a:t>I</a:t>
            </a:r>
            <a:r>
              <a:rPr lang="ru-RU" dirty="0" err="1"/>
              <a:t>ntelliJ</a:t>
            </a:r>
            <a:r>
              <a:rPr lang="ru-RU" dirty="0"/>
              <a:t> IDEA 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47738" y="1428750"/>
            <a:ext cx="5386387" cy="4295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Запускаем приложение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Вывод в терминал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endParaRPr lang="ru-RU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8"/>
          <a:stretch/>
        </p:blipFill>
        <p:spPr bwMode="auto">
          <a:xfrm>
            <a:off x="5998937" y="1960563"/>
            <a:ext cx="6193063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960563"/>
            <a:ext cx="45434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45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 в </a:t>
            </a:r>
            <a:r>
              <a:rPr lang="en-US" dirty="0"/>
              <a:t>I</a:t>
            </a:r>
            <a:r>
              <a:rPr lang="ru-RU" dirty="0" err="1"/>
              <a:t>ntelliJ</a:t>
            </a:r>
            <a:r>
              <a:rPr lang="ru-RU" dirty="0"/>
              <a:t> IDEA 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962774" y="1547815"/>
            <a:ext cx="4733925" cy="4205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Получаем ответ от сервера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776413"/>
            <a:ext cx="4725261" cy="156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3343274"/>
            <a:ext cx="469911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50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 </a:t>
            </a:r>
            <a:r>
              <a:rPr lang="en-US" dirty="0" smtClean="0"/>
              <a:t>start.spring.io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564562" y="1547815"/>
            <a:ext cx="3627437" cy="4205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Заходим на сайт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https://start.spring.io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Прописываем аналогичные характеристики проекта и скачиваем архив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099"/>
            <a:ext cx="8564563" cy="535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0076BC"/>
                </a:solidFill>
              </a:rPr>
              <a:t>План</a:t>
            </a:r>
            <a:endParaRPr lang="en-US" dirty="0">
              <a:solidFill>
                <a:srgbClr val="0076BC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ru-RU" dirty="0" smtClean="0"/>
          </a:p>
          <a:p>
            <a:r>
              <a:rPr lang="en-US" dirty="0" smtClean="0"/>
              <a:t>JDK</a:t>
            </a:r>
          </a:p>
          <a:p>
            <a:r>
              <a:rPr lang="ru-RU" dirty="0" smtClean="0"/>
              <a:t>Среда разработки и создание проекта</a:t>
            </a:r>
            <a:endParaRPr lang="en-US" dirty="0" smtClean="0"/>
          </a:p>
          <a:p>
            <a:r>
              <a:rPr lang="en-US" dirty="0"/>
              <a:t>Inversion of Control</a:t>
            </a:r>
            <a:endParaRPr lang="ru-RU" dirty="0" smtClean="0"/>
          </a:p>
          <a:p>
            <a:r>
              <a:rPr lang="en-US" dirty="0"/>
              <a:t>Dependency Injection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9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 </a:t>
            </a:r>
            <a:r>
              <a:rPr lang="en-US" dirty="0" smtClean="0"/>
              <a:t>start.spring.io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564562" y="1547815"/>
            <a:ext cx="3627437" cy="4205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Заходим на сайт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https://start.spring.io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Прописываем аналогичные характеристики проекта и скачиваем архив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099"/>
            <a:ext cx="8564563" cy="535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5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 </a:t>
            </a:r>
            <a:r>
              <a:rPr lang="en-US" dirty="0" smtClean="0"/>
              <a:t>start.spring.io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564562" y="1547815"/>
            <a:ext cx="3627437" cy="4205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Заходим на сайт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https://start.spring.io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Прописываем аналогичные характеристики проекта и скачиваем архив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099"/>
            <a:ext cx="8564563" cy="535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11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1" y="1825625"/>
            <a:ext cx="10439400" cy="5508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Рассмотрим простейший пример. Создадим примитивный класс с единственным методом.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290762"/>
            <a:ext cx="7688263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9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1" y="1825625"/>
            <a:ext cx="10439400" cy="5508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Создаем класс с функцией </a:t>
            </a:r>
            <a:r>
              <a:rPr lang="en-US" dirty="0" smtClean="0"/>
              <a:t>main </a:t>
            </a:r>
            <a:r>
              <a:rPr lang="ru-RU" dirty="0" smtClean="0"/>
              <a:t>и проверяем работоспособность ранее созданного класса.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2300288"/>
            <a:ext cx="7069137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7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772150" y="1809751"/>
            <a:ext cx="6153149" cy="3095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Предположим, что мы хотим, чтобы не только собаки, но и другие животные издавали звуки. Чтобы реализовать это грамотно используем интерфейс </a:t>
            </a:r>
            <a:r>
              <a:rPr lang="en-US" dirty="0" smtClean="0"/>
              <a:t>Pet.</a:t>
            </a:r>
          </a:p>
          <a:p>
            <a:pPr marL="0" indent="0">
              <a:buNone/>
            </a:pPr>
            <a:r>
              <a:rPr lang="ru-RU" dirty="0" smtClean="0"/>
              <a:t>Далее возвращаемся в класс </a:t>
            </a:r>
            <a:r>
              <a:rPr lang="en-US" dirty="0" smtClean="0"/>
              <a:t>Dog </a:t>
            </a:r>
            <a:r>
              <a:rPr lang="ru-RU" dirty="0" smtClean="0"/>
              <a:t>и имплементируем интерфейс </a:t>
            </a:r>
            <a:r>
              <a:rPr lang="en-US" dirty="0" smtClean="0"/>
              <a:t>Pet.</a:t>
            </a:r>
            <a:endParaRPr lang="ru-RU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657349"/>
            <a:ext cx="4356434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3429000"/>
            <a:ext cx="434481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772150" y="1809751"/>
            <a:ext cx="6153149" cy="3095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Заменяем тип в классе </a:t>
            </a:r>
            <a:r>
              <a:rPr lang="en-US" dirty="0" smtClean="0"/>
              <a:t>Test </a:t>
            </a:r>
            <a:r>
              <a:rPr lang="ru-RU" dirty="0" smtClean="0"/>
              <a:t>и получаем ожидаемый результат. Все по-прежнему работает.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819274"/>
            <a:ext cx="4545142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4448174"/>
            <a:ext cx="4545142" cy="192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582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772150" y="1809751"/>
            <a:ext cx="6153149" cy="3857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Создадим аналогичный класс </a:t>
            </a:r>
            <a:r>
              <a:rPr lang="en-US" dirty="0" smtClean="0"/>
              <a:t>Cat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И выведем его в классе </a:t>
            </a:r>
            <a:r>
              <a:rPr lang="en-US" dirty="0" smtClean="0"/>
              <a:t>Test.</a:t>
            </a:r>
          </a:p>
          <a:p>
            <a:pPr marL="0" indent="0">
              <a:buNone/>
            </a:pPr>
            <a:r>
              <a:rPr lang="ru-RU" dirty="0" smtClean="0"/>
              <a:t>Чтобы каждый раз не менять код, чтобы услышать очередное животное, а соответственно, чтобы не было нужды в перекомпиляции, самым лучшим решением будет вынести эти детали, например, какое животное будет говорить в отдельный файл.</a:t>
            </a:r>
          </a:p>
          <a:p>
            <a:pPr marL="0" indent="0">
              <a:buNone/>
            </a:pPr>
            <a:r>
              <a:rPr lang="ru-RU" dirty="0" smtClean="0"/>
              <a:t>Конфигурационный файл.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800225"/>
            <a:ext cx="464541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9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772150" y="1809751"/>
            <a:ext cx="6153149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Как это будет работать в </a:t>
            </a:r>
            <a:r>
              <a:rPr lang="en-US" dirty="0" smtClean="0"/>
              <a:t>Spring</a:t>
            </a:r>
            <a:r>
              <a:rPr lang="ru-RU" dirty="0" smtClean="0"/>
              <a:t>?</a:t>
            </a:r>
          </a:p>
          <a:p>
            <a:pPr marL="0" indent="0">
              <a:buNone/>
            </a:pPr>
            <a:r>
              <a:rPr lang="ru-RU" dirty="0" smtClean="0"/>
              <a:t>Ответственным за создание и управление объектом является </a:t>
            </a:r>
            <a:r>
              <a:rPr lang="en-US" dirty="0" smtClean="0"/>
              <a:t>Spring Container. </a:t>
            </a:r>
            <a:r>
              <a:rPr lang="ru-RU" dirty="0" smtClean="0"/>
              <a:t>Объекты создаются в контейнере, а мы, когда нам нужно, их получаем.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47824" y="1714500"/>
            <a:ext cx="2752725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4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772150" y="1809751"/>
            <a:ext cx="6153149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Контейнер будет читать наш конфигурационный файл, и в контейнере будет создаваться тот объект(ы), которые мы опишем.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47824" y="1714500"/>
            <a:ext cx="2752725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container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95450" y="3524250"/>
            <a:ext cx="2666999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>
            <a:off x="3024187" y="2800350"/>
            <a:ext cx="4763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772150" y="1809751"/>
            <a:ext cx="6153149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Таким образом в </a:t>
            </a:r>
            <a:r>
              <a:rPr lang="ru-RU" dirty="0" err="1" smtClean="0"/>
              <a:t>конфиг</a:t>
            </a:r>
            <a:r>
              <a:rPr lang="ru-RU" dirty="0" smtClean="0"/>
              <a:t>. файле мы описываем наш объект, например: </a:t>
            </a:r>
            <a:r>
              <a:rPr lang="en-US" dirty="0" smtClean="0"/>
              <a:t>Dog, Cat </a:t>
            </a:r>
            <a:r>
              <a:rPr lang="ru-RU" dirty="0" smtClean="0"/>
              <a:t>и т.д. </a:t>
            </a:r>
            <a:r>
              <a:rPr lang="en-US" dirty="0" smtClean="0"/>
              <a:t>Spring container </a:t>
            </a:r>
            <a:r>
              <a:rPr lang="ru-RU" dirty="0" smtClean="0"/>
              <a:t>их создает, содержит.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47824" y="1714500"/>
            <a:ext cx="2752725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container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95450" y="3524250"/>
            <a:ext cx="2666999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>
            <a:off x="3024187" y="2800350"/>
            <a:ext cx="4763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676275" y="5257800"/>
            <a:ext cx="112395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462211" y="5257800"/>
            <a:ext cx="112395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24349" y="5257800"/>
            <a:ext cx="112395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4" idx="2"/>
            <a:endCxn id="6" idx="0"/>
          </p:cNvCxnSpPr>
          <p:nvPr/>
        </p:nvCxnSpPr>
        <p:spPr>
          <a:xfrm flipH="1">
            <a:off x="1238250" y="4505325"/>
            <a:ext cx="179070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8" idx="0"/>
          </p:cNvCxnSpPr>
          <p:nvPr/>
        </p:nvCxnSpPr>
        <p:spPr>
          <a:xfrm flipH="1">
            <a:off x="3024186" y="4505325"/>
            <a:ext cx="4764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  <a:endCxn id="9" idx="0"/>
          </p:cNvCxnSpPr>
          <p:nvPr/>
        </p:nvCxnSpPr>
        <p:spPr>
          <a:xfrm>
            <a:off x="3028950" y="4505325"/>
            <a:ext cx="1857374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6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07723" y="1825625"/>
            <a:ext cx="52460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Spring – </a:t>
            </a:r>
            <a:r>
              <a:rPr lang="ru-RU" dirty="0" smtClean="0"/>
              <a:t>это </a:t>
            </a:r>
            <a:r>
              <a:rPr lang="ru-RU" dirty="0" err="1" smtClean="0"/>
              <a:t>фреймворк</a:t>
            </a:r>
            <a:r>
              <a:rPr lang="ru-RU" dirty="0" smtClean="0"/>
              <a:t>, предназначенный для более быстрого и простого построения </a:t>
            </a:r>
            <a:r>
              <a:rPr lang="en-US" dirty="0" smtClean="0"/>
              <a:t>Java </a:t>
            </a:r>
            <a:r>
              <a:rPr lang="ru-RU" dirty="0" smtClean="0"/>
              <a:t>приложений.</a:t>
            </a:r>
            <a:endParaRPr lang="en-US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8" name="Picture 6" descr="Тренинг „Основы Spring Framework 5”, 21 — 22 июля 2018 | D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1" y="1448166"/>
            <a:ext cx="5378918" cy="281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6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067675" y="1809751"/>
            <a:ext cx="3857624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 когда такой объект понадобится классу </a:t>
            </a:r>
            <a:r>
              <a:rPr lang="en-US" dirty="0" smtClean="0"/>
              <a:t>Test, </a:t>
            </a:r>
            <a:r>
              <a:rPr lang="ru-RU" dirty="0" smtClean="0"/>
              <a:t>он получит его напрямую из контейнера.</a:t>
            </a:r>
          </a:p>
          <a:p>
            <a:pPr marL="0" indent="0">
              <a:buNone/>
            </a:pPr>
            <a:r>
              <a:rPr lang="ru-RU" b="1" dirty="0" smtClean="0"/>
              <a:t>В классе </a:t>
            </a:r>
            <a:r>
              <a:rPr lang="en-US" b="1" dirty="0" smtClean="0"/>
              <a:t>Test </a:t>
            </a:r>
            <a:r>
              <a:rPr lang="ru-RU" b="1" dirty="0" smtClean="0"/>
              <a:t>объекты не создаются!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647824" y="1714500"/>
            <a:ext cx="2752725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container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95450" y="3524250"/>
            <a:ext cx="2666999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>
            <a:off x="3024187" y="2800350"/>
            <a:ext cx="4763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676275" y="5257800"/>
            <a:ext cx="112395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462211" y="5257800"/>
            <a:ext cx="112395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324349" y="5257800"/>
            <a:ext cx="112395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4" idx="2"/>
            <a:endCxn id="6" idx="0"/>
          </p:cNvCxnSpPr>
          <p:nvPr/>
        </p:nvCxnSpPr>
        <p:spPr>
          <a:xfrm flipH="1">
            <a:off x="1238250" y="4505325"/>
            <a:ext cx="179070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  <a:endCxn id="8" idx="0"/>
          </p:cNvCxnSpPr>
          <p:nvPr/>
        </p:nvCxnSpPr>
        <p:spPr>
          <a:xfrm flipH="1">
            <a:off x="3024186" y="4505325"/>
            <a:ext cx="4764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  <a:endCxn id="9" idx="0"/>
          </p:cNvCxnSpPr>
          <p:nvPr/>
        </p:nvCxnSpPr>
        <p:spPr>
          <a:xfrm>
            <a:off x="3028950" y="4505325"/>
            <a:ext cx="1857374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5448299" y="1714500"/>
            <a:ext cx="2066926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4400549" y="2038350"/>
            <a:ext cx="1047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400549" y="2495550"/>
            <a:ext cx="1047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0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972799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функции, которые выполняет </a:t>
            </a:r>
            <a:r>
              <a:rPr lang="en-US" dirty="0" smtClean="0"/>
              <a:t>Spring Container: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– </a:t>
            </a:r>
            <a:r>
              <a:rPr lang="ru-RU" dirty="0" smtClean="0"/>
              <a:t>инверсия управления, создание и управление объектами</a:t>
            </a:r>
          </a:p>
          <a:p>
            <a:r>
              <a:rPr lang="en-US" dirty="0" smtClean="0"/>
              <a:t>DI – Dependency Injection</a:t>
            </a:r>
            <a:r>
              <a:rPr lang="ru-RU" dirty="0" smtClean="0"/>
              <a:t> (Внедрение зависимостей)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IoC</a:t>
            </a:r>
            <a:r>
              <a:rPr lang="en-US" dirty="0" smtClean="0"/>
              <a:t> – </a:t>
            </a:r>
            <a:r>
              <a:rPr lang="ru-RU" dirty="0" smtClean="0"/>
              <a:t>аутсорсинг создания и управления объектами, т.е. передача прав на создание и управление </a:t>
            </a:r>
            <a:r>
              <a:rPr lang="en-US" dirty="0" smtClean="0"/>
              <a:t>Spring-</a:t>
            </a:r>
            <a:r>
              <a:rPr lang="ru-RU" dirty="0" smtClean="0"/>
              <a:t>у</a:t>
            </a:r>
          </a:p>
        </p:txBody>
      </p:sp>
    </p:spTree>
    <p:extLst>
      <p:ext uri="{BB962C8B-B14F-4D97-AF65-F5344CB8AC3E}">
        <p14:creationId xmlns:p14="http://schemas.microsoft.com/office/powerpoint/2010/main" val="2071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096000" y="1520607"/>
            <a:ext cx="5829299" cy="4146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Создадим</a:t>
            </a:r>
            <a:r>
              <a:rPr lang="en-US" dirty="0" smtClean="0"/>
              <a:t> </a:t>
            </a:r>
            <a:r>
              <a:rPr lang="ru-RU" dirty="0" smtClean="0"/>
              <a:t>папку </a:t>
            </a:r>
            <a:r>
              <a:rPr lang="en-US" dirty="0" smtClean="0"/>
              <a:t>resources</a:t>
            </a:r>
            <a:r>
              <a:rPr lang="ru-RU" dirty="0" smtClean="0"/>
              <a:t> файл </a:t>
            </a:r>
            <a:r>
              <a:rPr lang="en-US" dirty="0" err="1" smtClean="0"/>
              <a:t>applicationContext</a:t>
            </a:r>
            <a:r>
              <a:rPr lang="ru-RU" dirty="0" smtClean="0"/>
              <a:t> со следующим содержимым:</a:t>
            </a:r>
            <a:endParaRPr lang="en-US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52060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&lt;beans </a:t>
            </a:r>
            <a:r>
              <a:rPr lang="en-US" dirty="0" err="1"/>
              <a:t>xmlns</a:t>
            </a:r>
            <a:r>
              <a:rPr lang="en-US" dirty="0"/>
              <a:t>="http://www.springframework.org/schema/beans"</a:t>
            </a:r>
          </a:p>
          <a:p>
            <a:r>
              <a:rPr lang="en-US" dirty="0"/>
              <a:t>      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</a:p>
          <a:p>
            <a:r>
              <a:rPr lang="en-US" dirty="0"/>
              <a:t>       </a:t>
            </a:r>
            <a:r>
              <a:rPr lang="en-US" dirty="0" err="1"/>
              <a:t>xmlns:context</a:t>
            </a:r>
            <a:r>
              <a:rPr lang="en-US" dirty="0"/>
              <a:t>="http://www.springframework.org/schema/context"</a:t>
            </a:r>
          </a:p>
          <a:p>
            <a:r>
              <a:rPr lang="en-US" dirty="0"/>
              <a:t>       </a:t>
            </a:r>
            <a:r>
              <a:rPr lang="en-US" dirty="0" err="1"/>
              <a:t>xsi:schemaLocation</a:t>
            </a:r>
            <a:r>
              <a:rPr lang="en-US" dirty="0"/>
              <a:t>="http://www.springframework.org/schema/beans</a:t>
            </a:r>
          </a:p>
          <a:p>
            <a:r>
              <a:rPr lang="en-US" dirty="0"/>
              <a:t>    http://www.springframework.org/schema/beans/spring-beans.xsd</a:t>
            </a:r>
          </a:p>
          <a:p>
            <a:r>
              <a:rPr lang="en-US" dirty="0"/>
              <a:t>    http://www.springframework.org/schema/context</a:t>
            </a:r>
          </a:p>
          <a:p>
            <a:r>
              <a:rPr lang="en-US" dirty="0"/>
              <a:t>    http://www.springframework.org/schema/context/spring-context.xsd"&gt;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&lt;/beans&gt;</a:t>
            </a:r>
            <a:endParaRPr lang="ru-RU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7797"/>
            <a:ext cx="6096000" cy="242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2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Конфигурация </a:t>
            </a:r>
            <a:r>
              <a:rPr lang="en-US" dirty="0" smtClean="0"/>
              <a:t>XML </a:t>
            </a:r>
            <a:r>
              <a:rPr lang="ru-RU" dirty="0" smtClean="0"/>
              <a:t>файла: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&lt;bean id=“</a:t>
            </a:r>
            <a:r>
              <a:rPr lang="ru-RU" dirty="0" smtClean="0"/>
              <a:t>идентификатор </a:t>
            </a:r>
            <a:r>
              <a:rPr lang="ru-RU" dirty="0" err="1" smtClean="0"/>
              <a:t>бина</a:t>
            </a:r>
            <a:r>
              <a:rPr lang="en-US" dirty="0" smtClean="0"/>
              <a:t>”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 </a:t>
            </a:r>
            <a:r>
              <a:rPr lang="en-US" dirty="0" smtClean="0"/>
              <a:t>class = “</a:t>
            </a:r>
            <a:r>
              <a:rPr lang="ru-RU" dirty="0" smtClean="0"/>
              <a:t>полное название класса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&lt;/bean&gt;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44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"/>
          <a:stretch/>
        </p:blipFill>
        <p:spPr bwMode="auto">
          <a:xfrm>
            <a:off x="914400" y="1790700"/>
            <a:ext cx="7484808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Spring bean </a:t>
            </a:r>
            <a:r>
              <a:rPr lang="ru-RU" dirty="0" smtClean="0"/>
              <a:t>(или просто </a:t>
            </a:r>
            <a:r>
              <a:rPr lang="en-US" dirty="0" smtClean="0"/>
              <a:t>bean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– это объект, который создается и управляется </a:t>
            </a:r>
            <a:r>
              <a:rPr lang="en-US" dirty="0" smtClean="0"/>
              <a:t>Spring Container.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ApplicationContext</a:t>
            </a:r>
            <a:r>
              <a:rPr lang="en-US" dirty="0" smtClean="0"/>
              <a:t> </a:t>
            </a:r>
            <a:r>
              <a:rPr lang="ru-RU" dirty="0" smtClean="0"/>
              <a:t>представляет собой </a:t>
            </a:r>
            <a:r>
              <a:rPr lang="en-US" b="1" dirty="0" smtClean="0"/>
              <a:t>Spring Container</a:t>
            </a:r>
            <a:r>
              <a:rPr lang="en-US" dirty="0" smtClean="0"/>
              <a:t>. </a:t>
            </a:r>
            <a:r>
              <a:rPr lang="ru-RU" dirty="0" smtClean="0"/>
              <a:t>Поэтому для получения </a:t>
            </a:r>
            <a:r>
              <a:rPr lang="ru-RU" dirty="0" err="1" smtClean="0"/>
              <a:t>бина</a:t>
            </a:r>
            <a:r>
              <a:rPr lang="ru-RU" dirty="0" smtClean="0"/>
              <a:t> из </a:t>
            </a:r>
            <a:r>
              <a:rPr lang="en-US" dirty="0"/>
              <a:t>Spring </a:t>
            </a:r>
            <a:r>
              <a:rPr lang="en-US" dirty="0" smtClean="0"/>
              <a:t>Container</a:t>
            </a:r>
            <a:r>
              <a:rPr lang="ru-RU" dirty="0" smtClean="0"/>
              <a:t> нам нужно создать </a:t>
            </a:r>
            <a:r>
              <a:rPr lang="en-US" dirty="0" err="1" smtClean="0"/>
              <a:t>ApplicationContext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8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Создаем контекст и получаем их него объект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"/>
          <a:stretch/>
        </p:blipFill>
        <p:spPr bwMode="auto">
          <a:xfrm>
            <a:off x="969963" y="2543174"/>
            <a:ext cx="8151772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30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Запускаем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647950"/>
            <a:ext cx="9763125" cy="174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059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Control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Стоит отметить, что если мы захотим поменять класс </a:t>
            </a:r>
            <a:r>
              <a:rPr lang="en-US" dirty="0" smtClean="0"/>
              <a:t>Dog </a:t>
            </a:r>
            <a:r>
              <a:rPr lang="ru-RU" dirty="0" smtClean="0"/>
              <a:t>на </a:t>
            </a:r>
            <a:r>
              <a:rPr lang="en-US" dirty="0" smtClean="0"/>
              <a:t>Cat </a:t>
            </a:r>
            <a:r>
              <a:rPr lang="ru-RU" dirty="0" smtClean="0"/>
              <a:t>и вызвать его, перекомпиляция нам не потребуется, также как и изменение класса </a:t>
            </a:r>
            <a:r>
              <a:rPr lang="en-US" dirty="0" smtClean="0"/>
              <a:t>Test. </a:t>
            </a:r>
            <a:r>
              <a:rPr lang="ru-RU" dirty="0" smtClean="0"/>
              <a:t>Необходимо будет изменить только конфигурацию.</a:t>
            </a:r>
          </a:p>
        </p:txBody>
      </p:sp>
    </p:spTree>
    <p:extLst>
      <p:ext uri="{BB962C8B-B14F-4D97-AF65-F5344CB8AC3E}">
        <p14:creationId xmlns:p14="http://schemas.microsoft.com/office/powerpoint/2010/main" val="691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Начнем с простого примера. Допустим, у нас есть объект </a:t>
            </a:r>
            <a:r>
              <a:rPr lang="en-US" dirty="0" smtClean="0"/>
              <a:t>employee</a:t>
            </a:r>
            <a:r>
              <a:rPr lang="ru-RU" dirty="0" smtClean="0"/>
              <a:t> (работник), а у него есть машина, объект </a:t>
            </a:r>
            <a:r>
              <a:rPr lang="en-US" dirty="0" smtClean="0"/>
              <a:t>car.</a:t>
            </a:r>
            <a:endParaRPr lang="ru-RU" dirty="0" smtClean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867275" y="3000375"/>
            <a:ext cx="2276475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33725" y="43005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 flipH="1">
            <a:off x="4000500" y="3895725"/>
            <a:ext cx="2005013" cy="40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Spring</a:t>
            </a:r>
            <a:r>
              <a:rPr lang="ru-RU" dirty="0"/>
              <a:t> предоставляет каркас вашего будущего </a:t>
            </a:r>
            <a:r>
              <a:rPr lang="ru-RU" dirty="0" smtClean="0"/>
              <a:t>приложения. </a:t>
            </a:r>
            <a:r>
              <a:rPr lang="ru-RU" dirty="0"/>
              <a:t>При этом </a:t>
            </a:r>
            <a:r>
              <a:rPr lang="ru-RU" dirty="0" err="1"/>
              <a:t>фреймворк</a:t>
            </a:r>
            <a:r>
              <a:rPr lang="ru-RU" dirty="0"/>
              <a:t> диктует вам правила построения приложения – есть определенная архитектура приложения, в которую вам нужно встроить свою функциональность.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Эта </a:t>
            </a:r>
            <a:r>
              <a:rPr lang="ru-RU" dirty="0"/>
              <a:t>функциональность собственно и будет бизнес логикой вашего приложения. В состав </a:t>
            </a:r>
            <a:r>
              <a:rPr lang="ru-RU" dirty="0" err="1"/>
              <a:t>Spring</a:t>
            </a:r>
            <a:r>
              <a:rPr lang="ru-RU" dirty="0"/>
              <a:t> входит много </a:t>
            </a:r>
            <a:r>
              <a:rPr lang="ru-RU" dirty="0" err="1"/>
              <a:t>подпроектов</a:t>
            </a:r>
            <a:r>
              <a:rPr lang="ru-RU" dirty="0"/>
              <a:t>, «заточенных» под определенную функциональность (</a:t>
            </a:r>
            <a:r>
              <a:rPr lang="ru-RU" dirty="0" err="1"/>
              <a:t>SpringMVC</a:t>
            </a:r>
            <a:r>
              <a:rPr lang="ru-RU" dirty="0"/>
              <a:t>, </a:t>
            </a:r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, </a:t>
            </a:r>
            <a:r>
              <a:rPr lang="ru-RU" dirty="0" err="1"/>
              <a:t>SpringData</a:t>
            </a:r>
            <a:r>
              <a:rPr lang="ru-RU" dirty="0"/>
              <a:t> и др. полный список можно увидеть по адресу https://spring.io/projects), из которых разработчик может выбрать наиболее подходящий ему, а остальные не использовать – это модульный принцип построения приложения;</a:t>
            </a:r>
            <a:endParaRPr lang="en-US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74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385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То есть при создании объекта </a:t>
            </a:r>
            <a:r>
              <a:rPr lang="en-US" dirty="0" smtClean="0"/>
              <a:t>employee</a:t>
            </a:r>
            <a:r>
              <a:rPr lang="ru-RU" dirty="0" smtClean="0"/>
              <a:t>, он имеет ссылку на объект </a:t>
            </a:r>
            <a:r>
              <a:rPr lang="en-US" dirty="0" smtClean="0"/>
              <a:t>car. </a:t>
            </a:r>
            <a:r>
              <a:rPr lang="ru-RU" dirty="0" smtClean="0"/>
              <a:t>Это называется зависимостью. Теперь представим, что у нас сложное приложение со множеством зависимостей, которые мы создаем вручную.</a:t>
            </a:r>
          </a:p>
        </p:txBody>
      </p:sp>
    </p:spTree>
    <p:extLst>
      <p:ext uri="{BB962C8B-B14F-4D97-AF65-F5344CB8AC3E}">
        <p14:creationId xmlns:p14="http://schemas.microsoft.com/office/powerpoint/2010/main" val="36764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8477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Например, у нашего </a:t>
            </a:r>
            <a:r>
              <a:rPr lang="en-US" dirty="0" smtClean="0"/>
              <a:t>employee</a:t>
            </a:r>
            <a:r>
              <a:rPr lang="ru-RU" dirty="0" smtClean="0"/>
              <a:t> есть еще ряд зависимостей.</a:t>
            </a:r>
            <a:r>
              <a:rPr lang="en-US" dirty="0" smtClean="0"/>
              <a:t> </a:t>
            </a:r>
            <a:r>
              <a:rPr lang="ru-RU" dirty="0" smtClean="0"/>
              <a:t>Получается, что для создания </a:t>
            </a:r>
            <a:r>
              <a:rPr lang="en-US" dirty="0" smtClean="0"/>
              <a:t>employee</a:t>
            </a:r>
            <a:r>
              <a:rPr lang="ru-RU" dirty="0" smtClean="0"/>
              <a:t> необходимо создать все эти объекты.</a:t>
            </a:r>
            <a:r>
              <a:rPr lang="en-US" dirty="0" smtClean="0"/>
              <a:t> </a:t>
            </a:r>
            <a:r>
              <a:rPr lang="ru-RU" dirty="0" smtClean="0"/>
              <a:t>Легко запутаться и много лишнего кода.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867275" y="3000375"/>
            <a:ext cx="2276475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33725" y="43005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 flipH="1">
            <a:off x="4000500" y="3895725"/>
            <a:ext cx="2005013" cy="40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5138738" y="43005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143750" y="43005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3" idx="2"/>
            <a:endCxn id="8" idx="0"/>
          </p:cNvCxnSpPr>
          <p:nvPr/>
        </p:nvCxnSpPr>
        <p:spPr>
          <a:xfrm>
            <a:off x="6005513" y="3895725"/>
            <a:ext cx="0" cy="40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2"/>
            <a:endCxn id="9" idx="0"/>
          </p:cNvCxnSpPr>
          <p:nvPr/>
        </p:nvCxnSpPr>
        <p:spPr>
          <a:xfrm>
            <a:off x="6005513" y="3895725"/>
            <a:ext cx="2005012" cy="40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5138738" y="55197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3725" y="55197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143750" y="55197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wall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8" idx="2"/>
            <a:endCxn id="15" idx="0"/>
          </p:cNvCxnSpPr>
          <p:nvPr/>
        </p:nvCxnSpPr>
        <p:spPr>
          <a:xfrm flipH="1">
            <a:off x="4000500" y="5072062"/>
            <a:ext cx="2005013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2"/>
            <a:endCxn id="14" idx="0"/>
          </p:cNvCxnSpPr>
          <p:nvPr/>
        </p:nvCxnSpPr>
        <p:spPr>
          <a:xfrm>
            <a:off x="6005513" y="5072062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2"/>
            <a:endCxn id="16" idx="0"/>
          </p:cNvCxnSpPr>
          <p:nvPr/>
        </p:nvCxnSpPr>
        <p:spPr>
          <a:xfrm>
            <a:off x="6005513" y="5072062"/>
            <a:ext cx="200501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1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2438400" y="2667000"/>
            <a:ext cx="7058025" cy="39243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8477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Вместо этого можно все описать в </a:t>
            </a:r>
            <a:r>
              <a:rPr lang="ru-RU" dirty="0" err="1" smtClean="0"/>
              <a:t>конфиг</a:t>
            </a:r>
            <a:r>
              <a:rPr lang="ru-RU" dirty="0" smtClean="0"/>
              <a:t>. файле, и потом в </a:t>
            </a:r>
            <a:r>
              <a:rPr lang="en-US" dirty="0" smtClean="0"/>
              <a:t>Spring Container </a:t>
            </a:r>
            <a:r>
              <a:rPr lang="ru-RU" dirty="0" smtClean="0"/>
              <a:t>создаются описанные объекты, и </a:t>
            </a:r>
            <a:r>
              <a:rPr lang="en-US" dirty="0" smtClean="0"/>
              <a:t>Spring </a:t>
            </a:r>
            <a:r>
              <a:rPr lang="ru-RU" dirty="0" smtClean="0"/>
              <a:t>без нашего участия внедряет эти зависимости.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867275" y="3000375"/>
            <a:ext cx="2276475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33725" y="43005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 flipH="1">
            <a:off x="4000500" y="3895725"/>
            <a:ext cx="2005013" cy="40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5138738" y="43005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143750" y="43005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3" idx="2"/>
            <a:endCxn id="8" idx="0"/>
          </p:cNvCxnSpPr>
          <p:nvPr/>
        </p:nvCxnSpPr>
        <p:spPr>
          <a:xfrm>
            <a:off x="6005513" y="3895725"/>
            <a:ext cx="0" cy="40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2"/>
            <a:endCxn id="9" idx="0"/>
          </p:cNvCxnSpPr>
          <p:nvPr/>
        </p:nvCxnSpPr>
        <p:spPr>
          <a:xfrm>
            <a:off x="6005513" y="3895725"/>
            <a:ext cx="2005012" cy="40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5138738" y="55197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3725" y="55197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143750" y="55197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wall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8" idx="2"/>
            <a:endCxn id="15" idx="0"/>
          </p:cNvCxnSpPr>
          <p:nvPr/>
        </p:nvCxnSpPr>
        <p:spPr>
          <a:xfrm flipH="1">
            <a:off x="4000500" y="5072062"/>
            <a:ext cx="2005013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2"/>
            <a:endCxn id="14" idx="0"/>
          </p:cNvCxnSpPr>
          <p:nvPr/>
        </p:nvCxnSpPr>
        <p:spPr>
          <a:xfrm>
            <a:off x="6005513" y="5072062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2"/>
            <a:endCxn id="16" idx="0"/>
          </p:cNvCxnSpPr>
          <p:nvPr/>
        </p:nvCxnSpPr>
        <p:spPr>
          <a:xfrm>
            <a:off x="6005513" y="5072062"/>
            <a:ext cx="200501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067424" y="1809750"/>
            <a:ext cx="5133975" cy="323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демонстрации создадим класс </a:t>
            </a:r>
            <a:r>
              <a:rPr lang="en-US" dirty="0" smtClean="0"/>
              <a:t>Person. </a:t>
            </a:r>
            <a:r>
              <a:rPr lang="ru-RU" dirty="0" smtClean="0"/>
              <a:t>Это будет хозяин домашнего животного. У него будет единственный метод – позвать животное, при котором оно будет откликаться.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733550"/>
            <a:ext cx="4621866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7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067424" y="1809750"/>
            <a:ext cx="5133975" cy="323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Без применения </a:t>
            </a:r>
            <a:r>
              <a:rPr lang="en-US" dirty="0" smtClean="0"/>
              <a:t>Spring </a:t>
            </a:r>
            <a:r>
              <a:rPr lang="ru-RU" dirty="0" smtClean="0"/>
              <a:t>работа с этим классом выглядела бы следующим образом.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666874"/>
            <a:ext cx="4963551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0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7496174" y="1809750"/>
            <a:ext cx="4181475" cy="3990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Модифицируем код с применением уже имеющихся знаний о </a:t>
            </a:r>
            <a:r>
              <a:rPr lang="en-US" dirty="0" smtClean="0"/>
              <a:t>Spring Container </a:t>
            </a:r>
            <a:r>
              <a:rPr lang="ru-RU" dirty="0" smtClean="0"/>
              <a:t>и созданного </a:t>
            </a:r>
            <a:r>
              <a:rPr lang="en-US" dirty="0" smtClean="0"/>
              <a:t>bean.</a:t>
            </a:r>
          </a:p>
          <a:p>
            <a:pPr marL="0" indent="0">
              <a:buNone/>
            </a:pPr>
            <a:r>
              <a:rPr lang="ru-RU" dirty="0" smtClean="0"/>
              <a:t>Обратите внимание, что для изменения животного опять достаточно поменять </a:t>
            </a:r>
            <a:r>
              <a:rPr lang="ru-RU" dirty="0" err="1" smtClean="0"/>
              <a:t>конфиг</a:t>
            </a:r>
            <a:r>
              <a:rPr lang="ru-RU" dirty="0" smtClean="0"/>
              <a:t>. </a:t>
            </a:r>
            <a:r>
              <a:rPr lang="ru-RU" dirty="0"/>
              <a:t>ф</a:t>
            </a:r>
            <a:r>
              <a:rPr lang="ru-RU" dirty="0" smtClean="0"/>
              <a:t>айл.</a:t>
            </a:r>
          </a:p>
          <a:p>
            <a:pPr marL="0" indent="0">
              <a:buNone/>
            </a:pPr>
            <a:r>
              <a:rPr lang="ru-RU" dirty="0" smtClean="0"/>
              <a:t>Но проблема с </a:t>
            </a:r>
            <a:r>
              <a:rPr lang="en-US" dirty="0" smtClean="0"/>
              <a:t>person </a:t>
            </a:r>
            <a:r>
              <a:rPr lang="ru-RU" dirty="0" smtClean="0"/>
              <a:t>не решена, мы по-прежнему создаем его вручную.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609725"/>
            <a:ext cx="7011987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9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2438400" y="2667000"/>
            <a:ext cx="7058025" cy="39243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847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Вернемся к упомянутой выше концепции. На рисунке показана сборка объекта </a:t>
            </a:r>
            <a:r>
              <a:rPr lang="en-US" dirty="0" smtClean="0"/>
              <a:t>employee</a:t>
            </a:r>
            <a:r>
              <a:rPr lang="ru-RU" dirty="0" smtClean="0"/>
              <a:t> из составляющих его элементов.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867275" y="3000375"/>
            <a:ext cx="2276475" cy="895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33725" y="43005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 flipH="1">
            <a:off x="4000500" y="3895725"/>
            <a:ext cx="2005013" cy="40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5138738" y="43005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143750" y="43005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3" idx="2"/>
            <a:endCxn id="8" idx="0"/>
          </p:cNvCxnSpPr>
          <p:nvPr/>
        </p:nvCxnSpPr>
        <p:spPr>
          <a:xfrm>
            <a:off x="6005513" y="3895725"/>
            <a:ext cx="0" cy="40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2"/>
            <a:endCxn id="9" idx="0"/>
          </p:cNvCxnSpPr>
          <p:nvPr/>
        </p:nvCxnSpPr>
        <p:spPr>
          <a:xfrm>
            <a:off x="6005513" y="3895725"/>
            <a:ext cx="2005012" cy="404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5138738" y="55197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33725" y="55197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143750" y="5519737"/>
            <a:ext cx="1733550" cy="771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wall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8" idx="2"/>
            <a:endCxn id="15" idx="0"/>
          </p:cNvCxnSpPr>
          <p:nvPr/>
        </p:nvCxnSpPr>
        <p:spPr>
          <a:xfrm flipH="1">
            <a:off x="4000500" y="5072062"/>
            <a:ext cx="2005013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2"/>
            <a:endCxn id="14" idx="0"/>
          </p:cNvCxnSpPr>
          <p:nvPr/>
        </p:nvCxnSpPr>
        <p:spPr>
          <a:xfrm>
            <a:off x="6005513" y="5072062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2"/>
            <a:endCxn id="16" idx="0"/>
          </p:cNvCxnSpPr>
          <p:nvPr/>
        </p:nvCxnSpPr>
        <p:spPr>
          <a:xfrm>
            <a:off x="6005513" y="5072062"/>
            <a:ext cx="2005012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54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3914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Dependency </a:t>
            </a:r>
            <a:r>
              <a:rPr lang="en-US" b="1" dirty="0" smtClean="0"/>
              <a:t>Injection</a:t>
            </a:r>
            <a:r>
              <a:rPr lang="ru-RU" b="1" dirty="0" smtClean="0"/>
              <a:t> </a:t>
            </a:r>
            <a:r>
              <a:rPr lang="ru-RU" dirty="0" smtClean="0"/>
              <a:t>– это аутсорсинг добавления/внедрения зависимостей.</a:t>
            </a:r>
            <a:r>
              <a:rPr lang="en-US" dirty="0" smtClean="0"/>
              <a:t> DI </a:t>
            </a:r>
            <a:r>
              <a:rPr lang="ru-RU" dirty="0" smtClean="0"/>
              <a:t>делает объекты нашего приложения слабо зависимыми друг от друга.</a:t>
            </a:r>
          </a:p>
          <a:p>
            <a:pPr marL="0" indent="0">
              <a:buNone/>
            </a:pPr>
            <a:r>
              <a:rPr lang="ru-RU" dirty="0" smtClean="0"/>
              <a:t>Способы внедрения зависимостей:</a:t>
            </a:r>
          </a:p>
          <a:p>
            <a:r>
              <a:rPr lang="ru-RU" dirty="0" smtClean="0"/>
              <a:t>с помощью конструктора</a:t>
            </a:r>
          </a:p>
          <a:p>
            <a:r>
              <a:rPr lang="ru-RU" dirty="0" smtClean="0"/>
              <a:t>с помощью сеттеров</a:t>
            </a:r>
          </a:p>
          <a:p>
            <a:r>
              <a:rPr lang="en-US" dirty="0" err="1" smtClean="0"/>
              <a:t>Autowiring</a:t>
            </a:r>
            <a:r>
              <a:rPr lang="ru-R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7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10572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DI </a:t>
            </a:r>
            <a:r>
              <a:rPr lang="ru-RU" dirty="0" smtClean="0"/>
              <a:t>с помощью конструктора</a:t>
            </a:r>
            <a:r>
              <a:rPr lang="en-US" dirty="0" smtClean="0"/>
              <a:t>. </a:t>
            </a:r>
            <a:r>
              <a:rPr lang="ru-RU" dirty="0" smtClean="0"/>
              <a:t>Добавим </a:t>
            </a:r>
            <a:r>
              <a:rPr lang="en-US" dirty="0" smtClean="0"/>
              <a:t>bean </a:t>
            </a:r>
            <a:r>
              <a:rPr lang="en-US" dirty="0" err="1" smtClean="0"/>
              <a:t>myPerson</a:t>
            </a:r>
            <a:r>
              <a:rPr lang="en-US" dirty="0" smtClean="0"/>
              <a:t>. </a:t>
            </a:r>
            <a:r>
              <a:rPr lang="ru-RU" dirty="0" smtClean="0"/>
              <a:t>Внутри него создадим тег </a:t>
            </a:r>
            <a:r>
              <a:rPr lang="en-US" dirty="0" smtClean="0"/>
              <a:t>constructor-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ru-RU" dirty="0" smtClean="0"/>
              <a:t>и передадим ссылку на уже созданный ранее </a:t>
            </a:r>
            <a:r>
              <a:rPr lang="en-US" dirty="0" smtClean="0"/>
              <a:t>bean </a:t>
            </a:r>
            <a:r>
              <a:rPr lang="en-US" dirty="0" err="1" smtClean="0"/>
              <a:t>myPet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867025"/>
            <a:ext cx="5457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3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7496174" y="1809750"/>
            <a:ext cx="4181475" cy="3990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Теперь нам достаточно получить </a:t>
            </a:r>
            <a:r>
              <a:rPr lang="en-US" dirty="0" smtClean="0"/>
              <a:t>bean </a:t>
            </a:r>
            <a:r>
              <a:rPr lang="en-US" dirty="0" err="1" smtClean="0"/>
              <a:t>myPerson</a:t>
            </a:r>
            <a:r>
              <a:rPr lang="en-US" dirty="0" smtClean="0"/>
              <a:t>. </a:t>
            </a:r>
            <a:r>
              <a:rPr lang="ru-RU" dirty="0" smtClean="0"/>
              <a:t>В </a:t>
            </a:r>
            <a:r>
              <a:rPr lang="en-US" dirty="0" smtClean="0"/>
              <a:t>bean </a:t>
            </a:r>
            <a:r>
              <a:rPr lang="ru-RU" dirty="0" smtClean="0"/>
              <a:t>уже будет внедрена зависимость.</a:t>
            </a:r>
          </a:p>
          <a:p>
            <a:pPr marL="0" indent="0">
              <a:buNone/>
            </a:pPr>
            <a:r>
              <a:rPr lang="ru-RU" dirty="0" smtClean="0"/>
              <a:t>С объектом </a:t>
            </a:r>
            <a:r>
              <a:rPr lang="en-US" dirty="0" smtClean="0"/>
              <a:t>Pet </a:t>
            </a:r>
            <a:r>
              <a:rPr lang="ru-RU" dirty="0" smtClean="0"/>
              <a:t>мы в коде уже не сталкиваемся.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828800"/>
            <a:ext cx="6688137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85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05525" y="923925"/>
            <a:ext cx="5248276" cy="53911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Как видно, у </a:t>
            </a:r>
            <a:r>
              <a:rPr lang="ru-RU" dirty="0" err="1"/>
              <a:t>спринга</a:t>
            </a:r>
            <a:r>
              <a:rPr lang="ru-RU" dirty="0"/>
              <a:t> модульная структура. Это позволяет подключать только те модули, что нам нужны для нашего приложения и не подключать те, которыми мы заведомо не будем пользоваться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На изображении видно, что </a:t>
            </a:r>
            <a:r>
              <a:rPr lang="ru-RU" dirty="0" err="1"/>
              <a:t>спринг</a:t>
            </a:r>
            <a:r>
              <a:rPr lang="ru-RU" dirty="0"/>
              <a:t> </a:t>
            </a:r>
            <a:r>
              <a:rPr lang="ru-RU" dirty="0" err="1"/>
              <a:t>фреймворк</a:t>
            </a:r>
            <a:r>
              <a:rPr lang="ru-RU" dirty="0"/>
              <a:t> состоит как-бы из нескольких модулей:</a:t>
            </a:r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;</a:t>
            </a:r>
          </a:p>
          <a:p>
            <a:r>
              <a:rPr lang="ru-RU" dirty="0" err="1"/>
              <a:t>web</a:t>
            </a:r>
            <a:r>
              <a:rPr lang="ru-RU" dirty="0"/>
              <a:t>;</a:t>
            </a:r>
          </a:p>
          <a:p>
            <a:r>
              <a:rPr lang="ru-RU" dirty="0" err="1"/>
              <a:t>core</a:t>
            </a:r>
            <a:r>
              <a:rPr lang="ru-RU" dirty="0"/>
              <a:t>;</a:t>
            </a:r>
          </a:p>
          <a:p>
            <a:r>
              <a:rPr lang="ru-RU" dirty="0"/>
              <a:t>и других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Как можно было догадаться, модуль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содержит в себе средства для работы с данными (в основном, с базами данных), </a:t>
            </a:r>
            <a:r>
              <a:rPr lang="ru-RU" dirty="0" err="1"/>
              <a:t>web</a:t>
            </a:r>
            <a:r>
              <a:rPr lang="ru-RU" dirty="0"/>
              <a:t> — для работы в </a:t>
            </a:r>
            <a:r>
              <a:rPr lang="ru-RU" dirty="0" smtClean="0"/>
              <a:t>сети.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Кроме того, есть еще так-называемая целая </a:t>
            </a:r>
            <a:r>
              <a:rPr lang="ru-RU" dirty="0" err="1"/>
              <a:t>спринг</a:t>
            </a:r>
            <a:r>
              <a:rPr lang="ru-RU" dirty="0"/>
              <a:t>-инфраструктура: множество других проектов, которые не входят в сам </a:t>
            </a:r>
            <a:r>
              <a:rPr lang="ru-RU" dirty="0" err="1"/>
              <a:t>фреймворк</a:t>
            </a:r>
            <a:r>
              <a:rPr lang="ru-RU" dirty="0"/>
              <a:t> официально, но при этом </a:t>
            </a:r>
            <a:r>
              <a:rPr lang="ru-RU" dirty="0" err="1"/>
              <a:t>бесшовно</a:t>
            </a:r>
            <a:r>
              <a:rPr lang="ru-RU" dirty="0"/>
              <a:t> интегрируются в ваш проект на </a:t>
            </a:r>
            <a:r>
              <a:rPr lang="ru-RU" dirty="0" err="1"/>
              <a:t>спринге</a:t>
            </a:r>
            <a:r>
              <a:rPr lang="ru-RU" dirty="0"/>
              <a:t> (например, </a:t>
            </a:r>
            <a:r>
              <a:rPr lang="ru-RU" dirty="0" err="1" smtClean="0"/>
              <a:t>spring</a:t>
            </a:r>
            <a:r>
              <a:rPr lang="ru-RU" dirty="0" smtClean="0"/>
              <a:t> </a:t>
            </a:r>
            <a:r>
              <a:rPr lang="ru-RU" dirty="0" err="1"/>
              <a:t>security</a:t>
            </a:r>
            <a:r>
              <a:rPr lang="ru-RU" dirty="0"/>
              <a:t> для работы с авторизацией пользователей на </a:t>
            </a:r>
            <a:r>
              <a:rPr lang="ru-RU" dirty="0" smtClean="0"/>
              <a:t>сайте).</a:t>
            </a:r>
            <a:endParaRPr lang="en-US" dirty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2" descr="Spring для ленивых. Основы, базовые концепции и примеры с кодом. Часть 1 - 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14500"/>
            <a:ext cx="537076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663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10572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DI </a:t>
            </a:r>
            <a:r>
              <a:rPr lang="ru-RU" dirty="0" smtClean="0"/>
              <a:t>с помощью сеттера</a:t>
            </a:r>
            <a:r>
              <a:rPr lang="en-US" dirty="0" smtClean="0"/>
              <a:t>. </a:t>
            </a:r>
            <a:r>
              <a:rPr lang="ru-RU" dirty="0" smtClean="0"/>
              <a:t>Добавим сеттер в класс </a:t>
            </a:r>
            <a:r>
              <a:rPr lang="en-US" dirty="0" smtClean="0"/>
              <a:t>Person</a:t>
            </a:r>
            <a:r>
              <a:rPr lang="ru-RU" dirty="0" smtClean="0"/>
              <a:t>, создадим конструктор без параметров и закомментируем старый конструктор.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00362"/>
            <a:ext cx="46958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848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1057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Видоизменим </a:t>
            </a:r>
            <a:r>
              <a:rPr lang="en-US" dirty="0" smtClean="0"/>
              <a:t>bean.</a:t>
            </a:r>
            <a:endParaRPr lang="ru-RU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014663"/>
            <a:ext cx="41624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550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1"/>
            <a:ext cx="10248900" cy="785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Запускаем класс </a:t>
            </a:r>
            <a:r>
              <a:rPr lang="en-US" dirty="0" smtClean="0"/>
              <a:t>Test2</a:t>
            </a:r>
            <a:r>
              <a:rPr lang="ru-RU" dirty="0" smtClean="0"/>
              <a:t>. Обратите внимание, что в нем не изменилось абсолютно </a:t>
            </a:r>
            <a:r>
              <a:rPr lang="ru-RU" b="1" dirty="0" smtClean="0"/>
              <a:t>ничего</a:t>
            </a:r>
            <a:r>
              <a:rPr lang="ru-RU" dirty="0" smtClean="0"/>
              <a:t>. Вывод корректен.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595563"/>
            <a:ext cx="6697663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2605087"/>
            <a:ext cx="4433887" cy="27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105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52500" y="1809750"/>
            <a:ext cx="581025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Внедрение строк и других значений.</a:t>
            </a:r>
            <a:r>
              <a:rPr lang="en-US" dirty="0" smtClean="0"/>
              <a:t> </a:t>
            </a:r>
            <a:r>
              <a:rPr lang="ru-RU" dirty="0" smtClean="0"/>
              <a:t>Добавим имя и возраст в наш класс </a:t>
            </a:r>
            <a:r>
              <a:rPr lang="en-US" dirty="0" smtClean="0"/>
              <a:t>Person. </a:t>
            </a:r>
            <a:r>
              <a:rPr lang="ru-RU" dirty="0" smtClean="0"/>
              <a:t>И редактируем </a:t>
            </a:r>
            <a:r>
              <a:rPr lang="en-US" dirty="0" smtClean="0"/>
              <a:t>bean.</a:t>
            </a:r>
            <a:endParaRPr lang="ru-RU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1036637"/>
            <a:ext cx="5067300" cy="58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3400425"/>
            <a:ext cx="5342703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9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7877175" y="1809750"/>
            <a:ext cx="3971924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Выведем заданные параметры при помощи геттеров.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814513"/>
            <a:ext cx="6916737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3319463"/>
            <a:ext cx="37433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5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33450" y="1809750"/>
            <a:ext cx="10915649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Внедрение строк и других значений из </a:t>
            </a:r>
            <a:r>
              <a:rPr lang="en-US" dirty="0" smtClean="0"/>
              <a:t>properties </a:t>
            </a:r>
            <a:r>
              <a:rPr lang="ru-RU" dirty="0" smtClean="0"/>
              <a:t>файла. Для начала создадим файл </a:t>
            </a:r>
            <a:r>
              <a:rPr lang="en-US" dirty="0" err="1" smtClean="0"/>
              <a:t>myApp.properties</a:t>
            </a:r>
            <a:r>
              <a:rPr lang="en-US" dirty="0" smtClean="0"/>
              <a:t> </a:t>
            </a:r>
            <a:r>
              <a:rPr lang="ru-RU" dirty="0" smtClean="0"/>
              <a:t>и пропишем в нем значения.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909888"/>
            <a:ext cx="6875773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1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Injection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7486649" y="1809750"/>
            <a:ext cx="4362449" cy="308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Добавляем контекст в наш конфигурационный файл. Теперь мы можем обращаться к значениям из </a:t>
            </a:r>
            <a:r>
              <a:rPr lang="en-US" dirty="0" smtClean="0"/>
              <a:t>properties.</a:t>
            </a:r>
            <a:endParaRPr lang="ru-RU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175"/>
            <a:ext cx="731678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81075" y="1809750"/>
            <a:ext cx="10868023" cy="308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IoC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аутсорсинг создания и управления объектами, т.е. передача прав на создание и управление </a:t>
            </a:r>
            <a:r>
              <a:rPr lang="en-US" dirty="0"/>
              <a:t>Spring-</a:t>
            </a:r>
            <a:r>
              <a:rPr lang="ru-RU" dirty="0" smtClean="0"/>
              <a:t>у</a:t>
            </a:r>
          </a:p>
          <a:p>
            <a:pPr marL="0" indent="0">
              <a:buNone/>
            </a:pPr>
            <a:r>
              <a:rPr lang="en-US" b="1" dirty="0" smtClean="0"/>
              <a:t>DI</a:t>
            </a:r>
            <a:r>
              <a:rPr lang="ru-RU" b="1" dirty="0" smtClean="0"/>
              <a:t> </a:t>
            </a:r>
            <a:r>
              <a:rPr lang="ru-RU" dirty="0"/>
              <a:t>– это аутсорсинг добавления/внедрения зависимостей.</a:t>
            </a:r>
            <a:r>
              <a:rPr lang="en-US" dirty="0"/>
              <a:t> DI </a:t>
            </a:r>
            <a:r>
              <a:rPr lang="ru-RU" dirty="0"/>
              <a:t>делает объекты нашего приложения слабо зависимыми друг от друга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Большое количество программистов использует эти термины как взаимозаменяемые.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9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приложении на основе </a:t>
            </a:r>
            <a:r>
              <a:rPr lang="ru-RU" dirty="0" err="1"/>
              <a:t>Spring</a:t>
            </a:r>
            <a:r>
              <a:rPr lang="ru-RU" dirty="0"/>
              <a:t> объекты </a:t>
            </a:r>
            <a:r>
              <a:rPr lang="ru-RU" dirty="0" err="1"/>
              <a:t>слабосвязаны</a:t>
            </a:r>
            <a:r>
              <a:rPr lang="ru-RU" dirty="0"/>
              <a:t> за счет использования внедрения зависимостей. Одной из целью создания </a:t>
            </a:r>
            <a:r>
              <a:rPr lang="ru-RU" dirty="0" err="1"/>
              <a:t>Spring</a:t>
            </a:r>
            <a:r>
              <a:rPr lang="ru-RU" dirty="0"/>
              <a:t> было разорвать зависимость одних объектов от других.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Что </a:t>
            </a:r>
            <a:r>
              <a:rPr lang="ru-RU" b="1" dirty="0"/>
              <a:t>такое зависимость? </a:t>
            </a:r>
            <a:r>
              <a:rPr lang="ru-RU" dirty="0"/>
              <a:t>Это когда объект Object1 использует методы другого объекта Object2, </a:t>
            </a:r>
            <a:r>
              <a:rPr lang="ru-RU" dirty="0" err="1"/>
              <a:t>т.е</a:t>
            </a:r>
            <a:r>
              <a:rPr lang="ru-RU" dirty="0"/>
              <a:t> объект Object1 зависит от объекта Object2, чьи методы он использует. А почему он зависит? А потому, что пока объект Object2 не создан, Object1 не сможет реализовать свою функциональность.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Как </a:t>
            </a:r>
            <a:r>
              <a:rPr lang="ru-RU" b="1" dirty="0"/>
              <a:t>разорвать зависимость? </a:t>
            </a:r>
            <a:r>
              <a:rPr lang="ru-RU" dirty="0"/>
              <a:t>В объект Object1 «внедрить» ссылку на объект Object2 через конструктор или сеттер. Этот процесс собственно и есть внедрение зависимости. При этом важно помнить, что в </a:t>
            </a:r>
            <a:r>
              <a:rPr lang="ru-RU" dirty="0" err="1"/>
              <a:t>Spring</a:t>
            </a:r>
            <a:r>
              <a:rPr lang="ru-RU" dirty="0"/>
              <a:t> объекты необходимо строить на основе интерфейсов, что бы зависимости внедряются в виде интерфейса для возможной последующей замены реализации.</a:t>
            </a:r>
            <a:endParaRPr lang="en-US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Spring</a:t>
            </a:r>
            <a:r>
              <a:rPr lang="ru-RU" dirty="0"/>
              <a:t> освобождает не только от необходимости создавать объекты, но и связывать их.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 </a:t>
            </a:r>
            <a:r>
              <a:rPr lang="ru-RU" dirty="0"/>
              <a:t>аннотация </a:t>
            </a:r>
            <a:r>
              <a:rPr lang="ru-RU" b="1" dirty="0"/>
              <a:t>@</a:t>
            </a:r>
            <a:r>
              <a:rPr lang="ru-RU" b="1" dirty="0" err="1"/>
              <a:t>Autowired</a:t>
            </a:r>
            <a:r>
              <a:rPr lang="ru-RU" dirty="0"/>
              <a:t> позволяет автоматически связывать компоненты. Аннотацию </a:t>
            </a:r>
            <a:r>
              <a:rPr lang="ru-RU" dirty="0" err="1"/>
              <a:t>спринга</a:t>
            </a:r>
            <a:r>
              <a:rPr lang="ru-RU" dirty="0"/>
              <a:t> @</a:t>
            </a:r>
            <a:r>
              <a:rPr lang="ru-RU" dirty="0" err="1"/>
              <a:t>Autowired</a:t>
            </a:r>
            <a:r>
              <a:rPr lang="ru-RU" dirty="0"/>
              <a:t> можно было бы описать по-простому так - дорогой друг, контейнер </a:t>
            </a:r>
            <a:r>
              <a:rPr lang="ru-RU" dirty="0" err="1"/>
              <a:t>спринг</a:t>
            </a:r>
            <a:r>
              <a:rPr lang="ru-RU" dirty="0"/>
              <a:t>, посмотри пожалуйста в своей </a:t>
            </a:r>
            <a:r>
              <a:rPr lang="ru-RU" dirty="0" err="1"/>
              <a:t>мапе</a:t>
            </a:r>
            <a:r>
              <a:rPr lang="ru-RU" dirty="0"/>
              <a:t> с </a:t>
            </a:r>
            <a:r>
              <a:rPr lang="ru-RU" dirty="0" err="1"/>
              <a:t>бинами</a:t>
            </a:r>
            <a:r>
              <a:rPr lang="ru-RU" dirty="0"/>
              <a:t>, нет ли у тебя там класса </a:t>
            </a:r>
            <a:r>
              <a:rPr lang="ru-RU" dirty="0" err="1"/>
              <a:t>instanceof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implements</a:t>
            </a:r>
            <a:r>
              <a:rPr lang="ru-RU" dirty="0"/>
              <a:t> того, перед чем я стою. Если есть - дай мне ссылку в поле, перед которым я объявлена.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Автоматическое </a:t>
            </a:r>
            <a:r>
              <a:rPr lang="ru-RU" dirty="0"/>
              <a:t>связывание позволяет уменьшить количество кода при определении зависимостей компонентов;</a:t>
            </a:r>
            <a:endParaRPr lang="en-US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8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43940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Spring</a:t>
            </a:r>
            <a:r>
              <a:rPr lang="ru-RU" dirty="0"/>
              <a:t> настройки компонентов отделены от программного кода. Вынесение конфигурации (управление зависимостями) в отдельный файл облегчает последующие изменения в проекте (замена реализаций</a:t>
            </a:r>
            <a:r>
              <a:rPr lang="ru-RU" dirty="0" smtClean="0"/>
              <a:t>):</a:t>
            </a:r>
            <a:endParaRPr lang="ru-RU" dirty="0"/>
          </a:p>
          <a:p>
            <a:r>
              <a:rPr lang="ru-RU" dirty="0"/>
              <a:t>улучшенная возможность тестирования. Когда классы проектируются </a:t>
            </a:r>
            <a:r>
              <a:rPr lang="ru-RU" dirty="0" smtClean="0"/>
              <a:t>на </a:t>
            </a:r>
            <a:r>
              <a:rPr lang="ru-RU" dirty="0"/>
              <a:t>основе </a:t>
            </a:r>
            <a:r>
              <a:rPr lang="ru-RU" dirty="0" smtClean="0"/>
              <a:t>DI (</a:t>
            </a:r>
            <a:r>
              <a:rPr lang="en-US" dirty="0"/>
              <a:t>Dependency Injection</a:t>
            </a:r>
            <a:r>
              <a:rPr lang="ru-RU" dirty="0" smtClean="0"/>
              <a:t>) </a:t>
            </a:r>
            <a:r>
              <a:rPr lang="ru-RU" dirty="0"/>
              <a:t>и интерфейсов, становится возможной простая замена зависимостей (</a:t>
            </a:r>
            <a:r>
              <a:rPr lang="ru-RU" dirty="0" err="1"/>
              <a:t>фейковыми</a:t>
            </a:r>
            <a:r>
              <a:rPr lang="ru-RU" dirty="0"/>
              <a:t> реализациями) при тестировании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возможность программирования в декларативном стиле с помощью аннотаций уменьшает количество кода в приложении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поддержка и хорошая интеграция с технологиями доступа к данным, транзакциями, AOP (</a:t>
            </a:r>
            <a:r>
              <a:rPr lang="ru-RU" dirty="0" err="1"/>
              <a:t>Аспектно</a:t>
            </a:r>
            <a:r>
              <a:rPr lang="ru-RU" dirty="0"/>
              <a:t>-ориентированное программирование) упрощает разработку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хорошее документирование очень помогает при отладке приложения;</a:t>
            </a:r>
            <a:endParaRPr lang="en-US" dirty="0" smtClean="0"/>
          </a:p>
        </p:txBody>
      </p:sp>
      <p:sp>
        <p:nvSpPr>
          <p:cNvPr id="4" name="AutoShape 4" descr="https://cdn.javarush.ru/images/article/6adb8a81-55fe-4423-a907-c5fdbc7b4ca2/5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6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733925" y="285750"/>
            <a:ext cx="6619876" cy="58912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Для разработки на языке программирования </a:t>
            </a:r>
            <a:r>
              <a:rPr lang="ru-RU" dirty="0" err="1"/>
              <a:t>Java</a:t>
            </a:r>
            <a:r>
              <a:rPr lang="ru-RU" dirty="0"/>
              <a:t> нам потребуется специальный комплект инструментов, который называется JDK или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Kit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b="1" dirty="0"/>
              <a:t>JVM (</a:t>
            </a:r>
            <a:r>
              <a:rPr lang="ru-RU" b="1" dirty="0" err="1"/>
              <a:t>Java</a:t>
            </a:r>
            <a:r>
              <a:rPr lang="ru-RU" b="1" dirty="0"/>
              <a:t> </a:t>
            </a:r>
            <a:r>
              <a:rPr lang="ru-RU" b="1" dirty="0" err="1"/>
              <a:t>Virtual</a:t>
            </a:r>
            <a:r>
              <a:rPr lang="ru-RU" b="1" dirty="0"/>
              <a:t> </a:t>
            </a:r>
            <a:r>
              <a:rPr lang="ru-RU" b="1" dirty="0" err="1"/>
              <a:t>Machine</a:t>
            </a:r>
            <a:r>
              <a:rPr lang="ru-RU" b="1" dirty="0"/>
              <a:t>) </a:t>
            </a:r>
            <a:r>
              <a:rPr lang="ru-RU" dirty="0"/>
              <a:t>- виртуальная машина </a:t>
            </a:r>
            <a:r>
              <a:rPr lang="ru-RU" dirty="0" err="1"/>
              <a:t>Java</a:t>
            </a:r>
            <a:r>
              <a:rPr lang="ru-RU" dirty="0"/>
              <a:t> - основная часть исполняющей системы </a:t>
            </a:r>
            <a:r>
              <a:rPr lang="ru-RU" dirty="0" err="1"/>
              <a:t>Java</a:t>
            </a:r>
            <a:r>
              <a:rPr lang="ru-RU" dirty="0"/>
              <a:t>, так называемой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Runtime</a:t>
            </a:r>
            <a:r>
              <a:rPr lang="ru-RU" dirty="0"/>
              <a:t> </a:t>
            </a:r>
            <a:r>
              <a:rPr lang="ru-RU" dirty="0" err="1"/>
              <a:t>Environment</a:t>
            </a:r>
            <a:r>
              <a:rPr lang="ru-RU" dirty="0"/>
              <a:t> (JRE). Виртуальная машина </a:t>
            </a:r>
            <a:r>
              <a:rPr lang="ru-RU" dirty="0" err="1"/>
              <a:t>Java</a:t>
            </a:r>
            <a:r>
              <a:rPr lang="ru-RU" dirty="0"/>
              <a:t> исполняет байт-код </a:t>
            </a:r>
            <a:r>
              <a:rPr lang="ru-RU" dirty="0" err="1"/>
              <a:t>Java</a:t>
            </a:r>
            <a:r>
              <a:rPr lang="ru-RU" dirty="0"/>
              <a:t>, предварительно созданный из исходного текста </a:t>
            </a:r>
            <a:r>
              <a:rPr lang="ru-RU" dirty="0" err="1"/>
              <a:t>Java</a:t>
            </a:r>
            <a:r>
              <a:rPr lang="ru-RU" dirty="0"/>
              <a:t>-программы компилятором </a:t>
            </a:r>
            <a:r>
              <a:rPr lang="ru-RU" dirty="0" err="1"/>
              <a:t>Java</a:t>
            </a:r>
            <a:r>
              <a:rPr lang="ru-RU" dirty="0"/>
              <a:t> (</a:t>
            </a:r>
            <a:r>
              <a:rPr lang="ru-RU" dirty="0" err="1"/>
              <a:t>javac</a:t>
            </a:r>
            <a:r>
              <a:rPr lang="ru-RU" dirty="0"/>
              <a:t>). JVM обеспечивает </a:t>
            </a:r>
            <a:r>
              <a:rPr lang="ru-RU" dirty="0" err="1"/>
              <a:t>платформо</a:t>
            </a:r>
            <a:r>
              <a:rPr lang="ru-RU" dirty="0"/>
              <a:t>-независимый способ выполнения кода. Программисты могут писать код не задумываясь как и где он будет выполняться.</a:t>
            </a:r>
          </a:p>
          <a:p>
            <a:pPr marL="0" indent="0">
              <a:buNone/>
            </a:pPr>
            <a:r>
              <a:rPr lang="ru-RU" b="1" dirty="0"/>
              <a:t>JRE (</a:t>
            </a:r>
            <a:r>
              <a:rPr lang="ru-RU" b="1" dirty="0" err="1"/>
              <a:t>Java</a:t>
            </a:r>
            <a:r>
              <a:rPr lang="ru-RU" b="1" dirty="0"/>
              <a:t> </a:t>
            </a:r>
            <a:r>
              <a:rPr lang="ru-RU" b="1" dirty="0" err="1"/>
              <a:t>Runtime</a:t>
            </a:r>
            <a:r>
              <a:rPr lang="ru-RU" b="1" dirty="0"/>
              <a:t> </a:t>
            </a:r>
            <a:r>
              <a:rPr lang="ru-RU" b="1" dirty="0" err="1"/>
              <a:t>Environment</a:t>
            </a:r>
            <a:r>
              <a:rPr lang="ru-RU" b="1" dirty="0"/>
              <a:t>) </a:t>
            </a:r>
            <a:r>
              <a:rPr lang="ru-RU" dirty="0"/>
              <a:t>- минимальная реализация виртуальной машины, необходимая для исполнения </a:t>
            </a:r>
            <a:r>
              <a:rPr lang="ru-RU" dirty="0" err="1"/>
              <a:t>Java</a:t>
            </a:r>
            <a:r>
              <a:rPr lang="ru-RU" dirty="0"/>
              <a:t> -приложений, без компилятора и других средств разработки. Состоит из виртуальной машины и библиотек </a:t>
            </a:r>
            <a:r>
              <a:rPr lang="ru-RU" dirty="0" err="1"/>
              <a:t>Java</a:t>
            </a:r>
            <a:r>
              <a:rPr lang="ru-RU" dirty="0"/>
              <a:t> классов.</a:t>
            </a:r>
          </a:p>
          <a:p>
            <a:pPr marL="0" indent="0">
              <a:buNone/>
            </a:pPr>
            <a:r>
              <a:rPr lang="ru-RU" b="1" dirty="0"/>
              <a:t>JDK (</a:t>
            </a:r>
            <a:r>
              <a:rPr lang="ru-RU" b="1" dirty="0" err="1"/>
              <a:t>Java</a:t>
            </a:r>
            <a:r>
              <a:rPr lang="ru-RU" b="1" dirty="0"/>
              <a:t> </a:t>
            </a:r>
            <a:r>
              <a:rPr lang="ru-RU" b="1" dirty="0" err="1"/>
              <a:t>Development</a:t>
            </a:r>
            <a:r>
              <a:rPr lang="ru-RU" b="1" dirty="0"/>
              <a:t> </a:t>
            </a:r>
            <a:r>
              <a:rPr lang="ru-RU" b="1" dirty="0" err="1"/>
              <a:t>Kit</a:t>
            </a:r>
            <a:r>
              <a:rPr lang="ru-RU" b="1" dirty="0"/>
              <a:t>) </a:t>
            </a:r>
            <a:r>
              <a:rPr lang="ru-RU" dirty="0"/>
              <a:t>- комплект разработчика приложений на языке </a:t>
            </a:r>
            <a:r>
              <a:rPr lang="ru-RU" dirty="0" err="1"/>
              <a:t>Java</a:t>
            </a:r>
            <a:r>
              <a:rPr lang="ru-RU" dirty="0"/>
              <a:t>, включающий в себя компилятор, стандартные библиотеки классов </a:t>
            </a:r>
            <a:r>
              <a:rPr lang="ru-RU" dirty="0" err="1"/>
              <a:t>Java</a:t>
            </a:r>
            <a:r>
              <a:rPr lang="ru-RU" dirty="0"/>
              <a:t>, примеры, документацию, различные утилиты и исполнительную систему JRE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57" y="1488861"/>
            <a:ext cx="3757910" cy="42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6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2275</Words>
  <Application>Microsoft Office PowerPoint</Application>
  <PresentationFormat>Произвольный</PresentationFormat>
  <Paragraphs>227</Paragraphs>
  <Slides>57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58" baseType="lpstr">
      <vt:lpstr>Office Theme</vt:lpstr>
      <vt:lpstr>ОБЪЕКТНО-ОРИЕНТИРОВАННОЕ ПРОГРАММИРОВАНИЕ</vt:lpstr>
      <vt:lpstr>План</vt:lpstr>
      <vt:lpstr>Spring</vt:lpstr>
      <vt:lpstr>Spring</vt:lpstr>
      <vt:lpstr>Spring</vt:lpstr>
      <vt:lpstr>Spring</vt:lpstr>
      <vt:lpstr>Spring</vt:lpstr>
      <vt:lpstr>Spring</vt:lpstr>
      <vt:lpstr>JDK</vt:lpstr>
      <vt:lpstr>JDK</vt:lpstr>
      <vt:lpstr>Среда разработки</vt:lpstr>
      <vt:lpstr>Среда разработки</vt:lpstr>
      <vt:lpstr>Создание проекта в IntelliJ IDEA </vt:lpstr>
      <vt:lpstr>Создание проекта в IntelliJ IDEA </vt:lpstr>
      <vt:lpstr>Создание проекта в IntelliJ IDEA </vt:lpstr>
      <vt:lpstr>Создание проекта в IntelliJ IDEA </vt:lpstr>
      <vt:lpstr>Создание проекта в IntelliJ IDEA </vt:lpstr>
      <vt:lpstr>Создание проекта в IntelliJ IDEA </vt:lpstr>
      <vt:lpstr>Создание проекта start.spring.io</vt:lpstr>
      <vt:lpstr>Создание проекта start.spring.io</vt:lpstr>
      <vt:lpstr>Создание проекта start.spring.io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Inversion of Control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Dependency Injection</vt:lpstr>
      <vt:lpstr>Итоги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Alexandr</cp:lastModifiedBy>
  <cp:revision>61</cp:revision>
  <dcterms:created xsi:type="dcterms:W3CDTF">2020-05-19T06:31:28Z</dcterms:created>
  <dcterms:modified xsi:type="dcterms:W3CDTF">2021-09-06T21:30:23Z</dcterms:modified>
</cp:coreProperties>
</file>