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6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C"/>
    <a:srgbClr val="E84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 snapToGrid="0">
      <p:cViewPr varScale="1">
        <p:scale>
          <a:sx n="110" d="100"/>
          <a:sy n="110" d="100"/>
        </p:scale>
        <p:origin x="-5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EE4E-29FE-4A4B-B1C0-634FC007B614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C137-F2FB-466E-8423-337033F77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7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28AC-5B50-4F73-A6F8-55A7B74136B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032" y="34512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76BC"/>
                </a:solidFill>
                <a:latin typeface="+mn-lt"/>
              </a:rPr>
              <a:t>ОБЪЕКТНО-ОРИЕНТИРОВАННОЕ ПРОГРАММИРОВАНИЕ</a:t>
            </a:r>
            <a:endParaRPr lang="en-US" b="1" dirty="0">
              <a:solidFill>
                <a:srgbClr val="0076BC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32" y="2824798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E84D91"/>
                </a:solidFill>
              </a:rPr>
              <a:t>Лекция </a:t>
            </a:r>
            <a:r>
              <a:rPr lang="en-US" dirty="0">
                <a:solidFill>
                  <a:srgbClr val="E84D91"/>
                </a:solidFill>
              </a:rPr>
              <a:t>3</a:t>
            </a:r>
            <a:endParaRPr lang="en-US" dirty="0" smtClean="0">
              <a:solidFill>
                <a:srgbClr val="E84D91"/>
              </a:solidFill>
            </a:endParaRPr>
          </a:p>
          <a:p>
            <a:pPr algn="l"/>
            <a:endParaRPr lang="en-US" dirty="0">
              <a:solidFill>
                <a:srgbClr val="E84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@Value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внедрения строк и других значений можно использовать аннотацию </a:t>
            </a:r>
            <a:r>
              <a:rPr lang="en-US" dirty="0"/>
              <a:t>@</a:t>
            </a:r>
            <a:r>
              <a:rPr lang="en-US" dirty="0" smtClean="0"/>
              <a:t>Value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этом случае нет необходимости в сеттерах, как это было при использовании </a:t>
            </a:r>
            <a:r>
              <a:rPr lang="en-US" dirty="0" smtClean="0"/>
              <a:t>XML</a:t>
            </a:r>
            <a:r>
              <a:rPr lang="ru-RU" dirty="0" smtClean="0"/>
              <a:t>-файла.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Обратите внимание, что для поля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используются двойные кавычки.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214813"/>
            <a:ext cx="3320134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66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@Value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как это работает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357437"/>
            <a:ext cx="7643541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53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@Value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Важно! Как вы можете видеть, по диагностическому сообщению, сеттер не был вызван.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81325"/>
            <a:ext cx="4702236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99" y="2981325"/>
            <a:ext cx="3102841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3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@Value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Но подобный </a:t>
            </a:r>
            <a:r>
              <a:rPr lang="en-US" dirty="0" smtClean="0"/>
              <a:t>hardcoded </a:t>
            </a:r>
            <a:r>
              <a:rPr lang="ru-RU" dirty="0" smtClean="0"/>
              <a:t>вариант является плохой практикой.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905125"/>
            <a:ext cx="3320134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68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@Value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уже созданный ранее файл </a:t>
            </a:r>
            <a:r>
              <a:rPr lang="en-US" b="1" dirty="0" err="1"/>
              <a:t>myApp.properties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2457450"/>
            <a:ext cx="54768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67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@Value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Далее мы можем использовать уже знакомый синтаксис обращения к значениям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924175"/>
            <a:ext cx="311142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924175"/>
            <a:ext cx="231904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36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@Scope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Singleton: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Bean </a:t>
            </a:r>
            <a:r>
              <a:rPr lang="en-US" dirty="0"/>
              <a:t>Singleton </a:t>
            </a:r>
            <a:r>
              <a:rPr lang="ru-RU" dirty="0"/>
              <a:t>создается сразу после прочтения </a:t>
            </a:r>
            <a:r>
              <a:rPr lang="en-US" dirty="0"/>
              <a:t>Spring Container-</a:t>
            </a:r>
            <a:r>
              <a:rPr lang="ru-RU" dirty="0"/>
              <a:t>ом </a:t>
            </a:r>
            <a:r>
              <a:rPr lang="ru-RU" dirty="0" err="1"/>
              <a:t>конфиг</a:t>
            </a:r>
            <a:r>
              <a:rPr lang="ru-RU" dirty="0"/>
              <a:t>. файла.</a:t>
            </a:r>
          </a:p>
          <a:p>
            <a:pPr marL="514350" indent="-514350">
              <a:buAutoNum type="arabicPeriod"/>
            </a:pPr>
            <a:r>
              <a:rPr lang="ru-RU" dirty="0"/>
              <a:t>Является общим для всех, кто запросит его у </a:t>
            </a:r>
            <a:r>
              <a:rPr lang="en-US" dirty="0"/>
              <a:t>Spring Container.</a:t>
            </a:r>
          </a:p>
          <a:p>
            <a:pPr marL="514350" indent="-514350">
              <a:buAutoNum type="arabicPeriod"/>
            </a:pPr>
            <a:r>
              <a:rPr lang="ru-RU" dirty="0"/>
              <a:t>Подходит для </a:t>
            </a:r>
            <a:r>
              <a:rPr lang="en-US" dirty="0"/>
              <a:t>stateless </a:t>
            </a:r>
            <a:r>
              <a:rPr lang="ru-RU" dirty="0"/>
              <a:t>объектов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Prototype: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такой </a:t>
            </a:r>
            <a:r>
              <a:rPr lang="en-US" dirty="0"/>
              <a:t>bean </a:t>
            </a:r>
            <a:r>
              <a:rPr lang="ru-RU" dirty="0"/>
              <a:t>создается только после обращения к </a:t>
            </a:r>
            <a:r>
              <a:rPr lang="en-US" dirty="0"/>
              <a:t>Spring Container</a:t>
            </a:r>
            <a:r>
              <a:rPr lang="ru-RU" dirty="0"/>
              <a:t> с помощью метода </a:t>
            </a:r>
            <a:r>
              <a:rPr lang="en-US" dirty="0" err="1"/>
              <a:t>getBean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каждого обращения создается новый </a:t>
            </a:r>
            <a:r>
              <a:rPr lang="en-US" dirty="0"/>
              <a:t>bean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подходит для </a:t>
            </a:r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ru-RU" dirty="0"/>
              <a:t>объектов.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88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@Scope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Мы уже рассмотрели, как сделать это с помощью </a:t>
            </a:r>
            <a:r>
              <a:rPr lang="en-US" dirty="0" smtClean="0"/>
              <a:t>XML-</a:t>
            </a:r>
            <a:r>
              <a:rPr lang="ru-RU" dirty="0" smtClean="0"/>
              <a:t>файла. Аналогично это можно реализовать с помощью аннотации </a:t>
            </a:r>
            <a:r>
              <a:rPr lang="en-US" b="1" dirty="0" smtClean="0"/>
              <a:t>@Scope</a:t>
            </a:r>
            <a:r>
              <a:rPr lang="en-US" dirty="0" smtClean="0"/>
              <a:t>.</a:t>
            </a:r>
            <a:r>
              <a:rPr lang="ru-RU" dirty="0" smtClean="0"/>
              <a:t> Рассмотрим на примере. Создадим два цикла добавления в список кошек и собак.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548063"/>
            <a:ext cx="45529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7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@Scope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*Пояснение:</a:t>
            </a:r>
          </a:p>
          <a:p>
            <a:pPr marL="0" indent="0">
              <a:buNone/>
            </a:pPr>
            <a:r>
              <a:rPr lang="ru-RU" dirty="0"/>
              <a:t>По умолчанию в </a:t>
            </a:r>
            <a:r>
              <a:rPr lang="ru-RU" dirty="0" err="1"/>
              <a:t>Java</a:t>
            </a:r>
            <a:r>
              <a:rPr lang="ru-RU" dirty="0"/>
              <a:t> есть встроенная реализация </a:t>
            </a:r>
            <a:r>
              <a:rPr lang="ru-RU" dirty="0" smtClean="0"/>
              <a:t>интерфейса </a:t>
            </a:r>
            <a:r>
              <a:rPr lang="en-US" b="1" dirty="0"/>
              <a:t>List</a:t>
            </a:r>
            <a:r>
              <a:rPr lang="ru-RU" dirty="0" smtClean="0"/>
              <a:t> </a:t>
            </a:r>
            <a:r>
              <a:rPr lang="ru-RU" dirty="0"/>
              <a:t>- класс </a:t>
            </a:r>
            <a:r>
              <a:rPr lang="ru-RU" b="1" dirty="0" err="1"/>
              <a:t>ArrayList</a:t>
            </a:r>
            <a:r>
              <a:rPr lang="ru-RU" dirty="0"/>
              <a:t>. Класс </a:t>
            </a:r>
            <a:r>
              <a:rPr lang="ru-RU" dirty="0" err="1"/>
              <a:t>ArrayList</a:t>
            </a:r>
            <a:r>
              <a:rPr lang="ru-RU" dirty="0"/>
              <a:t> представляет обобщенную коллекцию, которая наследует свою функциональность от класса </a:t>
            </a:r>
            <a:r>
              <a:rPr lang="ru-RU" dirty="0" err="1"/>
              <a:t>AbstractList</a:t>
            </a:r>
            <a:r>
              <a:rPr lang="ru-RU" dirty="0"/>
              <a:t> и применяет интерфейс </a:t>
            </a:r>
            <a:r>
              <a:rPr lang="ru-RU" dirty="0" err="1"/>
              <a:t>List</a:t>
            </a:r>
            <a:r>
              <a:rPr lang="ru-RU" dirty="0"/>
              <a:t>. Проще говоря, </a:t>
            </a:r>
            <a:r>
              <a:rPr lang="ru-RU" dirty="0" err="1"/>
              <a:t>ArrayList</a:t>
            </a:r>
            <a:r>
              <a:rPr lang="ru-RU" dirty="0"/>
              <a:t> представляет простой список, аналогичный массиву, за тем </a:t>
            </a:r>
            <a:r>
              <a:rPr lang="ru-RU" dirty="0" smtClean="0"/>
              <a:t>исключением</a:t>
            </a:r>
            <a:r>
              <a:rPr lang="ru-RU" dirty="0"/>
              <a:t>, что количество элементов в нем не фиксировано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Емкость в </a:t>
            </a:r>
            <a:r>
              <a:rPr lang="ru-RU" dirty="0" err="1"/>
              <a:t>ArrayList</a:t>
            </a:r>
            <a:r>
              <a:rPr lang="ru-RU" dirty="0"/>
              <a:t> представляет размер массива, который будет использоваться для хранения объектов. При добавлении элементов фактически происходит перераспределение памяти - создание нового массива и копирование в него элементов из старого массива. Изначальное задание емкости </a:t>
            </a:r>
            <a:r>
              <a:rPr lang="ru-RU" dirty="0" err="1"/>
              <a:t>ArrayList</a:t>
            </a:r>
            <a:r>
              <a:rPr lang="ru-RU" dirty="0"/>
              <a:t> позволяет снизить подобные перераспределения памяти, тем самым повышая производительность.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@Scope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Поскольку </a:t>
            </a:r>
            <a:r>
              <a:rPr lang="en-US" dirty="0" smtClean="0"/>
              <a:t>scope </a:t>
            </a:r>
            <a:r>
              <a:rPr lang="ru-RU" dirty="0" smtClean="0"/>
              <a:t>по умолчанию </a:t>
            </a:r>
            <a:r>
              <a:rPr lang="en-US" dirty="0" smtClean="0"/>
              <a:t>singleton </a:t>
            </a:r>
            <a:r>
              <a:rPr lang="ru-RU" dirty="0" smtClean="0"/>
              <a:t>– объекты будут созданы только по одному разу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2890838"/>
            <a:ext cx="10250487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6BC"/>
                </a:solidFill>
              </a:rPr>
              <a:t>План</a:t>
            </a:r>
            <a:endParaRPr lang="en-US" dirty="0">
              <a:solidFill>
                <a:srgbClr val="0076B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@Qualifier</a:t>
            </a:r>
          </a:p>
          <a:p>
            <a:r>
              <a:rPr lang="en-US" dirty="0" smtClean="0"/>
              <a:t>@Value</a:t>
            </a:r>
            <a:endParaRPr lang="ru-RU" dirty="0" smtClean="0"/>
          </a:p>
          <a:p>
            <a:r>
              <a:rPr lang="en-US" dirty="0" smtClean="0"/>
              <a:t>@Scope</a:t>
            </a:r>
          </a:p>
          <a:p>
            <a:r>
              <a:rPr lang="ru-RU" dirty="0"/>
              <a:t>Методы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smtClean="0"/>
              <a:t>destroy</a:t>
            </a:r>
            <a:endParaRPr lang="ru-RU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PostConstruct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@</a:t>
            </a:r>
            <a:r>
              <a:rPr lang="en-US" dirty="0" err="1" smtClean="0"/>
              <a:t>PreDestroy</a:t>
            </a:r>
            <a:endParaRPr lang="en-US" dirty="0" smtClean="0"/>
          </a:p>
          <a:p>
            <a:r>
              <a:rPr lang="ru-RU" dirty="0" smtClean="0"/>
              <a:t>Конфигурация с помощью кода</a:t>
            </a:r>
            <a:endParaRPr lang="en-US" dirty="0" smtClean="0"/>
          </a:p>
          <a:p>
            <a:r>
              <a:rPr lang="en-US" dirty="0" smtClean="0"/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13619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@Scope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Зададим нашему классу </a:t>
            </a:r>
            <a:r>
              <a:rPr lang="en-US" dirty="0" smtClean="0"/>
              <a:t>Cat scope prototype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543175"/>
            <a:ext cx="573931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85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@Scope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 говорит сам за себя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1"/>
          <a:stretch/>
        </p:blipFill>
        <p:spPr bwMode="auto">
          <a:xfrm>
            <a:off x="898526" y="2452687"/>
            <a:ext cx="101219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79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Повторение</a:t>
            </a:r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/>
              <a:t>данных </a:t>
            </a:r>
            <a:r>
              <a:rPr lang="ru-RU" dirty="0" smtClean="0"/>
              <a:t>методов:</a:t>
            </a:r>
          </a:p>
          <a:p>
            <a:r>
              <a:rPr lang="ru-RU" dirty="0" smtClean="0"/>
              <a:t>может быть любой </a:t>
            </a:r>
            <a:r>
              <a:rPr lang="en-US" dirty="0" smtClean="0"/>
              <a:t>access modifier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может </a:t>
            </a:r>
            <a:r>
              <a:rPr lang="ru-RU" dirty="0"/>
              <a:t>быть любой </a:t>
            </a:r>
            <a:r>
              <a:rPr lang="en-US" dirty="0" smtClean="0"/>
              <a:t>return type (</a:t>
            </a:r>
            <a:r>
              <a:rPr lang="ru-RU" dirty="0" smtClean="0"/>
              <a:t>все равно получить не можем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r>
              <a:rPr lang="ru-RU" dirty="0" smtClean="0"/>
              <a:t>может </a:t>
            </a:r>
            <a:r>
              <a:rPr lang="ru-RU" dirty="0"/>
              <a:t>быть </a:t>
            </a:r>
            <a:r>
              <a:rPr lang="ru-RU" dirty="0" smtClean="0"/>
              <a:t>любое название;</a:t>
            </a:r>
          </a:p>
          <a:p>
            <a:r>
              <a:rPr lang="ru-RU" dirty="0"/>
              <a:t>н</a:t>
            </a:r>
            <a:r>
              <a:rPr lang="ru-RU" dirty="0" smtClean="0"/>
              <a:t>е может быть параметров;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16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у </a:t>
            </a:r>
            <a:r>
              <a:rPr lang="ru-RU" dirty="0" err="1" smtClean="0"/>
              <a:t>бина</a:t>
            </a:r>
            <a:r>
              <a:rPr lang="ru-RU" dirty="0" smtClean="0"/>
              <a:t> </a:t>
            </a:r>
            <a:r>
              <a:rPr lang="en-US" dirty="0" smtClean="0"/>
              <a:t>scope prototype, </a:t>
            </a:r>
            <a:r>
              <a:rPr lang="ru-RU" dirty="0" smtClean="0"/>
              <a:t>то: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-</a:t>
            </a:r>
            <a:r>
              <a:rPr lang="ru-RU" dirty="0" smtClean="0"/>
              <a:t>метод будет вызван для каждого </a:t>
            </a:r>
            <a:r>
              <a:rPr lang="ru-RU" dirty="0" err="1" smtClean="0"/>
              <a:t>бина</a:t>
            </a:r>
            <a:endParaRPr lang="ru-RU" dirty="0" smtClean="0"/>
          </a:p>
          <a:p>
            <a:r>
              <a:rPr lang="en-US" dirty="0" smtClean="0"/>
              <a:t>destroy-</a:t>
            </a:r>
            <a:r>
              <a:rPr lang="ru-RU" dirty="0" smtClean="0"/>
              <a:t>метод вызываться не будет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594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@</a:t>
            </a:r>
            <a:r>
              <a:rPr lang="en-US" dirty="0" err="1"/>
              <a:t>PreDestroy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Методы уже написаны, просто добавим к ним аннотацию</a:t>
            </a:r>
            <a:endParaRPr lang="ru-RU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2805113"/>
            <a:ext cx="53625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2805113"/>
            <a:ext cx="3592542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10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Конфигурация </a:t>
            </a:r>
            <a:r>
              <a:rPr lang="en-US" dirty="0" smtClean="0"/>
              <a:t>Spring Container </a:t>
            </a:r>
            <a:r>
              <a:rPr lang="ru-RU" dirty="0" smtClean="0"/>
              <a:t>с помощью </a:t>
            </a:r>
            <a:r>
              <a:rPr lang="en-US" dirty="0" smtClean="0"/>
              <a:t>Java-</a:t>
            </a:r>
            <a:r>
              <a:rPr lang="ru-RU" dirty="0" smtClean="0"/>
              <a:t>кода. Для этого не требуется </a:t>
            </a:r>
            <a:r>
              <a:rPr lang="en-US" dirty="0" smtClean="0"/>
              <a:t>XML</a:t>
            </a:r>
            <a:r>
              <a:rPr lang="ru-RU" dirty="0" smtClean="0"/>
              <a:t>-файл. Обычно для этого используется один из двух способов.</a:t>
            </a:r>
          </a:p>
          <a:p>
            <a:pPr marL="0" indent="0">
              <a:buNone/>
            </a:pPr>
            <a:r>
              <a:rPr lang="ru-RU" b="1" dirty="0" smtClean="0"/>
              <a:t>Способ 1</a:t>
            </a: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Создание класса </a:t>
            </a:r>
            <a:r>
              <a:rPr lang="en-US" dirty="0" err="1" smtClean="0"/>
              <a:t>MyConfig</a:t>
            </a:r>
            <a:r>
              <a:rPr lang="en-US" dirty="0" smtClean="0"/>
              <a:t> </a:t>
            </a:r>
            <a:r>
              <a:rPr lang="ru-RU" dirty="0" smtClean="0"/>
              <a:t>(имя может быть любое)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31" y="4282851"/>
            <a:ext cx="5874664" cy="201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611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Аннотация </a:t>
            </a:r>
            <a:r>
              <a:rPr lang="en-US" b="1" dirty="0" smtClean="0"/>
              <a:t>@Configuration </a:t>
            </a:r>
            <a:r>
              <a:rPr lang="ru-RU" dirty="0" smtClean="0"/>
              <a:t>означает, что данный класс является конфигурацией.</a:t>
            </a:r>
          </a:p>
          <a:p>
            <a:pPr marL="0" indent="0">
              <a:buNone/>
            </a:pPr>
            <a:r>
              <a:rPr lang="ru-RU" dirty="0" smtClean="0"/>
              <a:t>С помощью аннотации </a:t>
            </a:r>
            <a:r>
              <a:rPr lang="en-US" b="1" dirty="0" smtClean="0"/>
              <a:t>@</a:t>
            </a:r>
            <a:r>
              <a:rPr lang="en-US" b="1" dirty="0" err="1" smtClean="0"/>
              <a:t>ComponentScan</a:t>
            </a:r>
            <a:r>
              <a:rPr lang="en-US" b="1" dirty="0" smtClean="0"/>
              <a:t> </a:t>
            </a:r>
            <a:r>
              <a:rPr lang="ru-RU" dirty="0" smtClean="0"/>
              <a:t>мы показываем, какой пакет нужно сканировать.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31" y="4282851"/>
            <a:ext cx="5874664" cy="201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174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Работает данный класс (в случае использования способа 1) по аналогии с нашим </a:t>
            </a:r>
            <a:r>
              <a:rPr lang="en-US" dirty="0" smtClean="0"/>
              <a:t>XML-</a:t>
            </a:r>
            <a:r>
              <a:rPr lang="ru-RU" dirty="0" smtClean="0"/>
              <a:t>файлом, который нужен был только для того, чтобы происходило сканирование.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39" y="3193177"/>
            <a:ext cx="6827605" cy="296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645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класс </a:t>
            </a:r>
            <a:r>
              <a:rPr lang="en-US" dirty="0" err="1" smtClean="0"/>
              <a:t>MyConfig</a:t>
            </a:r>
            <a:r>
              <a:rPr lang="en-US" dirty="0" smtClean="0"/>
              <a:t> </a:t>
            </a:r>
            <a:r>
              <a:rPr lang="ru-RU" dirty="0" smtClean="0"/>
              <a:t>и класс </a:t>
            </a:r>
            <a:r>
              <a:rPr lang="en-US" dirty="0" smtClean="0"/>
              <a:t>Test5 </a:t>
            </a:r>
            <a:r>
              <a:rPr lang="ru-RU" dirty="0" smtClean="0"/>
              <a:t>с функцией </a:t>
            </a:r>
            <a:r>
              <a:rPr lang="en-US" dirty="0" smtClean="0"/>
              <a:t>main </a:t>
            </a:r>
            <a:r>
              <a:rPr lang="ru-RU" dirty="0" smtClean="0"/>
              <a:t>для демонстрации.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31" y="3046480"/>
            <a:ext cx="5874664" cy="201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59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Обратите внимание, что для работы с </a:t>
            </a:r>
            <a:r>
              <a:rPr lang="en-US" dirty="0" smtClean="0"/>
              <a:t>XML</a:t>
            </a:r>
            <a:r>
              <a:rPr lang="ru-RU" dirty="0" smtClean="0"/>
              <a:t>-файлом мы пользовались объектом класса </a:t>
            </a:r>
            <a:r>
              <a:rPr lang="en-US" dirty="0" err="1"/>
              <a:t>ClassPathXmlApplicationContext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 для настройки с помощью кода будем использовать </a:t>
            </a:r>
            <a:r>
              <a:rPr lang="en-US" dirty="0" err="1" smtClean="0"/>
              <a:t>AnnotationConfigApplicationContext</a:t>
            </a:r>
            <a:r>
              <a:rPr lang="ru-RU" dirty="0" smtClean="0"/>
              <a:t>, куда будем передавать наш класс </a:t>
            </a:r>
            <a:r>
              <a:rPr lang="en-US" dirty="0" err="1" smtClean="0"/>
              <a:t>MyConfig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3" y="2900920"/>
            <a:ext cx="7766649" cy="61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2" y="5048431"/>
            <a:ext cx="6491505" cy="70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@Qualifier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ситуацию, когда при прочтении аннотации </a:t>
            </a:r>
            <a:r>
              <a:rPr lang="en-US" b="1" dirty="0" smtClean="0"/>
              <a:t>@</a:t>
            </a:r>
            <a:r>
              <a:rPr lang="en-US" b="1" dirty="0" err="1" smtClean="0"/>
              <a:t>Autowired</a:t>
            </a:r>
            <a:r>
              <a:rPr lang="en-US" b="1" dirty="0" smtClean="0"/>
              <a:t> </a:t>
            </a:r>
            <a:r>
              <a:rPr lang="ru-RU" dirty="0" smtClean="0"/>
              <a:t>было найдено более одного подходящего </a:t>
            </a:r>
            <a:r>
              <a:rPr lang="en-US" dirty="0" smtClean="0"/>
              <a:t>bean.</a:t>
            </a:r>
          </a:p>
          <a:p>
            <a:pPr marL="0" indent="0">
              <a:buNone/>
            </a:pPr>
            <a:r>
              <a:rPr lang="ru-RU" dirty="0" smtClean="0"/>
              <a:t>Для этого добавим аннотацию </a:t>
            </a:r>
            <a:r>
              <a:rPr lang="en-US" b="1" dirty="0" smtClean="0"/>
              <a:t>@Component </a:t>
            </a:r>
            <a:r>
              <a:rPr lang="ru-RU" dirty="0" smtClean="0"/>
              <a:t>в класс </a:t>
            </a:r>
            <a:r>
              <a:rPr lang="en-US" dirty="0" smtClean="0"/>
              <a:t>Dog.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3652838"/>
            <a:ext cx="5005231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84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 использовании конфигурации с помощью </a:t>
            </a:r>
            <a:r>
              <a:rPr lang="en-US" dirty="0" smtClean="0"/>
              <a:t>java </a:t>
            </a:r>
            <a:r>
              <a:rPr lang="ru-RU" dirty="0" smtClean="0"/>
              <a:t>кода, </a:t>
            </a:r>
            <a:r>
              <a:rPr lang="en-US" dirty="0" smtClean="0"/>
              <a:t>Spring Container </a:t>
            </a:r>
            <a:r>
              <a:rPr lang="ru-RU" dirty="0" smtClean="0"/>
              <a:t>будет представлен </a:t>
            </a:r>
            <a:r>
              <a:rPr lang="en-US" dirty="0" err="1"/>
              <a:t>AnnotationConfigApplicationContext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7" y="2893074"/>
            <a:ext cx="6856567" cy="310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55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" y="2933321"/>
            <a:ext cx="1030763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42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Способ 2</a:t>
            </a:r>
          </a:p>
          <a:p>
            <a:pPr marL="0" indent="0">
              <a:buNone/>
            </a:pPr>
            <a:r>
              <a:rPr lang="ru-RU" dirty="0" smtClean="0"/>
              <a:t>Данный способ не использует сканирование пакетов и поиск </a:t>
            </a:r>
            <a:r>
              <a:rPr lang="ru-RU" dirty="0" err="1" smtClean="0"/>
              <a:t>бинов</a:t>
            </a:r>
            <a:r>
              <a:rPr lang="ru-RU" dirty="0" smtClean="0"/>
              <a:t>. Также нет смысла писать аннотацию </a:t>
            </a:r>
            <a:r>
              <a:rPr lang="en-US" b="1" dirty="0" smtClean="0"/>
              <a:t>@Component</a:t>
            </a:r>
            <a:r>
              <a:rPr lang="ru-RU" b="1" dirty="0"/>
              <a:t> </a:t>
            </a:r>
            <a:r>
              <a:rPr lang="ru-RU" dirty="0" smtClean="0"/>
              <a:t>(поиск данной аннотации не происходит).</a:t>
            </a:r>
          </a:p>
          <a:p>
            <a:pPr marL="0" indent="0">
              <a:buNone/>
            </a:pPr>
            <a:r>
              <a:rPr lang="ru-RU" dirty="0" smtClean="0"/>
              <a:t>Все </a:t>
            </a:r>
            <a:r>
              <a:rPr lang="ru-RU" dirty="0" err="1" smtClean="0"/>
              <a:t>бины</a:t>
            </a:r>
            <a:r>
              <a:rPr lang="ru-RU" dirty="0" smtClean="0"/>
              <a:t> описываются внутри конфигурации. Также там будет описан </a:t>
            </a:r>
            <a:r>
              <a:rPr lang="en-US" dirty="0" smtClean="0"/>
              <a:t>DI.</a:t>
            </a:r>
            <a:r>
              <a:rPr lang="ru-RU" dirty="0" smtClean="0"/>
              <a:t> По этой причине аннотация </a:t>
            </a:r>
            <a:r>
              <a:rPr lang="en-US" b="1" dirty="0" smtClean="0"/>
              <a:t>@</a:t>
            </a:r>
            <a:r>
              <a:rPr lang="en-US" b="1" dirty="0" err="1" smtClean="0"/>
              <a:t>Autowired</a:t>
            </a:r>
            <a:r>
              <a:rPr lang="en-US" b="1" dirty="0" smtClean="0"/>
              <a:t> </a:t>
            </a:r>
            <a:r>
              <a:rPr lang="ru-RU" b="1" dirty="0"/>
              <a:t> </a:t>
            </a:r>
            <a:r>
              <a:rPr lang="ru-RU" dirty="0" smtClean="0"/>
              <a:t>и</a:t>
            </a:r>
            <a:r>
              <a:rPr lang="ru-RU" b="1" dirty="0" smtClean="0"/>
              <a:t> </a:t>
            </a:r>
            <a:r>
              <a:rPr lang="en-US" b="1" dirty="0" smtClean="0"/>
              <a:t>@Qualifier </a:t>
            </a:r>
            <a:r>
              <a:rPr lang="ru-RU" dirty="0" smtClean="0"/>
              <a:t>тоже больше не потребуется.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53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Закомментируем: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40" y="2489602"/>
            <a:ext cx="4215810" cy="26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93" y="2489602"/>
            <a:ext cx="5534820" cy="17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985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</a:t>
            </a:r>
            <a:r>
              <a:rPr lang="en-US" dirty="0" smtClean="0"/>
              <a:t>bean </a:t>
            </a:r>
            <a:r>
              <a:rPr lang="ru-RU" dirty="0" smtClean="0"/>
              <a:t>в классе </a:t>
            </a:r>
            <a:r>
              <a:rPr lang="en-US" dirty="0" err="1" smtClean="0"/>
              <a:t>MyConfig</a:t>
            </a:r>
            <a:r>
              <a:rPr lang="en-US" dirty="0" smtClean="0"/>
              <a:t>. </a:t>
            </a:r>
            <a:r>
              <a:rPr lang="ru-RU" dirty="0" smtClean="0"/>
              <a:t>Обратите внимание </a:t>
            </a:r>
            <a:r>
              <a:rPr lang="en-US" dirty="0" smtClean="0"/>
              <a:t>bean id </a:t>
            </a:r>
            <a:r>
              <a:rPr lang="ru-RU" dirty="0" smtClean="0"/>
              <a:t>это само название метода.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08" y="2971018"/>
            <a:ext cx="5698993" cy="263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589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Получим этот </a:t>
            </a:r>
            <a:r>
              <a:rPr lang="en-US" dirty="0" smtClean="0"/>
              <a:t>bean </a:t>
            </a:r>
            <a:r>
              <a:rPr lang="ru-RU" dirty="0" smtClean="0"/>
              <a:t>в классе </a:t>
            </a:r>
            <a:r>
              <a:rPr lang="en-US" dirty="0" smtClean="0"/>
              <a:t>Test5.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45" y="2918698"/>
            <a:ext cx="6056704" cy="334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554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85871"/>
            <a:ext cx="11235979" cy="164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788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Scope </a:t>
            </a:r>
            <a:r>
              <a:rPr lang="ru-RU" dirty="0" smtClean="0"/>
              <a:t>прописывается в классе </a:t>
            </a:r>
            <a:r>
              <a:rPr lang="en-US" dirty="0" err="1" smtClean="0"/>
              <a:t>MyConfig</a:t>
            </a:r>
            <a:r>
              <a:rPr lang="en-US" dirty="0" smtClean="0"/>
              <a:t> </a:t>
            </a:r>
            <a:r>
              <a:rPr lang="ru-RU" dirty="0" smtClean="0"/>
              <a:t>в виде аннотации: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 можете подумать, что </a:t>
            </a:r>
            <a:r>
              <a:rPr lang="en-US" dirty="0" smtClean="0"/>
              <a:t>return new Cat()</a:t>
            </a:r>
            <a:r>
              <a:rPr lang="ru-RU" dirty="0" smtClean="0"/>
              <a:t> будет каждый раз создавать новый объект, но это не так. Аннотация </a:t>
            </a:r>
            <a:r>
              <a:rPr lang="en-US" dirty="0" smtClean="0"/>
              <a:t>@Bean </a:t>
            </a:r>
            <a:r>
              <a:rPr lang="ru-RU" dirty="0" smtClean="0"/>
              <a:t>говорит контейнеру, что мы создаем наш бин вручную, а само название служит </a:t>
            </a:r>
            <a:r>
              <a:rPr lang="en-US" dirty="0" smtClean="0"/>
              <a:t>id.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9" y="2352496"/>
            <a:ext cx="3108174" cy="1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023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Когда вы желаете получить </a:t>
            </a:r>
            <a:r>
              <a:rPr lang="en-US" dirty="0" smtClean="0"/>
              <a:t>bean </a:t>
            </a:r>
            <a:r>
              <a:rPr lang="ru-RU" dirty="0" smtClean="0"/>
              <a:t>с помощью </a:t>
            </a:r>
            <a:r>
              <a:rPr lang="en-US" dirty="0" smtClean="0"/>
              <a:t>bean id</a:t>
            </a:r>
            <a:r>
              <a:rPr lang="ru-RU" dirty="0" smtClean="0"/>
              <a:t>, запрос будет перехвачен благодаря аннотации </a:t>
            </a:r>
            <a:r>
              <a:rPr lang="en-US" b="1" dirty="0" smtClean="0"/>
              <a:t>@Bean</a:t>
            </a:r>
            <a:r>
              <a:rPr lang="en-US" dirty="0" smtClean="0"/>
              <a:t>. </a:t>
            </a:r>
            <a:r>
              <a:rPr lang="ru-RU" dirty="0" smtClean="0"/>
              <a:t>В зависимости от </a:t>
            </a:r>
            <a:r>
              <a:rPr lang="en-US" b="1" dirty="0" smtClean="0"/>
              <a:t>scope</a:t>
            </a:r>
            <a:r>
              <a:rPr lang="ru-RU" dirty="0" smtClean="0"/>
              <a:t>, может использоваться один и тот же объект (</a:t>
            </a:r>
            <a:r>
              <a:rPr lang="en-US" dirty="0" smtClean="0"/>
              <a:t>singleton</a:t>
            </a:r>
            <a:r>
              <a:rPr lang="ru-RU" dirty="0" smtClean="0"/>
              <a:t>) или создаваться новый (</a:t>
            </a:r>
            <a:r>
              <a:rPr lang="en-US" dirty="0" smtClean="0"/>
              <a:t>prototype</a:t>
            </a:r>
            <a:r>
              <a:rPr lang="ru-RU" dirty="0" smtClean="0"/>
              <a:t>)</a:t>
            </a:r>
            <a:r>
              <a:rPr lang="en-US" dirty="0"/>
              <a:t>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96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Добавим </a:t>
            </a:r>
            <a:r>
              <a:rPr lang="en-US" dirty="0" smtClean="0"/>
              <a:t>bean Person. DI </a:t>
            </a:r>
            <a:r>
              <a:rPr lang="ru-RU" dirty="0" smtClean="0"/>
              <a:t>передается как вызов функции </a:t>
            </a:r>
            <a:r>
              <a:rPr lang="ru-RU" dirty="0" err="1" smtClean="0"/>
              <a:t>бина</a:t>
            </a:r>
            <a:r>
              <a:rPr lang="ru-RU" dirty="0" smtClean="0"/>
              <a:t> </a:t>
            </a:r>
            <a:r>
              <a:rPr lang="en-US" dirty="0" err="1" smtClean="0"/>
              <a:t>catBean</a:t>
            </a:r>
            <a:r>
              <a:rPr lang="en-US" dirty="0" smtClean="0"/>
              <a:t> </a:t>
            </a:r>
            <a:r>
              <a:rPr lang="ru-RU" dirty="0" smtClean="0"/>
              <a:t>в качестве параметра конструктора.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82" y="2801110"/>
            <a:ext cx="4848717" cy="388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89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@Qualifier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 запуске произойдет ошибка:</a:t>
            </a:r>
          </a:p>
          <a:p>
            <a:pPr marL="0" indent="0">
              <a:buNone/>
            </a:pPr>
            <a:r>
              <a:rPr lang="en-US" dirty="0"/>
              <a:t>Exception in thread "main" org.springframework.beans.factory.UnsatisfiedDependencyException: Error creating bean with name '</a:t>
            </a:r>
            <a:r>
              <a:rPr lang="en-US" dirty="0" err="1"/>
              <a:t>personBean</a:t>
            </a:r>
            <a:r>
              <a:rPr lang="en-US" dirty="0"/>
              <a:t>': Unsatisfied dependency expressed through field 'pet'; nested exception is org.springframework.beans.factory.NoUniqueBeanDefinitionException: No qualifying bean of type '</a:t>
            </a:r>
            <a:r>
              <a:rPr lang="en-US" dirty="0" err="1"/>
              <a:t>com.donnu.demo.spring_introduction.Pet</a:t>
            </a:r>
            <a:r>
              <a:rPr lang="en-US" dirty="0"/>
              <a:t>' available: expected single matching bean </a:t>
            </a:r>
            <a:r>
              <a:rPr lang="en-US" b="1" dirty="0"/>
              <a:t>but found 2: </a:t>
            </a:r>
            <a:r>
              <a:rPr lang="en-US" b="1" dirty="0" err="1" smtClean="0"/>
              <a:t>catBean,dog</a:t>
            </a:r>
            <a:endParaRPr lang="en-US" b="1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88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Вызов и вывод: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09" y="2425476"/>
            <a:ext cx="6978986" cy="228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0" y="4836017"/>
            <a:ext cx="12145151" cy="202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54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Подведем итог. Способ 2: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использует сканирование пакета и поиск </a:t>
            </a:r>
            <a:r>
              <a:rPr lang="ru-RU" dirty="0" err="1" smtClean="0"/>
              <a:t>бинов</a:t>
            </a:r>
            <a:r>
              <a:rPr lang="ru-RU" dirty="0" smtClean="0"/>
              <a:t>. </a:t>
            </a:r>
            <a:r>
              <a:rPr lang="ru-RU" dirty="0" err="1" smtClean="0"/>
              <a:t>Бины</a:t>
            </a:r>
            <a:r>
              <a:rPr lang="ru-RU" dirty="0" smtClean="0"/>
              <a:t> прописываются в </a:t>
            </a:r>
            <a:r>
              <a:rPr lang="ru-RU" dirty="0" err="1" smtClean="0"/>
              <a:t>конфиг</a:t>
            </a:r>
            <a:r>
              <a:rPr lang="ru-RU" dirty="0" smtClean="0"/>
              <a:t> классе.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использует </a:t>
            </a:r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 smtClean="0"/>
              <a:t>. </a:t>
            </a:r>
            <a:r>
              <a:rPr lang="ru-RU" dirty="0" smtClean="0"/>
              <a:t>Зависимости прописываются вручную.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Название метода это </a:t>
            </a:r>
            <a:r>
              <a:rPr lang="en-US" dirty="0" smtClean="0"/>
              <a:t>bean id.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Аннотация </a:t>
            </a:r>
            <a:r>
              <a:rPr lang="en-US" dirty="0" smtClean="0"/>
              <a:t>@Bean </a:t>
            </a:r>
            <a:r>
              <a:rPr lang="ru-RU" dirty="0" smtClean="0"/>
              <a:t>перехватывает все обращения к </a:t>
            </a:r>
            <a:r>
              <a:rPr lang="ru-RU" dirty="0" err="1" smtClean="0"/>
              <a:t>бину</a:t>
            </a:r>
            <a:r>
              <a:rPr lang="ru-RU" dirty="0" smtClean="0"/>
              <a:t> и регулирует его создание.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62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Аннотация </a:t>
            </a:r>
            <a:r>
              <a:rPr lang="en-US" b="1" dirty="0" smtClean="0"/>
              <a:t>@</a:t>
            </a:r>
            <a:r>
              <a:rPr lang="en-US" b="1" dirty="0" err="1" smtClean="0"/>
              <a:t>PropertySource</a:t>
            </a:r>
            <a:r>
              <a:rPr lang="en-US" b="1" dirty="0" smtClean="0"/>
              <a:t> 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97" y="2427422"/>
            <a:ext cx="4878494" cy="416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91" y="2427422"/>
            <a:ext cx="5769234" cy="274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03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Конфигурация с помощью кода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Вывод: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468072"/>
            <a:ext cx="114601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906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Начнем с примера. Представьте, что мы написали программу, которая обслуживает библиотеку. У нас есть класс </a:t>
            </a:r>
            <a:r>
              <a:rPr lang="en-US" dirty="0" smtClean="0"/>
              <a:t>Library </a:t>
            </a:r>
            <a:r>
              <a:rPr lang="ru-RU" dirty="0" smtClean="0"/>
              <a:t>и метод </a:t>
            </a:r>
            <a:r>
              <a:rPr lang="en-US" dirty="0" err="1" smtClean="0"/>
              <a:t>addBook</a:t>
            </a:r>
            <a:r>
              <a:rPr lang="en-US" dirty="0" smtClean="0"/>
              <a:t>. </a:t>
            </a:r>
            <a:r>
              <a:rPr lang="ru-RU" dirty="0" smtClean="0"/>
              <a:t>Метод предназначен для пополнения библиотеки.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E:\Education\ООП\Схемы\AOP1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16" y="3556227"/>
            <a:ext cx="2676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82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самом методе есть некоторая основная логика. Чуть позже нам приходит задание: добавить </a:t>
            </a:r>
            <a:r>
              <a:rPr lang="ru-RU" dirty="0" err="1" smtClean="0"/>
              <a:t>логирование</a:t>
            </a:r>
            <a:r>
              <a:rPr lang="ru-RU" dirty="0" smtClean="0"/>
              <a:t> в начале метода.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E:\Education\ООП\Схемы\AOP2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17" y="3556225"/>
            <a:ext cx="2676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58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Пишем механизм </a:t>
            </a:r>
            <a:r>
              <a:rPr lang="ru-RU" dirty="0" err="1" smtClean="0"/>
              <a:t>логирования</a:t>
            </a:r>
            <a:r>
              <a:rPr lang="ru-RU" dirty="0" smtClean="0"/>
              <a:t> и помещаем его в начале метода. Но теперь приходит новое задание – добавить проверку прав.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E:\Education\ООП\Схемы\AOP3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14" y="3556226"/>
            <a:ext cx="2676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20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Education\ООП\Схемы\AOP4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13" y="3556226"/>
            <a:ext cx="2676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Добавляем. Приходит новая задача добавить такую же логику во все методы нашего класса </a:t>
            </a:r>
            <a:r>
              <a:rPr lang="en-US" dirty="0" smtClean="0"/>
              <a:t>Library.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084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ducation\ООП\Схемы\AOP5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4" y="3556226"/>
            <a:ext cx="9534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Таких методов может быть много, но мы берем и добавляем нашу логику </a:t>
            </a:r>
            <a:r>
              <a:rPr lang="ru-RU" dirty="0" err="1" smtClean="0"/>
              <a:t>логирования</a:t>
            </a:r>
            <a:r>
              <a:rPr lang="ru-RU" dirty="0" smtClean="0"/>
              <a:t> и проверки прав.</a:t>
            </a:r>
            <a:r>
              <a:rPr lang="en-US" dirty="0" smtClean="0"/>
              <a:t> </a:t>
            </a:r>
            <a:r>
              <a:rPr lang="ru-RU" dirty="0" smtClean="0"/>
              <a:t>Но сразу же получаем задание – добавить эту логику в остальные классы проекта.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55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ducation\ООП\Схемы\AOP6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3" y="2513920"/>
            <a:ext cx="95345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Добавляем.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8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@Qualifier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при использовании </a:t>
            </a:r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 smtClean="0"/>
              <a:t> </a:t>
            </a:r>
            <a:r>
              <a:rPr lang="ru-RU" dirty="0" smtClean="0"/>
              <a:t>подходящих по типу </a:t>
            </a:r>
            <a:r>
              <a:rPr lang="ru-RU" dirty="0" err="1" smtClean="0"/>
              <a:t>бинов</a:t>
            </a:r>
            <a:r>
              <a:rPr lang="ru-RU" dirty="0" smtClean="0"/>
              <a:t> больше одного, то выбрасывается исключение. Предотвратить это можно, указав конкретный </a:t>
            </a:r>
            <a:r>
              <a:rPr lang="en-US" dirty="0" smtClean="0"/>
              <a:t>bean</a:t>
            </a:r>
            <a:r>
              <a:rPr lang="ru-RU" dirty="0" smtClean="0"/>
              <a:t>, который должен быть внедрен.</a:t>
            </a:r>
          </a:p>
          <a:p>
            <a:pPr marL="0" indent="0">
              <a:buNone/>
            </a:pPr>
            <a:r>
              <a:rPr lang="ru-RU" dirty="0" smtClean="0"/>
              <a:t>Для этого используют аннотацию </a:t>
            </a:r>
            <a:r>
              <a:rPr lang="en-US" b="1" dirty="0" smtClean="0"/>
              <a:t>@Qualifier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3919537"/>
            <a:ext cx="3895637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381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s://www.meme-arsenal.com/memes/d2e2aef919b37c16cf6e56e1a275e0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7"/>
          <a:stretch/>
        </p:blipFill>
        <p:spPr bwMode="auto">
          <a:xfrm>
            <a:off x="1020990" y="1453242"/>
            <a:ext cx="9525000" cy="532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66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Проблемы с которыми мы столкнулись:</a:t>
            </a:r>
          </a:p>
          <a:p>
            <a:pPr marL="514350" indent="-514350">
              <a:buAutoNum type="arabicPeriod"/>
            </a:pPr>
            <a:r>
              <a:rPr lang="ru-RU" dirty="0" smtClean="0"/>
              <a:t>Переплетение бизнес-логики и служебных функций (</a:t>
            </a:r>
            <a:r>
              <a:rPr lang="en-US" dirty="0" smtClean="0"/>
              <a:t>Code tangling</a:t>
            </a:r>
            <a:r>
              <a:rPr lang="ru-RU" dirty="0" smtClean="0"/>
              <a:t>). Метод становится большим, его основные функции где-то глубоко.</a:t>
            </a:r>
          </a:p>
          <a:p>
            <a:pPr marL="514350" indent="-514350">
              <a:buAutoNum type="arabicPeriod"/>
            </a:pPr>
            <a:r>
              <a:rPr lang="ru-RU" dirty="0" smtClean="0"/>
              <a:t>То, что служебные функции разбросаны по всему проекту (</a:t>
            </a:r>
            <a:r>
              <a:rPr lang="en-US" dirty="0" smtClean="0"/>
              <a:t>Code scattering)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При необходимости что-то изменить, нам приходится менять это во всех классах.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1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AOP (Aspect Oriented Programming) </a:t>
            </a:r>
            <a:r>
              <a:rPr lang="en-US" dirty="0" smtClean="0"/>
              <a:t>– </a:t>
            </a:r>
            <a:r>
              <a:rPr lang="ru-RU" dirty="0" smtClean="0"/>
              <a:t>парадигма программирования основанная на идее разделения основных и служебных функций. Служебные функции записываются в </a:t>
            </a:r>
            <a:r>
              <a:rPr lang="en-US" dirty="0" smtClean="0"/>
              <a:t>Aspect-</a:t>
            </a:r>
            <a:r>
              <a:rPr lang="ru-RU" dirty="0" smtClean="0"/>
              <a:t>классы.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основе </a:t>
            </a:r>
            <a:r>
              <a:rPr lang="en-US" dirty="0" smtClean="0"/>
              <a:t>Aspect </a:t>
            </a:r>
            <a:r>
              <a:rPr lang="ru-RU" dirty="0" smtClean="0"/>
              <a:t>заключена сквозная логика (</a:t>
            </a:r>
            <a:r>
              <a:rPr lang="en-US" dirty="0" smtClean="0"/>
              <a:t>cross-cutting logic). </a:t>
            </a:r>
            <a:r>
              <a:rPr lang="ru-RU" dirty="0" smtClean="0"/>
              <a:t>Любая логика, не относящаяся к бизнес-логике, называется сквозной.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729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Сквозная логика:</a:t>
            </a:r>
          </a:p>
          <a:p>
            <a:r>
              <a:rPr lang="ru-RU" dirty="0" err="1" smtClean="0"/>
              <a:t>Логирование</a:t>
            </a:r>
            <a:endParaRPr lang="ru-RU" dirty="0" smtClean="0"/>
          </a:p>
          <a:p>
            <a:r>
              <a:rPr lang="ru-RU" dirty="0" smtClean="0"/>
              <a:t>Проверка прав</a:t>
            </a:r>
          </a:p>
          <a:p>
            <a:r>
              <a:rPr lang="ru-RU" dirty="0" smtClean="0"/>
              <a:t>Обработка транзакций</a:t>
            </a:r>
          </a:p>
          <a:p>
            <a:r>
              <a:rPr lang="ru-RU" dirty="0" smtClean="0"/>
              <a:t>Обработка исключений</a:t>
            </a:r>
          </a:p>
          <a:p>
            <a:r>
              <a:rPr lang="ru-RU" dirty="0" smtClean="0"/>
              <a:t>Кэширование</a:t>
            </a:r>
          </a:p>
          <a:p>
            <a:r>
              <a:rPr lang="ru-RU" dirty="0" smtClean="0"/>
              <a:t>И т.д.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70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Как это будет выглядеть в нашем случае? Допустим мы создали </a:t>
            </a:r>
            <a:r>
              <a:rPr lang="en-US" dirty="0" smtClean="0"/>
              <a:t>Aspect-</a:t>
            </a:r>
            <a:r>
              <a:rPr lang="ru-RU" dirty="0" smtClean="0"/>
              <a:t>класс: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 descr="E:\Education\ООП\Схемы\AOP7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68" y="2980644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86902" y="261131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655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 эти методы будут вызваны, когда мы вызовем метод реализующий нашу основную логику.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 descr="E:\Education\ООП\Схемы\AOP8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03" y="3250067"/>
            <a:ext cx="4200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87102" y="288073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193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Обычно мы действовали по такой схеме: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 descr="E:\Education\ООП\Схемы\AOP9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15" y="3062826"/>
            <a:ext cx="7248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88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случае </a:t>
            </a:r>
            <a:r>
              <a:rPr lang="en-US" dirty="0" smtClean="0"/>
              <a:t>AOP</a:t>
            </a:r>
            <a:r>
              <a:rPr lang="ru-RU" dirty="0" smtClean="0"/>
              <a:t>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 descr="E:\Education\ООП\Схемы\AOP10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68" y="3031376"/>
            <a:ext cx="724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35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Сквозная логика сосредоточена в одном или нескольких обособленных классах, что позволяет проще вносить в нее изменения.</a:t>
            </a:r>
          </a:p>
          <a:p>
            <a:r>
              <a:rPr lang="ru-RU" dirty="0" smtClean="0"/>
              <a:t>Легче добавлять новые сквозные работы для основного кода или имеющиеся сквозные работы для новых классов. Это достигается благодаря конфигурации аспектов.</a:t>
            </a:r>
          </a:p>
          <a:p>
            <a:r>
              <a:rPr lang="ru-RU" dirty="0" smtClean="0"/>
              <a:t>Бизнес-код приложения избавляется от сквозного кода, становится меньше и чище, с ним легче работать.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885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Дополнительное время на работу аспектов.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@Qualifier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Теперь при запуске ошибок нет, а созданному объекту класса </a:t>
            </a:r>
            <a:r>
              <a:rPr lang="en-US" dirty="0" smtClean="0"/>
              <a:t>Person </a:t>
            </a:r>
            <a:r>
              <a:rPr lang="ru-RU" dirty="0" smtClean="0"/>
              <a:t>присвоился объект класса </a:t>
            </a:r>
            <a:r>
              <a:rPr lang="en-US" dirty="0" smtClean="0"/>
              <a:t>Dog.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1" y="2928938"/>
            <a:ext cx="104028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157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пример. Создадим класс </a:t>
            </a:r>
            <a:r>
              <a:rPr lang="en-US" dirty="0" smtClean="0"/>
              <a:t>Library </a:t>
            </a:r>
            <a:r>
              <a:rPr lang="ru-RU" dirty="0" smtClean="0"/>
              <a:t>с методом </a:t>
            </a:r>
            <a:r>
              <a:rPr lang="en-US" dirty="0" err="1" smtClean="0"/>
              <a:t>getBook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2524755"/>
            <a:ext cx="6669088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0277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</a:t>
            </a:r>
            <a:r>
              <a:rPr lang="en-US" dirty="0" smtClean="0"/>
              <a:t>bean </a:t>
            </a:r>
            <a:r>
              <a:rPr lang="ru-RU" dirty="0" smtClean="0"/>
              <a:t>с помощью </a:t>
            </a:r>
            <a:r>
              <a:rPr lang="en-US" dirty="0" smtClean="0"/>
              <a:t>java </a:t>
            </a:r>
            <a:r>
              <a:rPr lang="ru-RU" dirty="0" smtClean="0"/>
              <a:t>кода.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48" y="2727924"/>
            <a:ext cx="34099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258" y="2727923"/>
            <a:ext cx="42672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812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Проверим его работу в классе </a:t>
            </a:r>
            <a:r>
              <a:rPr lang="en-US" dirty="0" smtClean="0"/>
              <a:t>Test1: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22" y="2389967"/>
            <a:ext cx="5726112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80"/>
          <a:stretch/>
        </p:blipFill>
        <p:spPr bwMode="auto">
          <a:xfrm>
            <a:off x="996322" y="5123642"/>
            <a:ext cx="103801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19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Какова наша цель? Реализовать: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E:\Education\ООП\Схемы\AOP11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429000"/>
            <a:ext cx="72485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404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Прежде всего в </a:t>
            </a:r>
            <a:r>
              <a:rPr lang="en-US" dirty="0" err="1" smtClean="0"/>
              <a:t>MyConfig</a:t>
            </a:r>
            <a:r>
              <a:rPr lang="en-US" dirty="0" smtClean="0"/>
              <a:t> </a:t>
            </a:r>
            <a:r>
              <a:rPr lang="ru-RU" dirty="0" smtClean="0"/>
              <a:t>необходимо добавить аннотацию </a:t>
            </a:r>
            <a:r>
              <a:rPr lang="en-US" b="1" dirty="0"/>
              <a:t>@</a:t>
            </a:r>
            <a:r>
              <a:rPr lang="en-US" b="1" dirty="0" err="1" smtClean="0"/>
              <a:t>EnableAspectJAutoProxy</a:t>
            </a:r>
            <a:r>
              <a:rPr lang="ru-RU" b="1" dirty="0" smtClean="0"/>
              <a:t>. </a:t>
            </a:r>
            <a:r>
              <a:rPr lang="ru-RU" dirty="0" smtClean="0"/>
              <a:t>Эта аннотация позволяет нам «за кулисами» использовать </a:t>
            </a:r>
            <a:r>
              <a:rPr lang="en-US" dirty="0" smtClean="0"/>
              <a:t>Spring AOP </a:t>
            </a:r>
            <a:r>
              <a:rPr lang="en-US" dirty="0" err="1" smtClean="0"/>
              <a:t>Proxi</a:t>
            </a:r>
            <a:r>
              <a:rPr lang="en-US" dirty="0"/>
              <a:t>.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03" y="3320092"/>
            <a:ext cx="49720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765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После этого мы должны создать класс аспект. Это обычный класс, который помечен аннотацией </a:t>
            </a:r>
            <a:r>
              <a:rPr lang="en-US" b="1" dirty="0" smtClean="0"/>
              <a:t>@Aspect</a:t>
            </a:r>
            <a:r>
              <a:rPr lang="en-US" dirty="0" smtClean="0"/>
              <a:t>.</a:t>
            </a:r>
            <a:r>
              <a:rPr lang="ru-RU" dirty="0" smtClean="0"/>
              <a:t> Таким образом мы даем </a:t>
            </a:r>
            <a:r>
              <a:rPr lang="en-US" dirty="0" smtClean="0"/>
              <a:t>Spring </a:t>
            </a:r>
            <a:r>
              <a:rPr lang="ru-RU" dirty="0" smtClean="0"/>
              <a:t>понять, что это класс содержащий сквозную логику.</a:t>
            </a:r>
            <a:endParaRPr lang="ru-RU" b="1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09" y="3429000"/>
            <a:ext cx="2057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08" y="3428999"/>
            <a:ext cx="3866224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379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Как мы можем видеть, что-то пошло не так: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dirty="0" smtClean="0"/>
              <a:t>Нам нужно установить </a:t>
            </a:r>
            <a:r>
              <a:rPr lang="en-US" b="1" dirty="0"/>
              <a:t>AspectJ </a:t>
            </a:r>
            <a:r>
              <a:rPr lang="en-US" b="1" dirty="0" smtClean="0"/>
              <a:t>Weaver</a:t>
            </a:r>
            <a:r>
              <a:rPr lang="ru-RU" b="1" dirty="0" smtClean="0"/>
              <a:t> </a:t>
            </a:r>
            <a:r>
              <a:rPr lang="ru-RU" dirty="0" smtClean="0"/>
              <a:t>в проект.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5" y="2477309"/>
            <a:ext cx="45339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6799"/>
            <a:ext cx="12192000" cy="240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6038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Теперь необходимо скачать </a:t>
            </a:r>
            <a:r>
              <a:rPr lang="en-US" dirty="0" smtClean="0"/>
              <a:t>jar-</a:t>
            </a:r>
            <a:r>
              <a:rPr lang="ru-RU" dirty="0" smtClean="0"/>
              <a:t>файл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04" y="2419710"/>
            <a:ext cx="9378142" cy="19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061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 добавить его в проект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6" y="2468685"/>
            <a:ext cx="6123410" cy="40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65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 добавить его в проект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6" y="2468685"/>
            <a:ext cx="6123410" cy="40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63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@Qualifier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Аналогичным образом аннотация </a:t>
            </a:r>
            <a:r>
              <a:rPr lang="en-US" b="1" dirty="0" smtClean="0"/>
              <a:t>@Qualifier</a:t>
            </a:r>
            <a:r>
              <a:rPr lang="ru-RU" dirty="0"/>
              <a:t> </a:t>
            </a:r>
            <a:r>
              <a:rPr lang="ru-RU" dirty="0" smtClean="0"/>
              <a:t>применяется и для сеттера.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49" y="2528888"/>
            <a:ext cx="4401731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371975"/>
            <a:ext cx="10307637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8706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Теперь никаких проблем нет, можно продолжать работу.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0" y="2428426"/>
            <a:ext cx="3467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6262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Добавим метод </a:t>
            </a:r>
            <a:r>
              <a:rPr lang="en-US" dirty="0" err="1"/>
              <a:t>beforeGetBookAdvice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smtClean="0"/>
              <a:t>Advice</a:t>
            </a:r>
            <a:r>
              <a:rPr lang="en-US" dirty="0" smtClean="0"/>
              <a:t> </a:t>
            </a:r>
            <a:r>
              <a:rPr lang="ru-RU" dirty="0" smtClean="0"/>
              <a:t>это еще один термин из </a:t>
            </a:r>
            <a:r>
              <a:rPr lang="en-US" dirty="0" smtClean="0"/>
              <a:t>AOP. Advice </a:t>
            </a:r>
            <a:r>
              <a:rPr lang="ru-RU" dirty="0" smtClean="0"/>
              <a:t>это метод, который находится в аспект-классе и который определяет, что должно произойти при вызове метода </a:t>
            </a:r>
            <a:r>
              <a:rPr lang="en-US" dirty="0" err="1" smtClean="0"/>
              <a:t>getBook</a:t>
            </a:r>
            <a:r>
              <a:rPr lang="en-US" dirty="0"/>
              <a:t>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05" y="2362200"/>
            <a:ext cx="52387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1891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Типы </a:t>
            </a:r>
            <a:r>
              <a:rPr lang="en-US" dirty="0" smtClean="0"/>
              <a:t>Advice:</a:t>
            </a:r>
          </a:p>
          <a:p>
            <a:r>
              <a:rPr lang="en-US" b="1" dirty="0" smtClean="0"/>
              <a:t>Before</a:t>
            </a:r>
            <a:r>
              <a:rPr lang="en-US" dirty="0" smtClean="0"/>
              <a:t> – </a:t>
            </a:r>
            <a:r>
              <a:rPr lang="ru-RU" dirty="0" smtClean="0"/>
              <a:t>выполняется до метода с основной логикой</a:t>
            </a:r>
          </a:p>
          <a:p>
            <a:r>
              <a:rPr lang="en-US" b="1" dirty="0" smtClean="0"/>
              <a:t>After returning </a:t>
            </a:r>
            <a:r>
              <a:rPr lang="en-US" dirty="0" smtClean="0"/>
              <a:t>– </a:t>
            </a:r>
            <a:r>
              <a:rPr lang="ru-RU" dirty="0" smtClean="0"/>
              <a:t>выполняется только после того, как метод корректно отработал</a:t>
            </a:r>
          </a:p>
          <a:p>
            <a:r>
              <a:rPr lang="en-US" b="1" dirty="0" smtClean="0"/>
              <a:t>After throwing </a:t>
            </a:r>
            <a:r>
              <a:rPr lang="en-US" dirty="0" smtClean="0"/>
              <a:t>– </a:t>
            </a:r>
            <a:r>
              <a:rPr lang="ru-RU" dirty="0" smtClean="0"/>
              <a:t>выполняется после метода с основной логикой, если было выброшено исключение</a:t>
            </a:r>
          </a:p>
          <a:p>
            <a:r>
              <a:rPr lang="en-US" b="1" dirty="0" smtClean="0"/>
              <a:t>After / After finally </a:t>
            </a:r>
            <a:r>
              <a:rPr lang="en-US" dirty="0" smtClean="0"/>
              <a:t>– </a:t>
            </a:r>
            <a:r>
              <a:rPr lang="ru-RU" dirty="0" smtClean="0"/>
              <a:t>выполняется после</a:t>
            </a:r>
            <a:r>
              <a:rPr lang="ru-RU" dirty="0"/>
              <a:t> метода с основной </a:t>
            </a:r>
            <a:r>
              <a:rPr lang="ru-RU" dirty="0" smtClean="0"/>
              <a:t>логикой (в любом случае)</a:t>
            </a:r>
          </a:p>
          <a:p>
            <a:r>
              <a:rPr lang="en-US" b="1" dirty="0" smtClean="0"/>
              <a:t>Around</a:t>
            </a:r>
            <a:r>
              <a:rPr lang="en-US" dirty="0" smtClean="0"/>
              <a:t> – </a:t>
            </a:r>
            <a:r>
              <a:rPr lang="ru-RU" dirty="0" smtClean="0"/>
              <a:t>выполняется и до, и после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3170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Укажем перед методом аннотацию </a:t>
            </a:r>
            <a:r>
              <a:rPr lang="en-US" dirty="0" smtClean="0"/>
              <a:t>@Before</a:t>
            </a:r>
            <a:r>
              <a:rPr lang="ru-RU" dirty="0" smtClean="0"/>
              <a:t>, а в скобках укажем, перед каким методом должно произойти выполнение.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49" y="2978989"/>
            <a:ext cx="5257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984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Протестируем работу нашего аспекта: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49" y="2708066"/>
            <a:ext cx="56388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49" y="5332293"/>
            <a:ext cx="3076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2553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идеале </a:t>
            </a:r>
            <a:r>
              <a:rPr lang="en-US" dirty="0" smtClean="0"/>
              <a:t>Advice </a:t>
            </a:r>
            <a:r>
              <a:rPr lang="ru-RU" dirty="0" smtClean="0"/>
              <a:t>должен быть небольшим и быстро работающим.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err="1" smtClean="0"/>
              <a:t>Pointcut</a:t>
            </a:r>
            <a:r>
              <a:rPr lang="en-US" dirty="0" smtClean="0"/>
              <a:t> – </a:t>
            </a:r>
            <a:r>
              <a:rPr lang="ru-RU" dirty="0" smtClean="0"/>
              <a:t>выражение, описывающее, где должен быть применен </a:t>
            </a:r>
            <a:r>
              <a:rPr lang="en-US" dirty="0"/>
              <a:t>A</a:t>
            </a:r>
            <a:r>
              <a:rPr lang="en-US" dirty="0" smtClean="0"/>
              <a:t>dvice.</a:t>
            </a:r>
            <a:endParaRPr lang="ru-RU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25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@Qualifier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 вот для конструктора синтаксис аннотации </a:t>
            </a:r>
            <a:r>
              <a:rPr lang="en-US" b="1" dirty="0" smtClean="0"/>
              <a:t>@Qualifier</a:t>
            </a:r>
            <a:r>
              <a:rPr lang="ru-RU" dirty="0" smtClean="0"/>
              <a:t> отличается.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4" y="2819399"/>
            <a:ext cx="4452193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" y="4714875"/>
            <a:ext cx="120411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18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@Qualifier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 вот для конструктора синтаксис аннотации </a:t>
            </a:r>
            <a:r>
              <a:rPr lang="en-US" b="1" dirty="0" smtClean="0"/>
              <a:t>@Qualifier</a:t>
            </a:r>
            <a:r>
              <a:rPr lang="ru-RU" dirty="0" smtClean="0"/>
              <a:t> отличается.</a:t>
            </a:r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4" y="2819399"/>
            <a:ext cx="4452193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" y="4714875"/>
            <a:ext cx="1204118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63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1705</Words>
  <Application>Microsoft Office PowerPoint</Application>
  <PresentationFormat>Произвольный</PresentationFormat>
  <Paragraphs>227</Paragraphs>
  <Slides>75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6" baseType="lpstr">
      <vt:lpstr>Office Theme</vt:lpstr>
      <vt:lpstr>ОБЪЕКТНО-ОРИЕНТИРОВАННОЕ ПРОГРАММИРОВАНИЕ</vt:lpstr>
      <vt:lpstr>План</vt:lpstr>
      <vt:lpstr>@Qualifier</vt:lpstr>
      <vt:lpstr>@Qualifier</vt:lpstr>
      <vt:lpstr>@Qualifier</vt:lpstr>
      <vt:lpstr>@Qualifier</vt:lpstr>
      <vt:lpstr>@Qualifier</vt:lpstr>
      <vt:lpstr>@Qualifier</vt:lpstr>
      <vt:lpstr>@Qualifier</vt:lpstr>
      <vt:lpstr>@Value</vt:lpstr>
      <vt:lpstr>@Value</vt:lpstr>
      <vt:lpstr>@Value</vt:lpstr>
      <vt:lpstr>@Value</vt:lpstr>
      <vt:lpstr>@Value</vt:lpstr>
      <vt:lpstr>@Value</vt:lpstr>
      <vt:lpstr>@Scope</vt:lpstr>
      <vt:lpstr>@Scope</vt:lpstr>
      <vt:lpstr>@Scope</vt:lpstr>
      <vt:lpstr>@Scope</vt:lpstr>
      <vt:lpstr>@Scope</vt:lpstr>
      <vt:lpstr>@Scope</vt:lpstr>
      <vt:lpstr>Методы init и destroy</vt:lpstr>
      <vt:lpstr>Методы init и destroy</vt:lpstr>
      <vt:lpstr>@PostConstruct и @PreDestroy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Конфигурация с помощью кода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  <vt:lpstr>AOP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Alexandr</cp:lastModifiedBy>
  <cp:revision>147</cp:revision>
  <dcterms:created xsi:type="dcterms:W3CDTF">2020-05-19T06:31:28Z</dcterms:created>
  <dcterms:modified xsi:type="dcterms:W3CDTF">2021-09-21T01:07:05Z</dcterms:modified>
</cp:coreProperties>
</file>