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C"/>
    <a:srgbClr val="E84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 snapToGrid="0">
      <p:cViewPr varScale="1">
        <p:scale>
          <a:sx n="110" d="100"/>
          <a:sy n="110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E4E-29FE-4A4B-B1C0-634FC007B61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C137-F2FB-466E-8423-337033F77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7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C137-F2FB-466E-8423-337033F776F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8AC-5B50-4F73-A6F8-55A7B74136B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34512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76BC"/>
                </a:solidFill>
                <a:latin typeface="+mn-lt"/>
              </a:rPr>
              <a:t>ОБЪЕКТНО-ОРИЕНТИРОВАННОЕ ПРОГРАММИРОВАНИЕ</a:t>
            </a:r>
            <a:endParaRPr lang="en-US" b="1" dirty="0">
              <a:solidFill>
                <a:srgbClr val="0076B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32" y="2824798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E84D91"/>
                </a:solidFill>
              </a:rPr>
              <a:t>Лекция </a:t>
            </a:r>
            <a:r>
              <a:rPr lang="ru-RU" dirty="0">
                <a:solidFill>
                  <a:srgbClr val="E84D91"/>
                </a:solidFill>
              </a:rPr>
              <a:t>4</a:t>
            </a:r>
            <a:endParaRPr lang="en-US" dirty="0" smtClean="0">
              <a:solidFill>
                <a:srgbClr val="E84D91"/>
              </a:solidFill>
            </a:endParaRPr>
          </a:p>
          <a:p>
            <a:pPr algn="l"/>
            <a:endParaRPr lang="en-US" dirty="0">
              <a:solidFill>
                <a:srgbClr val="E84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5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"/>
    </mc:Choice>
    <mc:Fallback>
      <p:transition spd="slow" advTm="4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Модифицируем </a:t>
            </a:r>
            <a:r>
              <a:rPr lang="en-US" dirty="0" err="1" smtClean="0"/>
              <a:t>Pointcut</a:t>
            </a:r>
            <a:r>
              <a:rPr lang="ru-RU" dirty="0" smtClean="0"/>
              <a:t>, чтобы метод вызвался только для </a:t>
            </a:r>
            <a:r>
              <a:rPr lang="en-US" dirty="0" err="1" smtClean="0"/>
              <a:t>UniLibrary</a:t>
            </a:r>
            <a:r>
              <a:rPr lang="ru-RU" dirty="0" smtClean="0"/>
              <a:t>. Для этого нам необходимо указать </a:t>
            </a:r>
            <a:r>
              <a:rPr lang="en-US" dirty="0" smtClean="0"/>
              <a:t>declaring-type-pattern</a:t>
            </a:r>
            <a:r>
              <a:rPr lang="ru-RU" dirty="0" smtClean="0"/>
              <a:t>, а именно полное имя класса </a:t>
            </a:r>
            <a:r>
              <a:rPr lang="en-US" dirty="0" err="1" smtClean="0"/>
              <a:t>UniLibrary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4" y="3206062"/>
            <a:ext cx="75358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4" y="5170189"/>
            <a:ext cx="10507662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91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 smtClean="0"/>
              <a:t>getBook</a:t>
            </a:r>
            <a:r>
              <a:rPr lang="en-US" b="1" dirty="0" smtClean="0"/>
              <a:t>())</a:t>
            </a:r>
            <a:r>
              <a:rPr lang="ru-RU" b="1" dirty="0" smtClean="0"/>
              <a:t> </a:t>
            </a:r>
            <a:r>
              <a:rPr lang="ru-RU" dirty="0" smtClean="0"/>
              <a:t>– соответствует методу без параметров, где бы он ни находился, с модификатором доступа </a:t>
            </a:r>
            <a:r>
              <a:rPr lang="en-US" b="1" dirty="0" smtClean="0"/>
              <a:t>public</a:t>
            </a:r>
            <a:r>
              <a:rPr lang="ru-RU" dirty="0" smtClean="0"/>
              <a:t>, возвращаемым типом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ru-RU" dirty="0" smtClean="0"/>
              <a:t>и названием </a:t>
            </a:r>
            <a:r>
              <a:rPr lang="en-US" b="1" dirty="0" err="1" smtClean="0"/>
              <a:t>getBook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/>
              <a:t>com.donnu.demo.aop.UniLibrary.getBook</a:t>
            </a:r>
            <a:r>
              <a:rPr lang="en-US" b="1" dirty="0" smtClean="0"/>
              <a:t>()) </a:t>
            </a:r>
            <a:r>
              <a:rPr lang="en-US" dirty="0" smtClean="0"/>
              <a:t>– </a:t>
            </a:r>
            <a:r>
              <a:rPr lang="ru-RU" dirty="0"/>
              <a:t>соответствует методу без параметров, </a:t>
            </a:r>
            <a:r>
              <a:rPr lang="ru-RU" dirty="0" smtClean="0"/>
              <a:t>из класса </a:t>
            </a:r>
            <a:r>
              <a:rPr lang="en-US" b="1" dirty="0" err="1"/>
              <a:t>UniLibrary</a:t>
            </a:r>
            <a:r>
              <a:rPr lang="ru-RU" dirty="0" smtClean="0"/>
              <a:t>, </a:t>
            </a:r>
            <a:r>
              <a:rPr lang="ru-RU" dirty="0"/>
              <a:t>с модификатором доступа </a:t>
            </a:r>
            <a:r>
              <a:rPr lang="en-US" b="1" dirty="0"/>
              <a:t>public</a:t>
            </a:r>
            <a:r>
              <a:rPr lang="ru-RU" dirty="0"/>
              <a:t>, возвращаемым типом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ru-RU" dirty="0"/>
              <a:t>и названием </a:t>
            </a:r>
            <a:r>
              <a:rPr lang="en-US" b="1" dirty="0" err="1"/>
              <a:t>getBook</a:t>
            </a:r>
            <a:r>
              <a:rPr lang="en-US" b="1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66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smtClean="0"/>
              <a:t>get</a:t>
            </a:r>
            <a:r>
              <a:rPr lang="ru-RU" b="1" dirty="0" smtClean="0"/>
              <a:t>*</a:t>
            </a:r>
            <a:r>
              <a:rPr lang="en-US" b="1" dirty="0" smtClean="0"/>
              <a:t>())</a:t>
            </a:r>
            <a:r>
              <a:rPr lang="ru-RU" b="1" dirty="0" smtClean="0"/>
              <a:t> </a:t>
            </a:r>
            <a:r>
              <a:rPr lang="ru-RU" dirty="0" smtClean="0"/>
              <a:t>– соответствует методу без параметров, где бы он ни находился, с модификатором доступа </a:t>
            </a:r>
            <a:r>
              <a:rPr lang="en-US" b="1" dirty="0" smtClean="0"/>
              <a:t>public</a:t>
            </a:r>
            <a:r>
              <a:rPr lang="ru-RU" dirty="0" smtClean="0"/>
              <a:t>, возвращаемым типом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ru-RU" dirty="0" smtClean="0"/>
              <a:t>и названием, начинающимся на </a:t>
            </a:r>
            <a:r>
              <a:rPr lang="en-US" b="1" dirty="0" smtClean="0"/>
              <a:t>get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95" y="3716188"/>
            <a:ext cx="7478712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07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метод </a:t>
            </a:r>
            <a:r>
              <a:rPr lang="en-US" dirty="0" err="1" smtClean="0"/>
              <a:t>getMagazine</a:t>
            </a:r>
            <a:r>
              <a:rPr lang="ru-RU" dirty="0" smtClean="0"/>
              <a:t> в </a:t>
            </a:r>
            <a:r>
              <a:rPr lang="en-US" dirty="0" err="1" smtClean="0"/>
              <a:t>UniLibrary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0" y="2467244"/>
            <a:ext cx="60118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3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вызов метода </a:t>
            </a:r>
            <a:r>
              <a:rPr lang="en-US" dirty="0" err="1" smtClean="0"/>
              <a:t>getMagazine</a:t>
            </a:r>
            <a:r>
              <a:rPr lang="ru-RU" dirty="0" smtClean="0"/>
              <a:t> в </a:t>
            </a:r>
            <a:r>
              <a:rPr lang="en-US" dirty="0"/>
              <a:t>Test1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25" y="2459158"/>
            <a:ext cx="6754812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2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мы можем видеть аспект был вызван трижды. Для </a:t>
            </a:r>
            <a:r>
              <a:rPr lang="en-US" dirty="0" err="1" smtClean="0"/>
              <a:t>getBook</a:t>
            </a:r>
            <a:r>
              <a:rPr lang="ru-RU" dirty="0" smtClean="0"/>
              <a:t> и </a:t>
            </a:r>
            <a:r>
              <a:rPr lang="en-US" dirty="0" err="1" smtClean="0"/>
              <a:t>getMagazine</a:t>
            </a:r>
            <a:r>
              <a:rPr lang="ru-RU" dirty="0" smtClean="0"/>
              <a:t> из </a:t>
            </a:r>
            <a:r>
              <a:rPr lang="en-US" dirty="0" err="1" smtClean="0"/>
              <a:t>UniLibrary</a:t>
            </a:r>
            <a:r>
              <a:rPr lang="ru-RU" dirty="0" smtClean="0"/>
              <a:t> и </a:t>
            </a:r>
            <a:r>
              <a:rPr lang="en-US" dirty="0" err="1" smtClean="0"/>
              <a:t>getBook</a:t>
            </a:r>
            <a:r>
              <a:rPr lang="ru-RU" dirty="0" smtClean="0"/>
              <a:t> из </a:t>
            </a:r>
            <a:r>
              <a:rPr lang="en-US" dirty="0" err="1" smtClean="0"/>
              <a:t>SchoolLibrary</a:t>
            </a:r>
            <a:r>
              <a:rPr lang="ru-RU" dirty="0" smtClean="0"/>
              <a:t>. Все эти методы подошли под шаблон.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0" y="3293044"/>
            <a:ext cx="105267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64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Приведем пример работы с </a:t>
            </a:r>
            <a:r>
              <a:rPr lang="en-US" b="1" dirty="0" smtClean="0"/>
              <a:t>return-type-pattern</a:t>
            </a:r>
            <a:r>
              <a:rPr lang="ru-RU" b="1" dirty="0" smtClean="0"/>
              <a:t>. </a:t>
            </a:r>
            <a:r>
              <a:rPr lang="ru-RU" dirty="0" smtClean="0"/>
              <a:t>Добавим еще один </a:t>
            </a:r>
            <a:r>
              <a:rPr lang="en-US" dirty="0" smtClean="0"/>
              <a:t>Advice: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метод в </a:t>
            </a:r>
            <a:r>
              <a:rPr lang="en-US" dirty="0" err="1" smtClean="0"/>
              <a:t>UniLibrary</a:t>
            </a:r>
            <a:r>
              <a:rPr lang="ru-RU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29" y="2745087"/>
            <a:ext cx="7859712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29" y="5332023"/>
            <a:ext cx="57832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98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классе </a:t>
            </a:r>
            <a:r>
              <a:rPr lang="en-US" dirty="0" smtClean="0"/>
              <a:t>Test1 </a:t>
            </a:r>
            <a:r>
              <a:rPr lang="ru-RU" dirty="0" smtClean="0"/>
              <a:t>вызовем метод </a:t>
            </a:r>
            <a:r>
              <a:rPr lang="en-US" dirty="0" err="1" smtClean="0"/>
              <a:t>returnBook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Вывод указывает на то, что </a:t>
            </a:r>
            <a:r>
              <a:rPr lang="en-US" dirty="0" smtClean="0"/>
              <a:t>Advice </a:t>
            </a:r>
            <a:r>
              <a:rPr lang="ru-RU" dirty="0" smtClean="0"/>
              <a:t>работает: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1" y="2507861"/>
            <a:ext cx="5391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1" y="3967612"/>
            <a:ext cx="104600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22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Теперь, если мы изменим возвращаемый тип, например вот так: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больше не будет подходить под шаблон, </a:t>
            </a:r>
            <a:r>
              <a:rPr lang="en-US" dirty="0" smtClean="0"/>
              <a:t>Advice </a:t>
            </a:r>
            <a:r>
              <a:rPr lang="ru-RU" dirty="0" smtClean="0"/>
              <a:t>не будет вызван. Если же мы не хотим зависеть от возвращаемого типа, а он является обязательным параметром шаблона, мы можем изменить возвращаемый тип на *: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2336411"/>
            <a:ext cx="4171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5111870"/>
            <a:ext cx="7431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5928414"/>
            <a:ext cx="3248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мы хотим аналогичным образом поступить с модификатором доступа, мы можем просто его убрать, оставив только *.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Как вы помните </a:t>
            </a:r>
            <a:r>
              <a:rPr lang="en-US" dirty="0" smtClean="0"/>
              <a:t>modifiers-pattern</a:t>
            </a:r>
            <a:r>
              <a:rPr lang="ru-RU" dirty="0" smtClean="0"/>
              <a:t> не является обязательным элементом шаблона.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5" y="2857500"/>
            <a:ext cx="73739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5" y="4810934"/>
            <a:ext cx="105076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8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6BC"/>
                </a:solidFill>
              </a:rPr>
              <a:t>План</a:t>
            </a:r>
            <a:endParaRPr lang="en-US" dirty="0">
              <a:solidFill>
                <a:srgbClr val="0076B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endParaRPr lang="ru-RU" dirty="0" smtClean="0"/>
          </a:p>
          <a:p>
            <a:r>
              <a:rPr lang="ru-RU" dirty="0"/>
              <a:t>Комбинирование </a:t>
            </a:r>
            <a:r>
              <a:rPr lang="en-US" dirty="0" err="1" smtClean="0"/>
              <a:t>Pointcut</a:t>
            </a:r>
            <a:endParaRPr lang="ru-RU" dirty="0" smtClean="0"/>
          </a:p>
          <a:p>
            <a:r>
              <a:rPr lang="ru-RU" dirty="0"/>
              <a:t>Порядок выполнения </a:t>
            </a:r>
            <a:r>
              <a:rPr lang="en-US" dirty="0"/>
              <a:t>Aspect-</a:t>
            </a:r>
            <a:r>
              <a:rPr lang="ru-RU" dirty="0" err="1"/>
              <a:t>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Таким образом: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execution(* </a:t>
            </a:r>
            <a:r>
              <a:rPr lang="en-US" b="1" dirty="0" err="1"/>
              <a:t>returnBook</a:t>
            </a:r>
            <a:r>
              <a:rPr lang="en-US" b="1" dirty="0" smtClean="0"/>
              <a:t>())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соответствует методу без параметров, где бы он ни находился, с </a:t>
            </a:r>
            <a:r>
              <a:rPr lang="ru-RU" dirty="0" smtClean="0"/>
              <a:t>любым модификатором доступа, любым возвращаемым </a:t>
            </a:r>
            <a:r>
              <a:rPr lang="ru-RU" dirty="0"/>
              <a:t>типом </a:t>
            </a:r>
            <a:r>
              <a:rPr lang="ru-RU" dirty="0" smtClean="0"/>
              <a:t>и </a:t>
            </a:r>
            <a:r>
              <a:rPr lang="ru-RU" dirty="0"/>
              <a:t>названием </a:t>
            </a:r>
            <a:r>
              <a:rPr lang="en-US" b="1" dirty="0" err="1"/>
              <a:t>returnBook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/>
              <a:t>execution(* </a:t>
            </a:r>
            <a:r>
              <a:rPr lang="ru-RU" b="1" dirty="0" smtClean="0"/>
              <a:t>*</a:t>
            </a:r>
            <a:r>
              <a:rPr lang="en-US" b="1" dirty="0" smtClean="0"/>
              <a:t>())</a:t>
            </a:r>
            <a:r>
              <a:rPr lang="ru-RU" b="1" dirty="0" smtClean="0"/>
              <a:t> </a:t>
            </a:r>
            <a:r>
              <a:rPr lang="ru-RU" dirty="0"/>
              <a:t>- соответствует методу без параметров, где бы он ни находился, с любым модификатором доступа, любым возвращаемым типом и </a:t>
            </a:r>
            <a:r>
              <a:rPr lang="ru-RU" dirty="0" smtClean="0"/>
              <a:t>любым называнием</a:t>
            </a: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3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параметры метода при написании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r>
              <a:rPr lang="ru-RU" dirty="0" smtClean="0"/>
              <a:t> Для этого вернем класс </a:t>
            </a:r>
            <a:r>
              <a:rPr lang="en-US" dirty="0" err="1" smtClean="0"/>
              <a:t>UniLibrary</a:t>
            </a:r>
            <a:r>
              <a:rPr lang="en-US" dirty="0" smtClean="0"/>
              <a:t> </a:t>
            </a:r>
            <a:r>
              <a:rPr lang="ru-RU" dirty="0" smtClean="0"/>
              <a:t>в первоначальное состояние.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необходимо для более простой работы с добавлением параметров.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54" y="2861184"/>
            <a:ext cx="5878512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5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параметр в метод </a:t>
            </a:r>
            <a:r>
              <a:rPr lang="en-US" dirty="0" err="1" smtClean="0"/>
              <a:t>getBook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Test1</a:t>
            </a:r>
            <a:r>
              <a:rPr lang="ru-RU" dirty="0" smtClean="0"/>
              <a:t> добавим параметр при вызове метода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Убедимся, что при этом наш </a:t>
            </a:r>
            <a:r>
              <a:rPr lang="en-US" dirty="0" smtClean="0"/>
              <a:t>Advice </a:t>
            </a:r>
            <a:r>
              <a:rPr lang="ru-RU" dirty="0" smtClean="0"/>
              <a:t>больше не срабатывает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2" y="2400300"/>
            <a:ext cx="4676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2" y="3965995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24"/>
          <a:stretch/>
        </p:blipFill>
        <p:spPr bwMode="auto">
          <a:xfrm>
            <a:off x="995572" y="5397980"/>
            <a:ext cx="10374312" cy="122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7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параметр в </a:t>
            </a:r>
            <a:r>
              <a:rPr lang="en-US" dirty="0" smtClean="0"/>
              <a:t>Advice. </a:t>
            </a:r>
            <a:r>
              <a:rPr lang="ru-RU" dirty="0" smtClean="0"/>
              <a:t>Обратите внимание, что указывается только тип параметра, но не его название.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Вывод: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8" y="2812212"/>
            <a:ext cx="74882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8" y="4862692"/>
            <a:ext cx="1048861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6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/>
              <a:t>getBook</a:t>
            </a:r>
            <a:r>
              <a:rPr lang="en-US" b="1" dirty="0"/>
              <a:t>(String</a:t>
            </a:r>
            <a:r>
              <a:rPr lang="en-US" b="1" dirty="0" smtClean="0"/>
              <a:t>))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соответствует методу </a:t>
            </a:r>
            <a:r>
              <a:rPr lang="ru-RU" dirty="0" smtClean="0"/>
              <a:t>с параметром </a:t>
            </a:r>
            <a:r>
              <a:rPr lang="en-US" b="1" dirty="0" smtClean="0"/>
              <a:t>String</a:t>
            </a:r>
            <a:r>
              <a:rPr lang="ru-RU" dirty="0" smtClean="0"/>
              <a:t>, </a:t>
            </a:r>
            <a:r>
              <a:rPr lang="ru-RU" dirty="0"/>
              <a:t>где бы он ни находился, с </a:t>
            </a:r>
            <a:r>
              <a:rPr lang="ru-RU" dirty="0" smtClean="0"/>
              <a:t>модификатором доступа</a:t>
            </a:r>
            <a:r>
              <a:rPr lang="en-US" dirty="0" smtClean="0"/>
              <a:t> </a:t>
            </a:r>
            <a:r>
              <a:rPr lang="en-US" b="1" dirty="0"/>
              <a:t>public</a:t>
            </a:r>
            <a:r>
              <a:rPr lang="ru-RU" dirty="0" smtClean="0"/>
              <a:t>, возвращаемым </a:t>
            </a:r>
            <a:r>
              <a:rPr lang="ru-RU" dirty="0"/>
              <a:t>типом </a:t>
            </a:r>
            <a:r>
              <a:rPr lang="en-US" b="1" dirty="0"/>
              <a:t>void </a:t>
            </a:r>
            <a:r>
              <a:rPr lang="ru-RU" dirty="0" smtClean="0"/>
              <a:t>и </a:t>
            </a:r>
            <a:r>
              <a:rPr lang="ru-RU" dirty="0"/>
              <a:t>названием </a:t>
            </a:r>
            <a:r>
              <a:rPr lang="en-US" b="1" dirty="0" err="1" smtClean="0"/>
              <a:t>getBook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2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Допустим, что мы хотим, чтобы под наш шаблон подходил любой метод, имеющий только 1 параметр. Для этого добавляем параметр в </a:t>
            </a:r>
            <a:r>
              <a:rPr lang="en-US" dirty="0" err="1" smtClean="0"/>
              <a:t>getMagazine</a:t>
            </a:r>
            <a:r>
              <a:rPr lang="ru-RU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А сам шаблон модифицируем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0" y="3166524"/>
            <a:ext cx="692626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0" y="4114800"/>
            <a:ext cx="745966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8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Вызовем метод в </a:t>
            </a:r>
            <a:r>
              <a:rPr lang="en-US" dirty="0" smtClean="0"/>
              <a:t>Test1: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Вывод: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5" y="2304062"/>
            <a:ext cx="5954712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5" y="5456477"/>
            <a:ext cx="3019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2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же мы хотим, чтобы под описанный шаблон подходил метод с любым количеством параметров, необходимо * заменить на ..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будет работать даже в том случае, если параметров 0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4" y="2752725"/>
            <a:ext cx="743108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4" y="4866826"/>
            <a:ext cx="5572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4" y="5392858"/>
            <a:ext cx="30861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18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/>
              <a:t>getBook</a:t>
            </a:r>
            <a:r>
              <a:rPr lang="en-US" b="1" dirty="0"/>
              <a:t>(String</a:t>
            </a:r>
            <a:r>
              <a:rPr lang="en-US" b="1" dirty="0" smtClean="0"/>
              <a:t>))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соответствует методу </a:t>
            </a:r>
            <a:r>
              <a:rPr lang="ru-RU" dirty="0" smtClean="0"/>
              <a:t>с параметром </a:t>
            </a:r>
            <a:r>
              <a:rPr lang="en-US" b="1" dirty="0" smtClean="0"/>
              <a:t>String</a:t>
            </a:r>
            <a:r>
              <a:rPr lang="ru-RU" dirty="0" smtClean="0"/>
              <a:t>, </a:t>
            </a:r>
            <a:r>
              <a:rPr lang="ru-RU" dirty="0"/>
              <a:t>где бы он ни находился, с </a:t>
            </a:r>
            <a:r>
              <a:rPr lang="ru-RU" dirty="0" smtClean="0"/>
              <a:t>модификатором доступа</a:t>
            </a:r>
            <a:r>
              <a:rPr lang="en-US" dirty="0" smtClean="0"/>
              <a:t> </a:t>
            </a:r>
            <a:r>
              <a:rPr lang="en-US" b="1" dirty="0"/>
              <a:t>public</a:t>
            </a:r>
            <a:r>
              <a:rPr lang="ru-RU" dirty="0" smtClean="0"/>
              <a:t>, возвращаемым </a:t>
            </a:r>
            <a:r>
              <a:rPr lang="ru-RU" dirty="0"/>
              <a:t>типом </a:t>
            </a:r>
            <a:r>
              <a:rPr lang="en-US" b="1" dirty="0"/>
              <a:t>void </a:t>
            </a:r>
            <a:r>
              <a:rPr lang="ru-RU" dirty="0" smtClean="0"/>
              <a:t>и </a:t>
            </a:r>
            <a:r>
              <a:rPr lang="ru-RU" dirty="0"/>
              <a:t>названием </a:t>
            </a:r>
            <a:r>
              <a:rPr lang="en-US" b="1" dirty="0" err="1" smtClean="0"/>
              <a:t>getBook</a:t>
            </a:r>
            <a:r>
              <a:rPr lang="en-US" b="1" dirty="0" smtClean="0"/>
              <a:t>()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/>
              <a:t>getBook</a:t>
            </a:r>
            <a:r>
              <a:rPr lang="en-US" b="1" dirty="0" smtClean="0"/>
              <a:t>(</a:t>
            </a:r>
            <a:r>
              <a:rPr lang="ru-RU" b="1" dirty="0" smtClean="0"/>
              <a:t>*</a:t>
            </a:r>
            <a:r>
              <a:rPr lang="en-US" b="1" dirty="0" smtClean="0"/>
              <a:t>))</a:t>
            </a:r>
            <a:r>
              <a:rPr lang="ru-RU" b="1" dirty="0" smtClean="0"/>
              <a:t> </a:t>
            </a:r>
            <a:r>
              <a:rPr lang="ru-RU" dirty="0"/>
              <a:t>- соответствует методу с </a:t>
            </a:r>
            <a:r>
              <a:rPr lang="ru-RU" dirty="0" smtClean="0"/>
              <a:t>любым одним параметром, </a:t>
            </a:r>
            <a:r>
              <a:rPr lang="ru-RU" dirty="0"/>
              <a:t>где бы он ни находился, с модификатором доступа</a:t>
            </a:r>
            <a:r>
              <a:rPr lang="en-US" dirty="0"/>
              <a:t> </a:t>
            </a:r>
            <a:r>
              <a:rPr lang="en-US" b="1" dirty="0"/>
              <a:t>public</a:t>
            </a:r>
            <a:r>
              <a:rPr lang="ru-RU" dirty="0"/>
              <a:t>, возвращаемым типом </a:t>
            </a:r>
            <a:r>
              <a:rPr lang="en-US" b="1" dirty="0"/>
              <a:t>void </a:t>
            </a:r>
            <a:r>
              <a:rPr lang="ru-RU" dirty="0"/>
              <a:t>и названием </a:t>
            </a:r>
            <a:r>
              <a:rPr lang="en-US" b="1" dirty="0" err="1"/>
              <a:t>getBook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 smtClean="0"/>
              <a:t>getBook</a:t>
            </a:r>
            <a:r>
              <a:rPr lang="en-US" b="1" dirty="0" smtClean="0"/>
              <a:t>(</a:t>
            </a:r>
            <a:r>
              <a:rPr lang="ru-RU" b="1" dirty="0" smtClean="0"/>
              <a:t>..</a:t>
            </a:r>
            <a:r>
              <a:rPr lang="en-US" b="1" dirty="0" smtClean="0"/>
              <a:t>))</a:t>
            </a:r>
            <a:r>
              <a:rPr lang="ru-RU" b="1" dirty="0" smtClean="0"/>
              <a:t> </a:t>
            </a:r>
            <a:r>
              <a:rPr lang="ru-RU" dirty="0"/>
              <a:t>- соответствует методу с любым </a:t>
            </a:r>
            <a:r>
              <a:rPr lang="ru-RU" dirty="0" smtClean="0"/>
              <a:t>количеством любого типа параметров, </a:t>
            </a:r>
            <a:r>
              <a:rPr lang="ru-RU" dirty="0"/>
              <a:t>где бы он ни находился, с модификатором доступа</a:t>
            </a:r>
            <a:r>
              <a:rPr lang="en-US" dirty="0"/>
              <a:t> </a:t>
            </a:r>
            <a:r>
              <a:rPr lang="en-US" b="1" dirty="0"/>
              <a:t>public</a:t>
            </a:r>
            <a:r>
              <a:rPr lang="ru-RU" dirty="0"/>
              <a:t>, возвращаемым типом </a:t>
            </a:r>
            <a:r>
              <a:rPr lang="en-US" b="1" dirty="0"/>
              <a:t>void </a:t>
            </a:r>
            <a:r>
              <a:rPr lang="ru-RU" dirty="0"/>
              <a:t>и названием </a:t>
            </a:r>
            <a:r>
              <a:rPr lang="en-US" b="1" dirty="0" err="1"/>
              <a:t>getBook</a:t>
            </a:r>
            <a:r>
              <a:rPr lang="en-US" b="1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2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ситуацию, когда параметр имеет тип созданного нами класса. Создадим класс </a:t>
            </a:r>
            <a:r>
              <a:rPr lang="en-US" dirty="0" smtClean="0"/>
              <a:t>Book: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50" y="2796846"/>
            <a:ext cx="41052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65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Pointcut</a:t>
            </a:r>
            <a:r>
              <a:rPr lang="en-US" dirty="0" smtClean="0"/>
              <a:t> – </a:t>
            </a:r>
            <a:r>
              <a:rPr lang="ru-RU" dirty="0" smtClean="0"/>
              <a:t>выражение, описывающее, где должен быть применен </a:t>
            </a:r>
            <a:r>
              <a:rPr lang="en-US" dirty="0" smtClean="0"/>
              <a:t>Advice.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Spring AOP </a:t>
            </a:r>
            <a:r>
              <a:rPr lang="ru-RU" dirty="0" smtClean="0"/>
              <a:t>использует </a:t>
            </a:r>
            <a:r>
              <a:rPr lang="en-US" dirty="0" smtClean="0"/>
              <a:t>AspectJ </a:t>
            </a:r>
            <a:r>
              <a:rPr lang="en-US" dirty="0" err="1" smtClean="0"/>
              <a:t>Pointcut</a:t>
            </a:r>
            <a:r>
              <a:rPr lang="en-US" dirty="0" smtClean="0"/>
              <a:t> expression language, </a:t>
            </a:r>
            <a:r>
              <a:rPr lang="ru-RU" dirty="0" smtClean="0"/>
              <a:t>то есть определенные правила в написании выражений для создания </a:t>
            </a:r>
            <a:r>
              <a:rPr lang="en-US" dirty="0" err="1" smtClean="0"/>
              <a:t>Pointcut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UniLibrary</a:t>
            </a:r>
            <a:r>
              <a:rPr lang="ru-RU" dirty="0" smtClean="0"/>
              <a:t> меняем параметр метода </a:t>
            </a:r>
            <a:r>
              <a:rPr lang="en-US" dirty="0" err="1" smtClean="0"/>
              <a:t>getBook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Test1 </a:t>
            </a:r>
            <a:r>
              <a:rPr lang="ru-RU" dirty="0" smtClean="0"/>
              <a:t>получаем объект класса </a:t>
            </a:r>
            <a:r>
              <a:rPr lang="en-US" dirty="0" smtClean="0"/>
              <a:t>Book </a:t>
            </a:r>
            <a:r>
              <a:rPr lang="ru-RU" dirty="0" smtClean="0"/>
              <a:t>и передаем в метод </a:t>
            </a:r>
            <a:r>
              <a:rPr lang="en-US" dirty="0" err="1" smtClean="0"/>
              <a:t>getBook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9" y="2398323"/>
            <a:ext cx="7459662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9" y="5024798"/>
            <a:ext cx="5448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43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Но, если в параметре </a:t>
            </a:r>
            <a:r>
              <a:rPr lang="en-US" dirty="0" smtClean="0"/>
              <a:t>Advice </a:t>
            </a:r>
            <a:r>
              <a:rPr lang="ru-RU" dirty="0" smtClean="0"/>
              <a:t>мы напишем просто </a:t>
            </a:r>
            <a:r>
              <a:rPr lang="en-US" dirty="0" smtClean="0"/>
              <a:t>Book </a:t>
            </a:r>
            <a:r>
              <a:rPr lang="ru-RU" dirty="0" smtClean="0"/>
              <a:t>будет ошибка.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Нашему </a:t>
            </a:r>
            <a:r>
              <a:rPr lang="en-US" dirty="0" err="1" smtClean="0"/>
              <a:t>Pointcut</a:t>
            </a:r>
            <a:r>
              <a:rPr lang="en-US" dirty="0" smtClean="0"/>
              <a:t> </a:t>
            </a:r>
            <a:r>
              <a:rPr lang="ru-RU" dirty="0" smtClean="0"/>
              <a:t>непонятно, о каком типе идет речь. Необходимо указать </a:t>
            </a:r>
            <a:r>
              <a:rPr lang="ru-RU" b="1" dirty="0" smtClean="0"/>
              <a:t>полное</a:t>
            </a:r>
            <a:r>
              <a:rPr lang="ru-RU" dirty="0" smtClean="0"/>
              <a:t> имя класса.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9" y="2762250"/>
            <a:ext cx="738346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9" y="5259148"/>
            <a:ext cx="744061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609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execution(public void </a:t>
            </a:r>
            <a:r>
              <a:rPr lang="en-US" b="1" dirty="0" err="1" smtClean="0"/>
              <a:t>getBook</a:t>
            </a:r>
            <a:r>
              <a:rPr lang="en-US" b="1" dirty="0" smtClean="0"/>
              <a:t>(</a:t>
            </a:r>
            <a:r>
              <a:rPr lang="en-US" b="1" dirty="0" err="1" smtClean="0"/>
              <a:t>com.donnu.demo.aop.Book</a:t>
            </a:r>
            <a:r>
              <a:rPr lang="en-US" b="1" dirty="0" smtClean="0"/>
              <a:t>, ..))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соответствует методу </a:t>
            </a:r>
            <a:r>
              <a:rPr lang="ru-RU" dirty="0" smtClean="0"/>
              <a:t>с первым параметром </a:t>
            </a:r>
            <a:r>
              <a:rPr lang="en-US" b="1" dirty="0" smtClean="0"/>
              <a:t>Book</a:t>
            </a:r>
            <a:r>
              <a:rPr lang="en-US" dirty="0" smtClean="0"/>
              <a:t>, </a:t>
            </a:r>
            <a:r>
              <a:rPr lang="ru-RU" dirty="0" smtClean="0"/>
              <a:t>и любым количеством других параметров, даже 0, </a:t>
            </a:r>
            <a:r>
              <a:rPr lang="ru-RU" dirty="0"/>
              <a:t>где бы он ни находился, с </a:t>
            </a:r>
            <a:r>
              <a:rPr lang="ru-RU" dirty="0" smtClean="0"/>
              <a:t>модификатором доступа</a:t>
            </a:r>
            <a:r>
              <a:rPr lang="en-US" dirty="0" smtClean="0"/>
              <a:t> </a:t>
            </a:r>
            <a:r>
              <a:rPr lang="en-US" b="1" dirty="0"/>
              <a:t>public</a:t>
            </a:r>
            <a:r>
              <a:rPr lang="ru-RU" dirty="0" smtClean="0"/>
              <a:t>, возвращаемым </a:t>
            </a:r>
            <a:r>
              <a:rPr lang="ru-RU" dirty="0"/>
              <a:t>типом </a:t>
            </a:r>
            <a:r>
              <a:rPr lang="en-US" b="1" dirty="0"/>
              <a:t>void </a:t>
            </a:r>
            <a:r>
              <a:rPr lang="ru-RU" dirty="0" smtClean="0"/>
              <a:t>и </a:t>
            </a:r>
            <a:r>
              <a:rPr lang="ru-RU" dirty="0"/>
              <a:t>названием </a:t>
            </a:r>
            <a:r>
              <a:rPr lang="en-US" b="1" dirty="0" err="1" smtClean="0"/>
              <a:t>getBook</a:t>
            </a:r>
            <a:r>
              <a:rPr lang="en-US" b="1" dirty="0" smtClean="0"/>
              <a:t>()</a:t>
            </a: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execution(</a:t>
            </a:r>
            <a:r>
              <a:rPr lang="ru-RU" b="1" dirty="0" smtClean="0"/>
              <a:t>* *</a:t>
            </a:r>
            <a:r>
              <a:rPr lang="en-US" b="1" dirty="0" smtClean="0"/>
              <a:t>(..))</a:t>
            </a:r>
            <a:r>
              <a:rPr lang="ru-RU" b="1" dirty="0" smtClean="0"/>
              <a:t> </a:t>
            </a:r>
            <a:r>
              <a:rPr lang="ru-RU" dirty="0"/>
              <a:t>- соответствует методу с </a:t>
            </a:r>
            <a:r>
              <a:rPr lang="ru-RU" dirty="0" smtClean="0"/>
              <a:t>любым </a:t>
            </a:r>
            <a:r>
              <a:rPr lang="ru-RU" dirty="0"/>
              <a:t>количеством других </a:t>
            </a:r>
            <a:r>
              <a:rPr lang="ru-RU" dirty="0" smtClean="0"/>
              <a:t>параметров</a:t>
            </a:r>
            <a:r>
              <a:rPr lang="ru-RU" dirty="0"/>
              <a:t> </a:t>
            </a:r>
            <a:r>
              <a:rPr lang="ru-RU" dirty="0" smtClean="0"/>
              <a:t>любого типа, </a:t>
            </a:r>
            <a:r>
              <a:rPr lang="ru-RU" dirty="0"/>
              <a:t>где бы он ни находился, с </a:t>
            </a:r>
            <a:r>
              <a:rPr lang="ru-RU" dirty="0" smtClean="0"/>
              <a:t>любым модификатором доступа, любым возвращаемым </a:t>
            </a:r>
            <a:r>
              <a:rPr lang="ru-RU" dirty="0"/>
              <a:t>типом </a:t>
            </a:r>
            <a:r>
              <a:rPr lang="ru-RU" dirty="0" smtClean="0"/>
              <a:t>и любым названием</a:t>
            </a:r>
            <a:endParaRPr lang="ru-RU" b="1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1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Вернем </a:t>
            </a:r>
            <a:r>
              <a:rPr lang="en-US" dirty="0" err="1" smtClean="0"/>
              <a:t>UniLibrary</a:t>
            </a:r>
            <a:r>
              <a:rPr lang="ru-RU" dirty="0" smtClean="0"/>
              <a:t> и другие элементы</a:t>
            </a:r>
            <a:r>
              <a:rPr lang="en-US" dirty="0" smtClean="0"/>
              <a:t> </a:t>
            </a:r>
            <a:r>
              <a:rPr lang="ru-RU" dirty="0" smtClean="0"/>
              <a:t>в исходное состояние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" y="2360853"/>
            <a:ext cx="4890490" cy="14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7" y="3761116"/>
            <a:ext cx="4879913" cy="210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" y="5861794"/>
            <a:ext cx="5570537" cy="98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46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Изменим </a:t>
            </a:r>
            <a:r>
              <a:rPr lang="en-US" dirty="0" smtClean="0"/>
              <a:t>Aspect</a:t>
            </a:r>
            <a:r>
              <a:rPr lang="ru-RU" dirty="0" smtClean="0"/>
              <a:t>, чтобы реализовать в нем и </a:t>
            </a:r>
            <a:r>
              <a:rPr lang="en-US" dirty="0" smtClean="0"/>
              <a:t>Advice </a:t>
            </a:r>
            <a:r>
              <a:rPr lang="ru-RU" dirty="0" smtClean="0"/>
              <a:t>для проверки прав.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80" y="2735293"/>
            <a:ext cx="671671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621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Проверим работу </a:t>
            </a:r>
            <a:r>
              <a:rPr lang="en-US" dirty="0" smtClean="0"/>
              <a:t>Advice.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Логика работы </a:t>
            </a:r>
            <a:r>
              <a:rPr lang="en-US" dirty="0" err="1" smtClean="0"/>
              <a:t>beforeGetSecurityAdvice</a:t>
            </a:r>
            <a:r>
              <a:rPr lang="ru-RU" dirty="0" smtClean="0"/>
              <a:t> будет аналогична </a:t>
            </a:r>
            <a:r>
              <a:rPr lang="en-US" dirty="0" err="1"/>
              <a:t>beforeGetLoggingAdvice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7" y="2339466"/>
            <a:ext cx="6030912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21" y="5362036"/>
            <a:ext cx="4600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087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того, чтобы не пользоваться копированием, когда для нескольких </a:t>
            </a:r>
            <a:r>
              <a:rPr lang="en-US" dirty="0" smtClean="0"/>
              <a:t>Advice </a:t>
            </a:r>
            <a:r>
              <a:rPr lang="ru-RU" dirty="0" smtClean="0"/>
              <a:t>подходит один и тот же </a:t>
            </a:r>
            <a:r>
              <a:rPr lang="en-US" dirty="0" err="1" smtClean="0"/>
              <a:t>Pointcut</a:t>
            </a:r>
            <a:r>
              <a:rPr lang="ru-RU" dirty="0" smtClean="0"/>
              <a:t>, есть возможность объявить </a:t>
            </a:r>
            <a:r>
              <a:rPr lang="en-US" dirty="0" err="1" smtClean="0"/>
              <a:t>Pointcut</a:t>
            </a:r>
            <a:r>
              <a:rPr lang="ru-RU" dirty="0" smtClean="0"/>
              <a:t>, а потом использовать его несколько раз.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Pointcut</a:t>
            </a:r>
            <a:r>
              <a:rPr lang="en-US" b="1" dirty="0" smtClean="0"/>
              <a:t>(“</a:t>
            </a:r>
            <a:r>
              <a:rPr lang="en-US" b="1" dirty="0" err="1" smtClean="0"/>
              <a:t>pointcut_expression</a:t>
            </a:r>
            <a:r>
              <a:rPr lang="en-US" b="1" dirty="0" smtClean="0"/>
              <a:t>”)</a:t>
            </a:r>
          </a:p>
          <a:p>
            <a:pPr marL="0" indent="0" algn="ctr">
              <a:buNone/>
            </a:pPr>
            <a:r>
              <a:rPr lang="en-US" b="1" dirty="0" smtClean="0"/>
              <a:t>private void </a:t>
            </a:r>
            <a:r>
              <a:rPr lang="en-US" b="1" dirty="0" err="1" smtClean="0"/>
              <a:t>pointcut_reference</a:t>
            </a:r>
            <a:r>
              <a:rPr lang="en-US" b="1" dirty="0" smtClean="0"/>
              <a:t>(){}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ru-RU" dirty="0" smtClean="0"/>
              <a:t>Использование: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@Before(“</a:t>
            </a:r>
            <a:r>
              <a:rPr lang="en-US" b="1" dirty="0" err="1" smtClean="0"/>
              <a:t>pointcut_reference</a:t>
            </a:r>
            <a:r>
              <a:rPr lang="en-US" b="1" dirty="0" smtClean="0"/>
              <a:t>()</a:t>
            </a:r>
            <a:r>
              <a:rPr lang="en-US" dirty="0" smtClean="0"/>
              <a:t>”)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ublic void </a:t>
            </a:r>
            <a:r>
              <a:rPr lang="en-US" dirty="0" err="1" smtClean="0"/>
              <a:t>advice_name</a:t>
            </a:r>
            <a:r>
              <a:rPr lang="en-US" dirty="0" smtClean="0"/>
              <a:t>(){ /*code*/}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8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нашем примере будет выглядеть следующим образом: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6" y="2290403"/>
            <a:ext cx="6716712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98" y="2290403"/>
            <a:ext cx="3962152" cy="124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4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данный метод будет иметь модификатор доступа </a:t>
            </a:r>
            <a:r>
              <a:rPr lang="en-US" dirty="0" smtClean="0"/>
              <a:t>public</a:t>
            </a:r>
            <a:r>
              <a:rPr lang="ru-RU" dirty="0" smtClean="0"/>
              <a:t>, то мы сможем использовать его в других классах аспектах.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Pointcut</a:t>
            </a:r>
            <a:r>
              <a:rPr lang="en-US" dirty="0" smtClean="0"/>
              <a:t>(“</a:t>
            </a:r>
            <a:r>
              <a:rPr lang="en-US" dirty="0" err="1" smtClean="0"/>
              <a:t>pointcut_expression</a:t>
            </a:r>
            <a:r>
              <a:rPr lang="en-US" dirty="0" smtClean="0"/>
              <a:t>”)</a:t>
            </a:r>
          </a:p>
          <a:p>
            <a:pPr marL="0" indent="0" algn="ctr">
              <a:buNone/>
            </a:pPr>
            <a:r>
              <a:rPr lang="en-US" b="1" dirty="0"/>
              <a:t>p</a:t>
            </a:r>
            <a:r>
              <a:rPr lang="en-US" b="1" dirty="0" smtClean="0"/>
              <a:t>ublic </a:t>
            </a:r>
            <a:r>
              <a:rPr lang="en-US" dirty="0" smtClean="0"/>
              <a:t>void </a:t>
            </a:r>
            <a:r>
              <a:rPr lang="en-US" dirty="0" err="1" smtClean="0"/>
              <a:t>pointcut_reference</a:t>
            </a:r>
            <a:r>
              <a:rPr lang="en-US" dirty="0" smtClean="0"/>
              <a:t>(){}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6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Плюсы объявления </a:t>
            </a:r>
            <a:r>
              <a:rPr lang="en-US" b="1" dirty="0" err="1" smtClean="0"/>
              <a:t>Pointcut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Возможность использования одного </a:t>
            </a:r>
            <a:r>
              <a:rPr lang="en-US" b="1" dirty="0" err="1" smtClean="0"/>
              <a:t>Pointcut</a:t>
            </a:r>
            <a:r>
              <a:rPr lang="en-US" dirty="0" smtClean="0"/>
              <a:t> </a:t>
            </a:r>
            <a:r>
              <a:rPr lang="ru-RU" dirty="0" smtClean="0"/>
              <a:t>для множества </a:t>
            </a:r>
            <a:r>
              <a:rPr lang="en-US" dirty="0" smtClean="0"/>
              <a:t>Advice</a:t>
            </a:r>
          </a:p>
          <a:p>
            <a:r>
              <a:rPr lang="ru-RU" dirty="0"/>
              <a:t>Возможность </a:t>
            </a:r>
            <a:r>
              <a:rPr lang="ru-RU" dirty="0" smtClean="0"/>
              <a:t>быстрого изменения </a:t>
            </a:r>
            <a:r>
              <a:rPr lang="en-US" b="1" dirty="0" err="1" smtClean="0"/>
              <a:t>Pointcut</a:t>
            </a:r>
            <a:r>
              <a:rPr lang="en-US" dirty="0" smtClean="0"/>
              <a:t> </a:t>
            </a:r>
            <a:r>
              <a:rPr lang="ru-RU" dirty="0"/>
              <a:t>для множества </a:t>
            </a:r>
            <a:r>
              <a:rPr lang="en-US" dirty="0" smtClean="0"/>
              <a:t>Advice</a:t>
            </a:r>
            <a:endParaRPr lang="ru-RU" dirty="0" smtClean="0"/>
          </a:p>
          <a:p>
            <a:r>
              <a:rPr lang="ru-RU" dirty="0" smtClean="0"/>
              <a:t>Возможность комбинирования </a:t>
            </a:r>
            <a:r>
              <a:rPr lang="en-US" b="1" dirty="0" err="1" smtClean="0"/>
              <a:t>Pointcut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описания </a:t>
            </a:r>
            <a:r>
              <a:rPr lang="en-US" dirty="0" err="1" smtClean="0"/>
              <a:t>Pointcut</a:t>
            </a:r>
            <a:r>
              <a:rPr lang="en-US" dirty="0" smtClean="0"/>
              <a:t> </a:t>
            </a:r>
            <a:r>
              <a:rPr lang="ru-RU" dirty="0" smtClean="0"/>
              <a:t>используется шаблон.</a:t>
            </a:r>
            <a:r>
              <a:rPr lang="en-US" dirty="0" smtClean="0"/>
              <a:t> </a:t>
            </a:r>
            <a:r>
              <a:rPr lang="ru-RU" dirty="0" smtClean="0"/>
              <a:t>Выделены </a:t>
            </a:r>
            <a:r>
              <a:rPr lang="ru-RU" b="1" dirty="0" smtClean="0"/>
              <a:t>обязательные</a:t>
            </a:r>
            <a:r>
              <a:rPr lang="ru-RU" dirty="0" smtClean="0"/>
              <a:t> элементы.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/>
              <a:t>execution( </a:t>
            </a:r>
            <a:r>
              <a:rPr lang="en-US" dirty="0" smtClean="0"/>
              <a:t>modifiers-pattern? </a:t>
            </a:r>
            <a:r>
              <a:rPr lang="en-US" b="1" dirty="0" smtClean="0"/>
              <a:t>return-type-pattern</a:t>
            </a:r>
            <a:r>
              <a:rPr lang="en-US" dirty="0" smtClean="0"/>
              <a:t> declaring-type-pattern? </a:t>
            </a:r>
            <a:r>
              <a:rPr lang="en-US" b="1" dirty="0" smtClean="0"/>
              <a:t>method-name-pattern(parameters-pattern)</a:t>
            </a:r>
            <a:r>
              <a:rPr lang="en-US" dirty="0" smtClean="0"/>
              <a:t> throws-pattern?</a:t>
            </a:r>
            <a:r>
              <a:rPr lang="ru-RU" dirty="0" smtClean="0"/>
              <a:t> </a:t>
            </a:r>
            <a:r>
              <a:rPr lang="en-US" b="1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Под шаблон может подходить один или несколько методов, в зависимости от того, насколько детально был описан шаблон.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188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в класс </a:t>
            </a:r>
            <a:r>
              <a:rPr lang="en-US" dirty="0" err="1" smtClean="0"/>
              <a:t>UniLibrary</a:t>
            </a:r>
            <a:r>
              <a:rPr lang="en-US" dirty="0" smtClean="0"/>
              <a:t> </a:t>
            </a:r>
            <a:r>
              <a:rPr lang="ru-RU" dirty="0" smtClean="0"/>
              <a:t>несколько методов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8" y="2352136"/>
            <a:ext cx="64119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13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в </a:t>
            </a:r>
            <a:r>
              <a:rPr lang="en-US" dirty="0" err="1" smtClean="0"/>
              <a:t>LoggingAndSecurityAspect</a:t>
            </a:r>
            <a:r>
              <a:rPr lang="en-US" dirty="0" smtClean="0"/>
              <a:t> </a:t>
            </a:r>
            <a:r>
              <a:rPr lang="ru-RU" dirty="0" smtClean="0"/>
              <a:t>добавим метод </a:t>
            </a:r>
            <a:r>
              <a:rPr lang="ru-RU" dirty="0" err="1" smtClean="0"/>
              <a:t>логирования</a:t>
            </a:r>
            <a:r>
              <a:rPr lang="ru-RU" dirty="0" smtClean="0"/>
              <a:t> получения книг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3" y="2806640"/>
            <a:ext cx="4562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26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Аналогично для </a:t>
            </a:r>
            <a:r>
              <a:rPr lang="en-US" dirty="0" smtClean="0"/>
              <a:t>return-</a:t>
            </a:r>
            <a:r>
              <a:rPr lang="ru-RU" dirty="0" smtClean="0"/>
              <a:t>методов</a:t>
            </a:r>
            <a:r>
              <a:rPr lang="en-US" dirty="0" smtClean="0"/>
              <a:t>. </a:t>
            </a:r>
            <a:r>
              <a:rPr lang="ru-RU" dirty="0" smtClean="0"/>
              <a:t>Но, что если у нас есть сквозная логика, которая должна выполняться в обоих случаях?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10" y="2781389"/>
            <a:ext cx="7678738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04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Комбинирование </a:t>
            </a:r>
            <a:r>
              <a:rPr lang="en-US" dirty="0" err="1" smtClean="0"/>
              <a:t>Pointcut</a:t>
            </a:r>
            <a:r>
              <a:rPr lang="en-US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– это их объединение с помощью логических операторов </a:t>
            </a:r>
            <a:r>
              <a:rPr lang="en-US" b="1" dirty="0" smtClean="0"/>
              <a:t>&amp;&amp; || !</a:t>
            </a:r>
            <a:endParaRPr lang="en-US" b="1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3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552575"/>
            <a:ext cx="7783512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937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Запустим </a:t>
            </a:r>
            <a:r>
              <a:rPr lang="en-US" dirty="0" smtClean="0"/>
              <a:t>Test1</a:t>
            </a:r>
            <a:endParaRPr lang="en-US" b="1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9" y="2339646"/>
            <a:ext cx="598328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28" y="2339646"/>
            <a:ext cx="3524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68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ситуацию, когда мы хотим вызвать </a:t>
            </a:r>
            <a:r>
              <a:rPr lang="en-US" dirty="0" smtClean="0"/>
              <a:t>Advice </a:t>
            </a:r>
            <a:r>
              <a:rPr lang="ru-RU" dirty="0" smtClean="0"/>
              <a:t>для всех методов кроме одного.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2752725"/>
            <a:ext cx="634523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812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Комбинирование </a:t>
            </a: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Вызываем </a:t>
            </a:r>
            <a:r>
              <a:rPr lang="en-US" dirty="0" smtClean="0"/>
              <a:t>Test1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12" y="2352316"/>
            <a:ext cx="6021388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11" y="2352316"/>
            <a:ext cx="4171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621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ранее написанный пример.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05" y="2367861"/>
            <a:ext cx="6697662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896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Test1 </a:t>
            </a:r>
            <a:r>
              <a:rPr lang="ru-RU" dirty="0" smtClean="0"/>
              <a:t>вызовем методы с </a:t>
            </a:r>
            <a:r>
              <a:rPr lang="en-US" dirty="0" smtClean="0"/>
              <a:t>get.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Вывод: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8" y="2354922"/>
            <a:ext cx="596423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8" y="5345681"/>
            <a:ext cx="4495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31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пример с предыдущей лекции.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шаблону мы указали все, кроме </a:t>
            </a:r>
            <a:r>
              <a:rPr lang="en-US" dirty="0" smtClean="0"/>
              <a:t>declaring-type-pattern</a:t>
            </a:r>
            <a:r>
              <a:rPr lang="ru-RU" dirty="0" smtClean="0"/>
              <a:t> и </a:t>
            </a:r>
            <a:r>
              <a:rPr lang="en-US" dirty="0" smtClean="0"/>
              <a:t>throws-pattern</a:t>
            </a:r>
            <a:r>
              <a:rPr lang="ru-RU" dirty="0" smtClean="0"/>
              <a:t>. Отсутствие </a:t>
            </a:r>
            <a:r>
              <a:rPr lang="en-US" dirty="0" smtClean="0"/>
              <a:t>declaring-type-pattern</a:t>
            </a:r>
            <a:r>
              <a:rPr lang="ru-RU" dirty="0" smtClean="0"/>
              <a:t> означает, что под шаблон подойдет метод </a:t>
            </a:r>
            <a:r>
              <a:rPr lang="en-US" dirty="0" err="1" smtClean="0"/>
              <a:t>getBook</a:t>
            </a:r>
            <a:r>
              <a:rPr lang="en-US" dirty="0" smtClean="0"/>
              <a:t>() </a:t>
            </a:r>
            <a:r>
              <a:rPr lang="ru-RU" dirty="0" smtClean="0"/>
              <a:t>абсолютно любого класса.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4" y="2600415"/>
            <a:ext cx="7497762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547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Каким образом мы можем контролировать порядок выполнения?</a:t>
            </a:r>
          </a:p>
          <a:p>
            <a:pPr marL="0" indent="0">
              <a:buNone/>
            </a:pPr>
            <a:r>
              <a:rPr lang="ru-RU" dirty="0" smtClean="0"/>
              <a:t>Для этого нам потребуется вынести методы в разные аспекты.</a:t>
            </a:r>
            <a:r>
              <a:rPr lang="en-US" dirty="0" smtClean="0"/>
              <a:t> </a:t>
            </a:r>
            <a:r>
              <a:rPr lang="ru-RU" dirty="0" smtClean="0"/>
              <a:t>Но начнем с того, что вынесем </a:t>
            </a:r>
            <a:r>
              <a:rPr lang="en-US" dirty="0" err="1" smtClean="0"/>
              <a:t>Pointcut</a:t>
            </a:r>
            <a:r>
              <a:rPr lang="ru-RU" dirty="0" smtClean="0"/>
              <a:t> в отдельный класс.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Установим модификатор доступа </a:t>
            </a:r>
            <a:r>
              <a:rPr lang="en-US" dirty="0" smtClean="0"/>
              <a:t>public</a:t>
            </a:r>
            <a:r>
              <a:rPr lang="ru-RU" dirty="0" smtClean="0"/>
              <a:t>, чтобы мы могли к нему обратиться из другого класса.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/>
          <a:stretch/>
        </p:blipFill>
        <p:spPr bwMode="auto">
          <a:xfrm>
            <a:off x="1013275" y="3381556"/>
            <a:ext cx="3295650" cy="164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06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создадим два аспекта. Обратите внимание, что для того, чтобы получить </a:t>
            </a:r>
            <a:r>
              <a:rPr lang="en-US" dirty="0" err="1" smtClean="0"/>
              <a:t>Pointcut</a:t>
            </a:r>
            <a:r>
              <a:rPr lang="en-US" dirty="0" smtClean="0"/>
              <a:t> </a:t>
            </a:r>
            <a:r>
              <a:rPr lang="ru-RU" dirty="0" smtClean="0"/>
              <a:t>необходимо указать полное имя класса.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0" y="2711929"/>
            <a:ext cx="702151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0" y="4409715"/>
            <a:ext cx="5907088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695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еще один аспект.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Теперь у нас три аспект-класса и три </a:t>
            </a:r>
            <a:r>
              <a:rPr lang="en-US" dirty="0" smtClean="0"/>
              <a:t>Advice </a:t>
            </a:r>
            <a:r>
              <a:rPr lang="ru-RU" dirty="0" smtClean="0"/>
              <a:t>направленных на </a:t>
            </a:r>
            <a:r>
              <a:rPr lang="en-US" dirty="0" smtClean="0"/>
              <a:t>get</a:t>
            </a:r>
            <a:r>
              <a:rPr lang="ru-RU" dirty="0" smtClean="0"/>
              <a:t>-метод.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5" y="2456641"/>
            <a:ext cx="55340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972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мы можем указать им порядок, с помощью аннотации </a:t>
            </a:r>
            <a:r>
              <a:rPr lang="en-US" dirty="0" smtClean="0"/>
              <a:t>@Order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" y="2712559"/>
            <a:ext cx="5840412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" y="5008083"/>
            <a:ext cx="6650038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39" y="2712559"/>
            <a:ext cx="55530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005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 до аннотации </a:t>
            </a:r>
            <a:r>
              <a:rPr lang="en-US" dirty="0" smtClean="0"/>
              <a:t>@Order</a:t>
            </a:r>
            <a:r>
              <a:rPr lang="ru-RU" dirty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после: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70" y="2291482"/>
            <a:ext cx="44958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70" y="4920472"/>
            <a:ext cx="46577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02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Если при вызове одного метода с бизнес-логикой срабатывает несколько </a:t>
            </a:r>
            <a:r>
              <a:rPr lang="en-US" dirty="0" smtClean="0"/>
              <a:t>Advice</a:t>
            </a:r>
            <a:r>
              <a:rPr lang="ru-RU" dirty="0" smtClean="0"/>
              <a:t>, то нет никакой гарантии, что они выполнятся в желаемом порядке.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соблюдении порядка такие </a:t>
            </a:r>
            <a:r>
              <a:rPr lang="en-US" dirty="0" smtClean="0"/>
              <a:t>Advice </a:t>
            </a:r>
            <a:r>
              <a:rPr lang="ru-RU" dirty="0" smtClean="0"/>
              <a:t>необходимо распределить по отдельным, упорядоченным аспектам.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en-US" dirty="0" smtClean="0"/>
              <a:t>@Order(1)</a:t>
            </a:r>
            <a:r>
              <a:rPr lang="ru-RU" dirty="0" smtClean="0"/>
              <a:t> упорядочивает аспекты. Чем меньше число, тем выше приоритет. Число должно быть целым, отрицательное допустимо.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8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выполнения </a:t>
            </a:r>
            <a:r>
              <a:rPr lang="en-US" dirty="0" smtClean="0"/>
              <a:t>Aspect-</a:t>
            </a:r>
            <a:r>
              <a:rPr lang="ru-RU" dirty="0" err="1" smtClean="0"/>
              <a:t>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Иногда вы заранее не знаете, сколько будет аспектов. Тогда </a:t>
            </a:r>
            <a:r>
              <a:rPr lang="en-US" dirty="0" smtClean="0"/>
              <a:t>Order</a:t>
            </a:r>
            <a:r>
              <a:rPr lang="ru-RU" dirty="0" smtClean="0"/>
              <a:t> делают 10, 20, 30 или 100, 200, 300. Чтобы в случае добавления аспектов не менять </a:t>
            </a:r>
            <a:r>
              <a:rPr lang="en-US" dirty="0" smtClean="0"/>
              <a:t>Order </a:t>
            </a:r>
            <a:r>
              <a:rPr lang="ru-RU" dirty="0" smtClean="0"/>
              <a:t>в уже созданных.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для двух аспектов написать одинаковое значение – результат будет непредсказуем.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абстрактный класс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т которого будет наследоваться класс </a:t>
            </a:r>
            <a:r>
              <a:rPr lang="en-US" dirty="0" smtClean="0"/>
              <a:t>Library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27" y="2438491"/>
            <a:ext cx="3009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27" y="3971925"/>
            <a:ext cx="47625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Переименуем класс, чтобы его название конкретизировало его природу. Например, в университетскую библиотеку.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Создадим класс школьная библиотека.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вы можете видеть, под шаблон подходит оба метода.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27" y="2674279"/>
            <a:ext cx="56102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27" y="4195493"/>
            <a:ext cx="5888038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42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Вызовем метод в классе </a:t>
            </a:r>
            <a:r>
              <a:rPr lang="en-US" dirty="0" smtClean="0"/>
              <a:t>Test1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9" y="2668348"/>
            <a:ext cx="670718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26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произошло, поскольку оба метода подходят под </a:t>
            </a:r>
            <a:r>
              <a:rPr lang="en-US" dirty="0" err="1" smtClean="0"/>
              <a:t>Pointcut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8" y="2466974"/>
            <a:ext cx="10469562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1437</Words>
  <Application>Microsoft Office PowerPoint</Application>
  <PresentationFormat>Произвольный</PresentationFormat>
  <Paragraphs>313</Paragraphs>
  <Slides>56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Office Theme</vt:lpstr>
      <vt:lpstr>ОБЪЕКТНО-ОРИЕНТИРОВАННОЕ ПРОГРАММИРОВАНИЕ</vt:lpstr>
      <vt:lpstr>План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Pointcut</vt:lpstr>
      <vt:lpstr>Комбинирование Pointcut</vt:lpstr>
      <vt:lpstr>Комбинирование Pointcut</vt:lpstr>
      <vt:lpstr>Комбинирование Pointcut</vt:lpstr>
      <vt:lpstr>Комбинирование Pointcut</vt:lpstr>
      <vt:lpstr>Комбинирование Pointcut</vt:lpstr>
      <vt:lpstr>Комбинирование Pointcut</vt:lpstr>
      <vt:lpstr>Комбинирование Pointcut</vt:lpstr>
      <vt:lpstr>Комбинирование Pointcut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  <vt:lpstr>Порядок выполнения Aspect-ов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Alexandr</cp:lastModifiedBy>
  <cp:revision>182</cp:revision>
  <dcterms:created xsi:type="dcterms:W3CDTF">2020-05-19T06:31:28Z</dcterms:created>
  <dcterms:modified xsi:type="dcterms:W3CDTF">2021-09-28T04:35:12Z</dcterms:modified>
</cp:coreProperties>
</file>