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7" r:id="rId15"/>
    <p:sldId id="279" r:id="rId16"/>
    <p:sldId id="281" r:id="rId17"/>
    <p:sldId id="280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BC"/>
    <a:srgbClr val="E84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97" autoAdjust="0"/>
    <p:restoredTop sz="94622" autoAdjust="0"/>
  </p:normalViewPr>
  <p:slideViewPr>
    <p:cSldViewPr snapToGrid="0">
      <p:cViewPr>
        <p:scale>
          <a:sx n="80" d="100"/>
          <a:sy n="80" d="100"/>
        </p:scale>
        <p:origin x="-58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1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8EE4E-29FE-4A4B-B1C0-634FC007B614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6C137-F2FB-466E-8423-337033F77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07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7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7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8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8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8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0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2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6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28AC-5B50-4F73-A6F8-55A7B74136B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2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031" y="783782"/>
            <a:ext cx="11024537" cy="1580816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 smtClean="0">
                <a:solidFill>
                  <a:srgbClr val="0076BC"/>
                </a:solidFill>
                <a:latin typeface="+mn-lt"/>
              </a:rPr>
              <a:t>ОБЪЕКТНО-ОРИЕНТИРОВАННОЕ ПРОГРАММИРОВАНИЕ</a:t>
            </a:r>
            <a:endParaRPr lang="en-US" b="1" dirty="0">
              <a:solidFill>
                <a:srgbClr val="0076BC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032" y="2824798"/>
            <a:ext cx="9144000" cy="1655762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rgbClr val="E84D91"/>
                </a:solidFill>
              </a:rPr>
              <a:t>Лекция </a:t>
            </a:r>
            <a:r>
              <a:rPr lang="en-US" dirty="0">
                <a:solidFill>
                  <a:srgbClr val="E84D91"/>
                </a:solidFill>
              </a:rPr>
              <a:t>5</a:t>
            </a:r>
            <a:endParaRPr lang="en-US" dirty="0" smtClean="0">
              <a:solidFill>
                <a:srgbClr val="E84D91"/>
              </a:solidFill>
            </a:endParaRPr>
          </a:p>
          <a:p>
            <a:pPr algn="l"/>
            <a:endParaRPr lang="en-US" dirty="0">
              <a:solidFill>
                <a:srgbClr val="E84D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4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"/>
    </mc:Choice>
    <mc:Fallback xmlns="">
      <p:transition spd="slow" advTm="41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 Point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Рассмотрим работу с параметрами. Поскольку у </a:t>
            </a:r>
            <a:r>
              <a:rPr lang="en-US" dirty="0" err="1" smtClean="0"/>
              <a:t>addMagazine</a:t>
            </a:r>
            <a:r>
              <a:rPr lang="en-US" dirty="0" smtClean="0"/>
              <a:t> </a:t>
            </a:r>
            <a:r>
              <a:rPr lang="ru-RU" dirty="0" smtClean="0"/>
              <a:t>нет параметров, он нам не интересен, мы хотим получить параметры метода </a:t>
            </a:r>
            <a:r>
              <a:rPr lang="en-US" dirty="0" err="1" smtClean="0"/>
              <a:t>addBook</a:t>
            </a:r>
            <a:r>
              <a:rPr lang="en-US" dirty="0" smtClean="0"/>
              <a:t>. </a:t>
            </a:r>
            <a:r>
              <a:rPr lang="ru-RU" dirty="0" smtClean="0"/>
              <a:t>Это можно сделать простым условием: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88" y="3142531"/>
            <a:ext cx="52959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530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 Point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работы с параметрами мы можем применить метод </a:t>
            </a:r>
            <a:r>
              <a:rPr lang="en-US" b="1" dirty="0" err="1" smtClean="0"/>
              <a:t>getArgs</a:t>
            </a:r>
            <a:r>
              <a:rPr lang="en-US" b="1" dirty="0" smtClean="0"/>
              <a:t>()</a:t>
            </a:r>
            <a:r>
              <a:rPr lang="ru-RU" dirty="0" smtClean="0"/>
              <a:t>, который вернет нам </a:t>
            </a:r>
            <a:r>
              <a:rPr lang="en-US" b="1" dirty="0" smtClean="0"/>
              <a:t>Object[]</a:t>
            </a:r>
            <a:endParaRPr lang="ru-RU" b="1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79" y="2812661"/>
            <a:ext cx="5859462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241" y="2812661"/>
            <a:ext cx="16383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46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 Point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Полный вывод: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27" y="2313048"/>
            <a:ext cx="6859588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54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Advice </a:t>
            </a:r>
            <a:r>
              <a:rPr lang="ru-RU" dirty="0"/>
              <a:t>типы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Типы </a:t>
            </a:r>
            <a:r>
              <a:rPr lang="en-US" dirty="0" smtClean="0"/>
              <a:t>Advice:</a:t>
            </a:r>
          </a:p>
          <a:p>
            <a:r>
              <a:rPr lang="en-US" b="1" dirty="0" smtClean="0"/>
              <a:t>Before</a:t>
            </a:r>
            <a:r>
              <a:rPr lang="en-US" dirty="0" smtClean="0"/>
              <a:t> – </a:t>
            </a:r>
            <a:r>
              <a:rPr lang="ru-RU" dirty="0" smtClean="0"/>
              <a:t>выполняется до метода с основной логикой</a:t>
            </a:r>
          </a:p>
          <a:p>
            <a:r>
              <a:rPr lang="en-US" b="1" dirty="0" smtClean="0"/>
              <a:t>After returning </a:t>
            </a:r>
            <a:r>
              <a:rPr lang="en-US" dirty="0" smtClean="0"/>
              <a:t>– </a:t>
            </a:r>
            <a:r>
              <a:rPr lang="ru-RU" dirty="0" smtClean="0"/>
              <a:t>выполняется только после того, как метод корректно отработал</a:t>
            </a:r>
          </a:p>
          <a:p>
            <a:r>
              <a:rPr lang="en-US" b="1" dirty="0" smtClean="0"/>
              <a:t>After throwing </a:t>
            </a:r>
            <a:r>
              <a:rPr lang="en-US" dirty="0" smtClean="0"/>
              <a:t>– </a:t>
            </a:r>
            <a:r>
              <a:rPr lang="ru-RU" dirty="0" smtClean="0"/>
              <a:t>выполняется после метода с основной логикой, если было выброшено исключение</a:t>
            </a:r>
          </a:p>
          <a:p>
            <a:r>
              <a:rPr lang="en-US" b="1" dirty="0" smtClean="0"/>
              <a:t>After / After finally </a:t>
            </a:r>
            <a:r>
              <a:rPr lang="en-US" dirty="0" smtClean="0"/>
              <a:t>– </a:t>
            </a:r>
            <a:r>
              <a:rPr lang="ru-RU" dirty="0" smtClean="0"/>
              <a:t>выполняется после</a:t>
            </a:r>
            <a:r>
              <a:rPr lang="ru-RU" dirty="0"/>
              <a:t> метода с основной </a:t>
            </a:r>
            <a:r>
              <a:rPr lang="ru-RU" dirty="0" smtClean="0"/>
              <a:t>логикой (в любом случае)</a:t>
            </a:r>
          </a:p>
          <a:p>
            <a:r>
              <a:rPr lang="en-US" b="1" dirty="0" smtClean="0"/>
              <a:t>Around</a:t>
            </a:r>
            <a:r>
              <a:rPr lang="en-US" dirty="0" smtClean="0"/>
              <a:t> – </a:t>
            </a:r>
            <a:r>
              <a:rPr lang="ru-RU" dirty="0" smtClean="0"/>
              <a:t>выполняется и до, и после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70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Advice @</a:t>
            </a:r>
            <a:r>
              <a:rPr lang="en-US" dirty="0" err="1" smtClean="0"/>
              <a:t>AfterReturning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@</a:t>
            </a:r>
            <a:r>
              <a:rPr lang="en-US" b="1" dirty="0" err="1" smtClean="0"/>
              <a:t>AfterReturning</a:t>
            </a:r>
            <a:r>
              <a:rPr lang="en-US" b="1" dirty="0" smtClean="0"/>
              <a:t> </a:t>
            </a:r>
            <a:r>
              <a:rPr lang="en-US" dirty="0"/>
              <a:t>Advice </a:t>
            </a:r>
            <a:r>
              <a:rPr lang="ru-RU" dirty="0" smtClean="0"/>
              <a:t>выполняется в том случае, если при работе </a:t>
            </a:r>
            <a:r>
              <a:rPr lang="ru-RU" dirty="0" smtClean="0"/>
              <a:t>метода</a:t>
            </a:r>
            <a:r>
              <a:rPr lang="en-US" dirty="0" smtClean="0"/>
              <a:t> c</a:t>
            </a:r>
            <a:r>
              <a:rPr lang="ru-RU" dirty="0" smtClean="0"/>
              <a:t> </a:t>
            </a:r>
            <a:r>
              <a:rPr lang="ru-RU" dirty="0" smtClean="0"/>
              <a:t>бизнес-логикой не возникло исключений.</a:t>
            </a:r>
          </a:p>
          <a:p>
            <a:pPr marL="0" indent="0">
              <a:buNone/>
            </a:pPr>
            <a:r>
              <a:rPr lang="ru-RU" dirty="0" smtClean="0"/>
              <a:t>Также методы с основной логикой можно назвать </a:t>
            </a:r>
            <a:r>
              <a:rPr lang="en-US" dirty="0" smtClean="0"/>
              <a:t>target</a:t>
            </a:r>
            <a:r>
              <a:rPr lang="ru-RU" dirty="0" smtClean="0"/>
              <a:t>-методами.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290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22862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Advice @</a:t>
            </a:r>
            <a:r>
              <a:rPr lang="en-US" dirty="0" err="1" smtClean="0"/>
              <a:t>AfterReturning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1" y="1825625"/>
            <a:ext cx="50466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Создадим класс </a:t>
            </a:r>
            <a:r>
              <a:rPr lang="en-US" dirty="0" smtClean="0"/>
              <a:t>Student</a:t>
            </a:r>
            <a:r>
              <a:rPr lang="ru-RU" dirty="0" smtClean="0"/>
              <a:t>, добавим геттеры, сеттеры и переопределим метод </a:t>
            </a:r>
            <a:r>
              <a:rPr lang="en-US" dirty="0" err="1" smtClean="0"/>
              <a:t>toString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2" y="417513"/>
            <a:ext cx="6230938" cy="644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108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79657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Advice @</a:t>
            </a:r>
            <a:r>
              <a:rPr lang="en-US" dirty="0" err="1" smtClean="0"/>
              <a:t>AfterReturning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1" y="1825625"/>
            <a:ext cx="47418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Создадим класс </a:t>
            </a:r>
            <a:r>
              <a:rPr lang="en-US" dirty="0" smtClean="0"/>
              <a:t>University </a:t>
            </a:r>
            <a:r>
              <a:rPr lang="ru-RU" dirty="0" smtClean="0"/>
              <a:t>и определим его как компонент.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262" y="1685925"/>
            <a:ext cx="6535738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478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Advice @</a:t>
            </a:r>
            <a:r>
              <a:rPr lang="en-US" dirty="0" err="1" smtClean="0"/>
              <a:t>AfterReturning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Создадим </a:t>
            </a:r>
            <a:r>
              <a:rPr lang="en-US" dirty="0" smtClean="0"/>
              <a:t>Advice</a:t>
            </a:r>
            <a:r>
              <a:rPr lang="ru-RU" dirty="0"/>
              <a:t> </a:t>
            </a:r>
            <a:r>
              <a:rPr lang="ru-RU" dirty="0" smtClean="0"/>
              <a:t>который отработает до метода и который отработает после успешного завершения.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35" y="2762071"/>
            <a:ext cx="9355138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620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Advice @</a:t>
            </a:r>
            <a:r>
              <a:rPr lang="en-US" dirty="0" err="1" smtClean="0"/>
              <a:t>AfterReturning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проверки работоспособности создаем класс </a:t>
            </a:r>
            <a:r>
              <a:rPr lang="en-US" dirty="0" smtClean="0"/>
              <a:t>Test2</a:t>
            </a:r>
            <a:endParaRPr lang="ru-RU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4" y="2527360"/>
            <a:ext cx="6126162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974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Advice @</a:t>
            </a:r>
            <a:r>
              <a:rPr lang="en-US" dirty="0" err="1" smtClean="0"/>
              <a:t>AfterReturning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Вывод: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463650"/>
            <a:ext cx="11236569" cy="998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9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6BC"/>
                </a:solidFill>
              </a:rPr>
              <a:t>План</a:t>
            </a:r>
            <a:endParaRPr lang="en-US" dirty="0">
              <a:solidFill>
                <a:srgbClr val="0076BC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Point</a:t>
            </a:r>
            <a:endParaRPr lang="ru-RU" dirty="0" smtClean="0"/>
          </a:p>
          <a:p>
            <a:r>
              <a:rPr lang="en-US" dirty="0"/>
              <a:t>Advice @</a:t>
            </a:r>
            <a:r>
              <a:rPr lang="en-US" dirty="0" err="1" smtClean="0"/>
              <a:t>AfterReturning</a:t>
            </a:r>
            <a:endParaRPr lang="en-US" dirty="0" smtClean="0"/>
          </a:p>
          <a:p>
            <a:r>
              <a:rPr lang="en-US" dirty="0"/>
              <a:t>Advice @</a:t>
            </a:r>
            <a:r>
              <a:rPr lang="en-US" dirty="0" err="1" smtClean="0"/>
              <a:t>AfterThrowing</a:t>
            </a:r>
            <a:endParaRPr lang="ru-RU" dirty="0" smtClean="0"/>
          </a:p>
          <a:p>
            <a:r>
              <a:rPr lang="en-US" dirty="0"/>
              <a:t>Advice @</a:t>
            </a:r>
            <a:r>
              <a:rPr lang="en-US" dirty="0" smtClean="0"/>
              <a:t>After</a:t>
            </a:r>
          </a:p>
          <a:p>
            <a:r>
              <a:rPr lang="en-US" dirty="0"/>
              <a:t>Advice @Around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619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Advice @</a:t>
            </a:r>
            <a:r>
              <a:rPr lang="en-US" dirty="0" err="1" smtClean="0"/>
              <a:t>AfterReturning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Важный момент!</a:t>
            </a:r>
          </a:p>
          <a:p>
            <a:pPr marL="0" indent="0">
              <a:buNone/>
            </a:pPr>
            <a:r>
              <a:rPr lang="ru-RU" dirty="0" smtClean="0"/>
              <a:t>Поскольку </a:t>
            </a:r>
            <a:r>
              <a:rPr lang="en-US" dirty="0"/>
              <a:t>@</a:t>
            </a:r>
            <a:r>
              <a:rPr lang="en-US" dirty="0" err="1" smtClean="0"/>
              <a:t>AfterReturning</a:t>
            </a:r>
            <a:r>
              <a:rPr lang="ru-RU" dirty="0" smtClean="0"/>
              <a:t> отрабатывает после метода, в нем мы можем перехватить результат работы метода, </a:t>
            </a:r>
            <a:r>
              <a:rPr lang="ru-RU" dirty="0" err="1" smtClean="0"/>
              <a:t>залогировать</a:t>
            </a:r>
            <a:r>
              <a:rPr lang="ru-RU" dirty="0" smtClean="0"/>
              <a:t>, и даже</a:t>
            </a:r>
            <a:r>
              <a:rPr lang="ru-RU" b="1" dirty="0" smtClean="0"/>
              <a:t> модифицировать </a:t>
            </a:r>
            <a:r>
              <a:rPr lang="ru-RU" dirty="0" smtClean="0"/>
              <a:t>его.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520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Advice @</a:t>
            </a:r>
            <a:r>
              <a:rPr lang="en-US" dirty="0" err="1" smtClean="0"/>
              <a:t>AfterReturning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этого необходимо указать дополнительный параметр </a:t>
            </a:r>
            <a:r>
              <a:rPr lang="en-US" dirty="0" smtClean="0"/>
              <a:t>returning</a:t>
            </a:r>
            <a:r>
              <a:rPr lang="ru-RU" dirty="0" smtClean="0"/>
              <a:t>. Имя переданное в </a:t>
            </a:r>
            <a:r>
              <a:rPr lang="en-US" dirty="0" smtClean="0"/>
              <a:t>returning</a:t>
            </a:r>
            <a:r>
              <a:rPr lang="ru-RU" dirty="0" smtClean="0"/>
              <a:t> должно совпадать с именем параметра переданного в метод.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52" y="3429000"/>
            <a:ext cx="8821738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088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Advice @</a:t>
            </a:r>
            <a:r>
              <a:rPr lang="en-US" dirty="0" err="1" smtClean="0"/>
              <a:t>AfterReturning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Вывод после модификации: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514510"/>
            <a:ext cx="11054371" cy="97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241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Advice @</a:t>
            </a:r>
            <a:r>
              <a:rPr lang="en-US" dirty="0" err="1" smtClean="0"/>
              <a:t>AfterReturning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Вывод:</a:t>
            </a:r>
          </a:p>
          <a:p>
            <a:pPr marL="0" indent="0">
              <a:buNone/>
            </a:pPr>
            <a:r>
              <a:rPr lang="en-US" b="1" dirty="0" smtClean="0"/>
              <a:t>@</a:t>
            </a:r>
            <a:r>
              <a:rPr lang="en-US" b="1" dirty="0" err="1" smtClean="0"/>
              <a:t>AfterReturning</a:t>
            </a:r>
            <a:r>
              <a:rPr lang="ru-RU" b="1" dirty="0" smtClean="0"/>
              <a:t> </a:t>
            </a:r>
            <a:r>
              <a:rPr lang="en-US" b="1" dirty="0"/>
              <a:t>Advice </a:t>
            </a:r>
            <a:r>
              <a:rPr lang="ru-RU" dirty="0" smtClean="0"/>
              <a:t>выполняется после метода с бизнес-логикой, если не было брошено исключений. Он выполняется </a:t>
            </a:r>
            <a:r>
              <a:rPr lang="ru-RU" b="1" dirty="0" smtClean="0"/>
              <a:t>до присвоения</a:t>
            </a:r>
            <a:r>
              <a:rPr lang="ru-RU" dirty="0" smtClean="0"/>
              <a:t> результата метода переменной. Поэтому с помощью </a:t>
            </a:r>
            <a:r>
              <a:rPr lang="en-US" dirty="0"/>
              <a:t>@</a:t>
            </a:r>
            <a:r>
              <a:rPr lang="en-US" dirty="0" err="1" smtClean="0"/>
              <a:t>AfterReturning</a:t>
            </a:r>
            <a:r>
              <a:rPr lang="en-US" dirty="0"/>
              <a:t> Advice </a:t>
            </a:r>
            <a:r>
              <a:rPr lang="ru-RU" dirty="0" smtClean="0"/>
              <a:t>можно изменить результат работы метода.</a:t>
            </a:r>
            <a:r>
              <a:rPr lang="en-US" dirty="0" smtClean="0"/>
              <a:t> </a:t>
            </a:r>
            <a:r>
              <a:rPr lang="ru-RU" dirty="0" smtClean="0"/>
              <a:t>Злоупотреблять этим не стоит.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Если есть необходимость, можно указать </a:t>
            </a:r>
            <a:r>
              <a:rPr lang="en-US" dirty="0" smtClean="0"/>
              <a:t>Join Point:</a:t>
            </a:r>
            <a:endParaRPr lang="ru-RU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27" y="4912744"/>
            <a:ext cx="6716712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982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Advice @</a:t>
            </a:r>
            <a:r>
              <a:rPr lang="en-US" dirty="0" err="1" smtClean="0"/>
              <a:t>AfterThrowing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Advice </a:t>
            </a:r>
            <a:r>
              <a:rPr lang="en-US" b="1" dirty="0"/>
              <a:t>@</a:t>
            </a:r>
            <a:r>
              <a:rPr lang="en-US" b="1" dirty="0" err="1" smtClean="0"/>
              <a:t>AfterThrowing</a:t>
            </a:r>
            <a:r>
              <a:rPr lang="en-US" b="1" dirty="0" smtClean="0"/>
              <a:t> </a:t>
            </a:r>
            <a:r>
              <a:rPr lang="ru-RU" dirty="0" smtClean="0"/>
              <a:t>выполняется после метода с бизнес-логикой, если в процессе работы методы было брошено исключение.</a:t>
            </a:r>
          </a:p>
          <a:p>
            <a:pPr marL="0" indent="0">
              <a:buNone/>
            </a:pPr>
            <a:r>
              <a:rPr lang="ru-RU" dirty="0" smtClean="0"/>
              <a:t>*если бросается исключение – сразу наступает окончание работы метода.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937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Advice @</a:t>
            </a:r>
            <a:r>
              <a:rPr lang="en-US" dirty="0" err="1" smtClean="0"/>
              <a:t>AfterThrowing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Изменим метод </a:t>
            </a:r>
            <a:r>
              <a:rPr lang="en-US" dirty="0" err="1" smtClean="0"/>
              <a:t>getStudents</a:t>
            </a:r>
            <a:r>
              <a:rPr lang="ru-RU" dirty="0" smtClean="0"/>
              <a:t> таким образом, чтобы в процессе работы было брошено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*в </a:t>
            </a:r>
            <a:r>
              <a:rPr lang="en-US" dirty="0" smtClean="0"/>
              <a:t>students </a:t>
            </a:r>
            <a:r>
              <a:rPr lang="ru-RU" dirty="0" smtClean="0"/>
              <a:t>всего 3 элементы с индексами 0, 1 и 2.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44" y="2890388"/>
            <a:ext cx="40767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222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Advice @</a:t>
            </a:r>
            <a:r>
              <a:rPr lang="en-US" dirty="0" err="1" smtClean="0"/>
              <a:t>AfterThrowing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Создадим </a:t>
            </a:r>
            <a:r>
              <a:rPr lang="en-US" dirty="0" smtClean="0"/>
              <a:t>Advice </a:t>
            </a:r>
            <a:r>
              <a:rPr lang="en-US" dirty="0" err="1" smtClean="0"/>
              <a:t>afterThrowingGetStudentsLoggingAdvice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И запускаем </a:t>
            </a:r>
            <a:r>
              <a:rPr lang="en-US" dirty="0" smtClean="0"/>
              <a:t>Test2 </a:t>
            </a:r>
            <a:r>
              <a:rPr lang="ru-RU" dirty="0" smtClean="0"/>
              <a:t>без изменений. Получаем ошибку: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12" y="2409825"/>
            <a:ext cx="5954712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12" y="4534350"/>
            <a:ext cx="8974138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988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Advice @</a:t>
            </a:r>
            <a:r>
              <a:rPr lang="en-US" dirty="0" err="1" smtClean="0"/>
              <a:t>AfterThrowing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Обратите внимание, что </a:t>
            </a:r>
            <a:r>
              <a:rPr lang="en-US" dirty="0" smtClean="0"/>
              <a:t>advice </a:t>
            </a:r>
            <a:r>
              <a:rPr lang="ru-RU" dirty="0" smtClean="0"/>
              <a:t>отработал до того как исключение было выведено в консоль, соответственно до того, как оно попало в </a:t>
            </a:r>
            <a:r>
              <a:rPr lang="en-US" dirty="0" smtClean="0"/>
              <a:t>main</a:t>
            </a:r>
            <a:r>
              <a:rPr lang="ru-RU" dirty="0" smtClean="0"/>
              <a:t>-метод и выполнение программы прекратилось.</a:t>
            </a:r>
          </a:p>
          <a:p>
            <a:pPr marL="0" indent="0">
              <a:buNone/>
            </a:pPr>
            <a:r>
              <a:rPr lang="ru-RU" dirty="0" smtClean="0"/>
              <a:t>Чтобы это предотвратить мы можем использовать </a:t>
            </a:r>
            <a:r>
              <a:rPr lang="en-US" dirty="0" smtClean="0"/>
              <a:t>try: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89" y="3700013"/>
            <a:ext cx="56769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281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Advice @</a:t>
            </a:r>
            <a:r>
              <a:rPr lang="en-US" dirty="0" err="1" smtClean="0"/>
              <a:t>AfterThrowing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Таким образом мы можем поймать не только ожидаемое исключение: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но и любое другое: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98" y="4808687"/>
            <a:ext cx="41052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673" y="4808687"/>
            <a:ext cx="5859462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98" y="2957512"/>
            <a:ext cx="8450262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469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Advice @</a:t>
            </a:r>
            <a:r>
              <a:rPr lang="en-US" dirty="0" err="1" smtClean="0"/>
              <a:t>AfterThrowing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Чтобы получить само исключение в </a:t>
            </a:r>
            <a:r>
              <a:rPr lang="en-US" dirty="0" smtClean="0"/>
              <a:t>advice </a:t>
            </a:r>
            <a:r>
              <a:rPr lang="ru-RU" dirty="0" smtClean="0"/>
              <a:t>необходимо: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Вывод: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06" y="2394640"/>
            <a:ext cx="6640512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06" y="4587007"/>
            <a:ext cx="8897938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207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 Point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Join </a:t>
            </a:r>
            <a:r>
              <a:rPr lang="en-US" b="1" dirty="0" smtClean="0"/>
              <a:t>Point</a:t>
            </a:r>
            <a:r>
              <a:rPr lang="en-US" dirty="0" smtClean="0"/>
              <a:t> – </a:t>
            </a:r>
            <a:r>
              <a:rPr lang="ru-RU" dirty="0" smtClean="0"/>
              <a:t>это точка/момент в программе, когда следует применять </a:t>
            </a:r>
            <a:r>
              <a:rPr lang="en-US" dirty="0" smtClean="0"/>
              <a:t>Advice. </a:t>
            </a:r>
            <a:r>
              <a:rPr lang="ru-RU" dirty="0" smtClean="0"/>
              <a:t>Т.е. точка переплетения метода с бизнес-логикой и метода со служебным функционалом.</a:t>
            </a:r>
            <a:endParaRPr lang="en-US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84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Advice @</a:t>
            </a:r>
            <a:r>
              <a:rPr lang="en-US" dirty="0" err="1" smtClean="0"/>
              <a:t>AfterThrowing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Важно!</a:t>
            </a:r>
          </a:p>
          <a:p>
            <a:pPr marL="0" indent="0">
              <a:buNone/>
            </a:pPr>
            <a:r>
              <a:rPr lang="ru-RU" dirty="0" smtClean="0"/>
              <a:t>Мы не можем остановить или обработать исключение в </a:t>
            </a:r>
            <a:r>
              <a:rPr lang="en-US" b="1" dirty="0"/>
              <a:t>Advice @</a:t>
            </a:r>
            <a:r>
              <a:rPr lang="en-US" b="1" dirty="0" err="1" smtClean="0"/>
              <a:t>AfterThrowing</a:t>
            </a:r>
            <a:r>
              <a:rPr lang="ru-RU" dirty="0" smtClean="0"/>
              <a:t>, чтобы оно не попало в </a:t>
            </a:r>
            <a:r>
              <a:rPr lang="en-US" dirty="0" smtClean="0"/>
              <a:t>main.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Таким образом:</a:t>
            </a:r>
          </a:p>
          <a:p>
            <a:pPr marL="0" indent="0">
              <a:buNone/>
            </a:pPr>
            <a:r>
              <a:rPr lang="en-US" dirty="0"/>
              <a:t>Advice @</a:t>
            </a:r>
            <a:r>
              <a:rPr lang="en-US" dirty="0" err="1" smtClean="0"/>
              <a:t>AfterThrowing</a:t>
            </a:r>
            <a:r>
              <a:rPr lang="ru-RU" dirty="0" smtClean="0"/>
              <a:t> не влияет на протекание программы при выбрасывании исключений. С помощью </a:t>
            </a:r>
            <a:r>
              <a:rPr lang="en-US" dirty="0"/>
              <a:t>@</a:t>
            </a:r>
            <a:r>
              <a:rPr lang="en-US" dirty="0" err="1"/>
              <a:t>AfterThrowing</a:t>
            </a:r>
            <a:r>
              <a:rPr lang="ru-RU" dirty="0"/>
              <a:t> </a:t>
            </a:r>
            <a:r>
              <a:rPr lang="ru-RU" dirty="0" smtClean="0"/>
              <a:t> можно получить доступ к исключению, которое было брошено из метода с бизнес-логикой.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58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Advice @After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Advice </a:t>
            </a:r>
            <a:r>
              <a:rPr lang="en-US" b="1" dirty="0"/>
              <a:t>@</a:t>
            </a:r>
            <a:r>
              <a:rPr lang="en-US" b="1" dirty="0" smtClean="0"/>
              <a:t>After</a:t>
            </a:r>
            <a:r>
              <a:rPr lang="ru-RU" b="1" dirty="0" smtClean="0"/>
              <a:t> </a:t>
            </a:r>
            <a:r>
              <a:rPr lang="ru-RU" dirty="0" smtClean="0"/>
              <a:t>– выполняется после метода с бизнес логикой, независимо от того, как метод отработал.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Вывод: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05" y="2841776"/>
            <a:ext cx="6211888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05" y="4872937"/>
            <a:ext cx="8374062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771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Advice @After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 помощью </a:t>
            </a:r>
            <a:r>
              <a:rPr lang="en-US" dirty="0" smtClean="0"/>
              <a:t>Advice </a:t>
            </a:r>
            <a:r>
              <a:rPr lang="en-US" dirty="0"/>
              <a:t>@</a:t>
            </a:r>
            <a:r>
              <a:rPr lang="en-US" dirty="0" smtClean="0"/>
              <a:t>After</a:t>
            </a:r>
            <a:r>
              <a:rPr lang="ru-RU" dirty="0" smtClean="0"/>
              <a:t> невозможно:</a:t>
            </a:r>
          </a:p>
          <a:p>
            <a:pPr marL="514350" indent="-514350">
              <a:buAutoNum type="arabicPeriod"/>
            </a:pPr>
            <a:r>
              <a:rPr lang="ru-RU" dirty="0"/>
              <a:t>п</a:t>
            </a:r>
            <a:r>
              <a:rPr lang="ru-RU" dirty="0" smtClean="0"/>
              <a:t>олучить доступ к </a:t>
            </a:r>
            <a:r>
              <a:rPr lang="ru-RU" dirty="0" smtClean="0"/>
              <a:t>исключени</a:t>
            </a:r>
            <a:r>
              <a:rPr lang="ru-RU" dirty="0"/>
              <a:t>ю</a:t>
            </a:r>
            <a:r>
              <a:rPr lang="ru-RU" dirty="0" smtClean="0"/>
              <a:t>, </a:t>
            </a:r>
            <a:r>
              <a:rPr lang="ru-RU" dirty="0" smtClean="0"/>
              <a:t>которое было брошено методом с бизнес-логикой;</a:t>
            </a:r>
          </a:p>
          <a:p>
            <a:pPr marL="514350" indent="-514350">
              <a:buAutoNum type="arabicPeriod"/>
            </a:pPr>
            <a:r>
              <a:rPr lang="ru-RU" dirty="0"/>
              <a:t>п</a:t>
            </a:r>
            <a:r>
              <a:rPr lang="ru-RU" dirty="0" smtClean="0"/>
              <a:t>олучить доступ к возвращаемому результату.</a:t>
            </a:r>
            <a:br>
              <a:rPr lang="ru-RU" dirty="0" smtClean="0"/>
            </a:b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/>
              <a:t>Advice @After</a:t>
            </a:r>
            <a:r>
              <a:rPr lang="ru-RU" dirty="0"/>
              <a:t> </a:t>
            </a:r>
            <a:r>
              <a:rPr lang="ru-RU" dirty="0" smtClean="0"/>
              <a:t>можно использовать </a:t>
            </a:r>
            <a:r>
              <a:rPr lang="en-US" dirty="0" smtClean="0"/>
              <a:t>Join Point.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417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Advice @Around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Advice @</a:t>
            </a:r>
            <a:r>
              <a:rPr lang="en-US" dirty="0" smtClean="0"/>
              <a:t>Around </a:t>
            </a:r>
            <a:r>
              <a:rPr lang="ru-RU" dirty="0" smtClean="0"/>
              <a:t>выполняется до и после метода с бизнес логикой.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 помощью </a:t>
            </a:r>
            <a:r>
              <a:rPr lang="en-US" dirty="0"/>
              <a:t>Advice @</a:t>
            </a:r>
            <a:r>
              <a:rPr lang="en-US" dirty="0" smtClean="0"/>
              <a:t>Around</a:t>
            </a:r>
            <a:r>
              <a:rPr lang="ru-RU" dirty="0" smtClean="0"/>
              <a:t> можно: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произвести действие до работы </a:t>
            </a:r>
            <a:r>
              <a:rPr lang="en-US" dirty="0" smtClean="0"/>
              <a:t>target-</a:t>
            </a:r>
            <a:r>
              <a:rPr lang="ru-RU" dirty="0" smtClean="0"/>
              <a:t>метода;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произвести действие </a:t>
            </a:r>
            <a:r>
              <a:rPr lang="ru-RU" dirty="0" smtClean="0"/>
              <a:t>после работы </a:t>
            </a:r>
            <a:r>
              <a:rPr lang="en-US" dirty="0"/>
              <a:t>target-</a:t>
            </a:r>
            <a:r>
              <a:rPr lang="ru-RU" dirty="0"/>
              <a:t>метода</a:t>
            </a:r>
            <a:r>
              <a:rPr lang="ru-RU" dirty="0" smtClean="0"/>
              <a:t>;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п</a:t>
            </a:r>
            <a:r>
              <a:rPr lang="ru-RU" dirty="0" smtClean="0"/>
              <a:t>олучить результат работы </a:t>
            </a:r>
            <a:r>
              <a:rPr lang="en-US" dirty="0"/>
              <a:t>target-</a:t>
            </a:r>
            <a:r>
              <a:rPr lang="ru-RU" dirty="0" smtClean="0"/>
              <a:t>метода (изменить его);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п</a:t>
            </a:r>
            <a:r>
              <a:rPr lang="ru-RU" dirty="0" smtClean="0"/>
              <a:t>редпринять действия, если </a:t>
            </a:r>
            <a:r>
              <a:rPr lang="en-US" dirty="0" smtClean="0"/>
              <a:t>target</a:t>
            </a:r>
            <a:r>
              <a:rPr lang="ru-RU" dirty="0" smtClean="0"/>
              <a:t>-метод выбросил исключение.</a:t>
            </a:r>
            <a:endParaRPr lang="ru-RU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056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Advice @Around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Вернемся в класс </a:t>
            </a:r>
            <a:r>
              <a:rPr lang="en-US" dirty="0" err="1" smtClean="0"/>
              <a:t>UniLibrary</a:t>
            </a:r>
            <a:r>
              <a:rPr lang="ru-RU" dirty="0"/>
              <a:t> </a:t>
            </a:r>
            <a:r>
              <a:rPr lang="ru-RU" dirty="0" smtClean="0"/>
              <a:t>и изменим метод </a:t>
            </a:r>
            <a:r>
              <a:rPr lang="en-US" dirty="0" err="1" smtClean="0"/>
              <a:t>returnBook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Создадим новый </a:t>
            </a:r>
            <a:r>
              <a:rPr lang="en-US" dirty="0" smtClean="0"/>
              <a:t>Aspect</a:t>
            </a:r>
            <a:endParaRPr lang="ru-RU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73" y="2317630"/>
            <a:ext cx="4191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73" y="3942811"/>
            <a:ext cx="638333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400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Advice @Around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Создадим </a:t>
            </a:r>
            <a:r>
              <a:rPr lang="en-US" dirty="0" smtClean="0"/>
              <a:t>Test3 </a:t>
            </a:r>
            <a:r>
              <a:rPr lang="ru-RU" dirty="0" smtClean="0"/>
              <a:t>для вызова метода</a:t>
            </a: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68" y="2415486"/>
            <a:ext cx="5992812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073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Advice @Around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Выводим результат: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Почему вывелся </a:t>
            </a:r>
            <a:r>
              <a:rPr lang="en-US" dirty="0" smtClean="0"/>
              <a:t>null </a:t>
            </a:r>
            <a:r>
              <a:rPr lang="ru-RU" dirty="0" smtClean="0"/>
              <a:t>и </a:t>
            </a:r>
            <a:r>
              <a:rPr lang="en-US" dirty="0" err="1" smtClean="0"/>
              <a:t>sout</a:t>
            </a:r>
            <a:r>
              <a:rPr lang="ru-RU" dirty="0" smtClean="0"/>
              <a:t> в самом методе не сработал?</a:t>
            </a:r>
            <a:r>
              <a:rPr lang="en-US" dirty="0" smtClean="0"/>
              <a:t> </a:t>
            </a: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50" y="2335961"/>
            <a:ext cx="42291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50" y="3064174"/>
            <a:ext cx="43815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708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Advice @Around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Это связано с работой </a:t>
            </a:r>
            <a:r>
              <a:rPr lang="en-US" b="1" dirty="0"/>
              <a:t>Advice @</a:t>
            </a:r>
            <a:r>
              <a:rPr lang="en-US" b="1" dirty="0" smtClean="0"/>
              <a:t>Around</a:t>
            </a:r>
            <a:r>
              <a:rPr lang="ru-RU" dirty="0" smtClean="0"/>
              <a:t>. Он работает до и после метода, но не таким образом, как изначально могло показаться. Можно подумать, что он просто дважды выполнит содержимое своего метода: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самом </a:t>
            </a:r>
            <a:r>
              <a:rPr lang="ru-RU" dirty="0" smtClean="0"/>
              <a:t>деле </a:t>
            </a:r>
            <a:r>
              <a:rPr lang="en-US" b="1" dirty="0"/>
              <a:t>Advice @</a:t>
            </a:r>
            <a:r>
              <a:rPr lang="en-US" b="1" dirty="0" smtClean="0"/>
              <a:t>Around</a:t>
            </a:r>
            <a:r>
              <a:rPr lang="ru-RU" b="1" dirty="0" smtClean="0"/>
              <a:t> </a:t>
            </a:r>
            <a:r>
              <a:rPr lang="ru-RU" dirty="0" smtClean="0"/>
              <a:t>работает не так. Обратите внимание на вывод, </a:t>
            </a:r>
            <a:r>
              <a:rPr lang="en-US" dirty="0" smtClean="0"/>
              <a:t>target</a:t>
            </a:r>
            <a:r>
              <a:rPr lang="ru-RU" dirty="0" smtClean="0"/>
              <a:t>-метод не отработал. Дело в том, что используя </a:t>
            </a:r>
            <a:r>
              <a:rPr lang="en-US" b="1" dirty="0"/>
              <a:t>Advice @</a:t>
            </a:r>
            <a:r>
              <a:rPr lang="en-US" b="1" dirty="0" smtClean="0"/>
              <a:t>Around</a:t>
            </a:r>
            <a:r>
              <a:rPr lang="ru-RU" b="1" dirty="0" smtClean="0"/>
              <a:t> </a:t>
            </a:r>
            <a:r>
              <a:rPr lang="ru-RU" dirty="0" smtClean="0"/>
              <a:t>мы берем на себя ответственность </a:t>
            </a:r>
            <a:r>
              <a:rPr lang="ru-RU" b="1" dirty="0" smtClean="0"/>
              <a:t>самим запускать </a:t>
            </a:r>
            <a:r>
              <a:rPr lang="en-US" b="1" dirty="0" smtClean="0"/>
              <a:t>target-</a:t>
            </a:r>
            <a:r>
              <a:rPr lang="ru-RU" b="1" dirty="0" smtClean="0"/>
              <a:t>метод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49" y="3429000"/>
            <a:ext cx="5888038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4422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Advice @Around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качестве параметра метод принимает </a:t>
            </a:r>
            <a:r>
              <a:rPr lang="en-US" dirty="0" err="1" smtClean="0"/>
              <a:t>ProceedingJoinPoint</a:t>
            </a:r>
            <a:r>
              <a:rPr lang="en-US" dirty="0" smtClean="0"/>
              <a:t>. </a:t>
            </a:r>
            <a:r>
              <a:rPr lang="ru-RU" dirty="0" smtClean="0"/>
              <a:t>Это связь с </a:t>
            </a:r>
            <a:r>
              <a:rPr lang="en-US" dirty="0" smtClean="0"/>
              <a:t>target-</a:t>
            </a:r>
            <a:r>
              <a:rPr lang="ru-RU" dirty="0" smtClean="0"/>
              <a:t>методом.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Вывод: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54" y="2754792"/>
            <a:ext cx="7288212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54" y="5829480"/>
            <a:ext cx="45624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731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Advice @Around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Стоит отметить, что с помощью </a:t>
            </a:r>
            <a:r>
              <a:rPr lang="en-US" dirty="0" err="1" smtClean="0"/>
              <a:t>ProceedingJoinPoint</a:t>
            </a:r>
            <a:r>
              <a:rPr lang="ru-RU" dirty="0" smtClean="0"/>
              <a:t> можно получить доступ к сигнатуре и параметрам метода, как и с помощью </a:t>
            </a:r>
            <a:r>
              <a:rPr lang="en-US" dirty="0" smtClean="0"/>
              <a:t>Join Point.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41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 Point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рассмотрения примера добавим несколько параметров и методов в класс </a:t>
            </a:r>
            <a:r>
              <a:rPr lang="en-US" dirty="0" smtClean="0"/>
              <a:t>Book</a:t>
            </a:r>
            <a:r>
              <a:rPr lang="ru-RU" dirty="0" smtClean="0"/>
              <a:t>, а в </a:t>
            </a:r>
            <a:r>
              <a:rPr lang="en-US" dirty="0" err="1" smtClean="0"/>
              <a:t>UniLibrary</a:t>
            </a:r>
            <a:r>
              <a:rPr lang="en-US" dirty="0" smtClean="0"/>
              <a:t> </a:t>
            </a:r>
            <a:r>
              <a:rPr lang="ru-RU" dirty="0" smtClean="0"/>
              <a:t>модифицируем вывод.</a:t>
            </a:r>
            <a:endParaRPr lang="en-US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79" y="2774921"/>
            <a:ext cx="349567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612" y="2774921"/>
            <a:ext cx="433387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482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Advice @Around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Засечем время работы метода </a:t>
            </a:r>
            <a:r>
              <a:rPr lang="en-US" dirty="0" err="1" smtClean="0"/>
              <a:t>returnBook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Вывод: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95" y="2290943"/>
            <a:ext cx="8269288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95" y="5347839"/>
            <a:ext cx="51720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244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Advice @Around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Можно изменить результат работы метода, как и было указано выше</a:t>
            </a:r>
            <a:endParaRPr lang="en-US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5" y="2776627"/>
            <a:ext cx="8307388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5" y="5634127"/>
            <a:ext cx="52292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91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Advice @Around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Используя </a:t>
            </a:r>
            <a:r>
              <a:rPr lang="en-US" b="1" dirty="0"/>
              <a:t>Advice @</a:t>
            </a:r>
            <a:r>
              <a:rPr lang="en-US" b="1" dirty="0" smtClean="0"/>
              <a:t>Around</a:t>
            </a:r>
            <a:r>
              <a:rPr lang="ru-RU" b="1" dirty="0" smtClean="0"/>
              <a:t> </a:t>
            </a:r>
            <a:r>
              <a:rPr lang="ru-RU" dirty="0" smtClean="0"/>
              <a:t>можно предпринять следующие действия, если было брошено исключение: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ru-RU" dirty="0" smtClean="0"/>
              <a:t>Ничего не делать</a:t>
            </a:r>
          </a:p>
          <a:p>
            <a:endParaRPr lang="ru-RU" dirty="0" smtClean="0"/>
          </a:p>
          <a:p>
            <a:pPr marL="514350" indent="-514350">
              <a:buAutoNum type="arabicPeriod"/>
            </a:pPr>
            <a:endParaRPr lang="en-US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73" y="3179373"/>
            <a:ext cx="40671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74" y="4265223"/>
            <a:ext cx="6992938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74" y="6360723"/>
            <a:ext cx="56007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2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Advice @Around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ru-RU" dirty="0" smtClean="0"/>
              <a:t>Обработать исключение</a:t>
            </a:r>
          </a:p>
          <a:p>
            <a:endParaRPr lang="ru-RU" dirty="0" smtClean="0"/>
          </a:p>
          <a:p>
            <a:pPr marL="514350" indent="-514350">
              <a:buAutoNum type="arabicPeriod"/>
            </a:pPr>
            <a:endParaRPr lang="en-US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01" y="2371276"/>
            <a:ext cx="7002462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01" y="5866951"/>
            <a:ext cx="56007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767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Advice @Around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3</a:t>
            </a:r>
            <a:r>
              <a:rPr lang="en-US" dirty="0" smtClean="0"/>
              <a:t>. </a:t>
            </a:r>
            <a:r>
              <a:rPr lang="ru-RU" dirty="0" smtClean="0"/>
              <a:t>Пробросить исключение дальше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pPr marL="514350" indent="-514350">
              <a:buAutoNum type="arabicPeriod"/>
            </a:pPr>
            <a:endParaRPr lang="en-US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63" y="2359685"/>
            <a:ext cx="6992938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63" y="5826785"/>
            <a:ext cx="5697538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68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 Point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addBook</a:t>
            </a:r>
            <a:r>
              <a:rPr lang="en-US" dirty="0" smtClean="0"/>
              <a:t> </a:t>
            </a:r>
            <a:r>
              <a:rPr lang="ru-RU" dirty="0" smtClean="0"/>
              <a:t>теперь будет принимать параметр.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err="1" smtClean="0"/>
              <a:t>MyPointcuts</a:t>
            </a:r>
            <a:r>
              <a:rPr lang="en-US" dirty="0" smtClean="0"/>
              <a:t> </a:t>
            </a:r>
            <a:r>
              <a:rPr lang="ru-RU" dirty="0" smtClean="0"/>
              <a:t>поменяем </a:t>
            </a:r>
            <a:r>
              <a:rPr lang="en-US" dirty="0" smtClean="0"/>
              <a:t>get</a:t>
            </a:r>
            <a:r>
              <a:rPr lang="ru-RU" dirty="0" smtClean="0"/>
              <a:t> на </a:t>
            </a:r>
            <a:r>
              <a:rPr lang="en-US" dirty="0" smtClean="0"/>
              <a:t>add</a:t>
            </a:r>
            <a:r>
              <a:rPr lang="ru-RU" dirty="0" smtClean="0"/>
              <a:t>, чтобы работать с </a:t>
            </a:r>
            <a:r>
              <a:rPr lang="en-US" dirty="0" smtClean="0"/>
              <a:t>add-</a:t>
            </a:r>
            <a:r>
              <a:rPr lang="ru-RU" dirty="0" smtClean="0"/>
              <a:t>методами, в частности </a:t>
            </a:r>
            <a:r>
              <a:rPr lang="en-US" dirty="0" err="1" smtClean="0"/>
              <a:t>addBook</a:t>
            </a:r>
            <a:r>
              <a:rPr lang="ru-RU" dirty="0" smtClean="0"/>
              <a:t>, а также добавим вывод разделительных линий в </a:t>
            </a:r>
            <a:r>
              <a:rPr lang="en-US" dirty="0" smtClean="0"/>
              <a:t>Advice.</a:t>
            </a:r>
            <a:endParaRPr lang="en-US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77" y="2374780"/>
            <a:ext cx="41052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406" y="4732486"/>
            <a:ext cx="56292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30" y="4732487"/>
            <a:ext cx="29337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680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 Point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Для чего же нужен </a:t>
            </a:r>
            <a:r>
              <a:rPr lang="en-US" b="1" dirty="0" smtClean="0"/>
              <a:t>Join Point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Прописав </a:t>
            </a:r>
            <a:r>
              <a:rPr lang="en-US" b="1" dirty="0"/>
              <a:t>Join Point</a:t>
            </a:r>
            <a:r>
              <a:rPr lang="ru-RU" dirty="0" smtClean="0"/>
              <a:t> в параметре метода </a:t>
            </a:r>
            <a:r>
              <a:rPr lang="en-US" b="1" dirty="0" smtClean="0"/>
              <a:t>Advice</a:t>
            </a:r>
            <a:r>
              <a:rPr lang="ru-RU" dirty="0" smtClean="0"/>
              <a:t>, мы получаем доступ к информации о сигнатуре и параметрах метода с бизнес-логикой.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Наверняка у многих при написании метода связанного с </a:t>
            </a:r>
            <a:r>
              <a:rPr lang="ru-RU" dirty="0" err="1" smtClean="0"/>
              <a:t>логированием</a:t>
            </a:r>
            <a:r>
              <a:rPr lang="ru-RU" dirty="0" smtClean="0"/>
              <a:t>, возникал вопрос, как же в лог мы будем писать информацию о самом методе, благодаря которому этот </a:t>
            </a:r>
            <a:r>
              <a:rPr lang="en-US" dirty="0" smtClean="0"/>
              <a:t>Advice </a:t>
            </a:r>
            <a:r>
              <a:rPr lang="ru-RU" dirty="0" smtClean="0"/>
              <a:t>был вызван, как мы будем использовать параметры этого метода.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этого мы используем </a:t>
            </a:r>
            <a:r>
              <a:rPr lang="en-US" b="1" dirty="0"/>
              <a:t>Join </a:t>
            </a:r>
            <a:r>
              <a:rPr lang="en-US" b="1" dirty="0" smtClean="0"/>
              <a:t>Point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76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 Point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Рассмотрим на примере. Вызовем метод </a:t>
            </a:r>
            <a:r>
              <a:rPr lang="en-US" dirty="0" err="1" smtClean="0"/>
              <a:t>addBook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Test1.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err="1" smtClean="0"/>
              <a:t>LoggingAspect</a:t>
            </a:r>
            <a:r>
              <a:rPr lang="ru-RU" dirty="0" smtClean="0"/>
              <a:t> рассмотрим, что мы можем получить из </a:t>
            </a:r>
            <a:r>
              <a:rPr lang="en-US" dirty="0" err="1" smtClean="0"/>
              <a:t>joinPoint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94" y="2401289"/>
            <a:ext cx="55340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94" y="3807541"/>
            <a:ext cx="5225569" cy="3050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56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 Point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Вывод: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46" y="2397695"/>
            <a:ext cx="6840538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579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 Point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Вывод для </a:t>
            </a:r>
            <a:r>
              <a:rPr lang="en-US" dirty="0" err="1" smtClean="0"/>
              <a:t>addMagazine</a:t>
            </a:r>
            <a:endParaRPr lang="ru-RU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792" y="2445589"/>
            <a:ext cx="454342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04" y="2445589"/>
            <a:ext cx="598328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31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1067</Words>
  <Application>Microsoft Office PowerPoint</Application>
  <PresentationFormat>Произвольный</PresentationFormat>
  <Paragraphs>188</Paragraphs>
  <Slides>44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5" baseType="lpstr">
      <vt:lpstr>Office Theme</vt:lpstr>
      <vt:lpstr>ОБЪЕКТНО-ОРИЕНТИРОВАННОЕ ПРОГРАММИРОВАНИЕ</vt:lpstr>
      <vt:lpstr>План</vt:lpstr>
      <vt:lpstr>Join Point</vt:lpstr>
      <vt:lpstr>Join Point</vt:lpstr>
      <vt:lpstr>Join Point</vt:lpstr>
      <vt:lpstr>Join Point</vt:lpstr>
      <vt:lpstr>Join Point</vt:lpstr>
      <vt:lpstr>Join Point</vt:lpstr>
      <vt:lpstr>Join Point</vt:lpstr>
      <vt:lpstr>Join Point</vt:lpstr>
      <vt:lpstr>Join Point</vt:lpstr>
      <vt:lpstr>Join Point</vt:lpstr>
      <vt:lpstr>Advice типы</vt:lpstr>
      <vt:lpstr>Advice @AfterReturning</vt:lpstr>
      <vt:lpstr>Advice @AfterReturning</vt:lpstr>
      <vt:lpstr>Advice @AfterReturning</vt:lpstr>
      <vt:lpstr>Advice @AfterReturning</vt:lpstr>
      <vt:lpstr>Advice @AfterReturning</vt:lpstr>
      <vt:lpstr>Advice @AfterReturning</vt:lpstr>
      <vt:lpstr>Advice @AfterReturning</vt:lpstr>
      <vt:lpstr>Advice @AfterReturning</vt:lpstr>
      <vt:lpstr>Advice @AfterReturning</vt:lpstr>
      <vt:lpstr>Advice @AfterReturning</vt:lpstr>
      <vt:lpstr>Advice @AfterThrowing</vt:lpstr>
      <vt:lpstr>Advice @AfterThrowing</vt:lpstr>
      <vt:lpstr>Advice @AfterThrowing</vt:lpstr>
      <vt:lpstr>Advice @AfterThrowing</vt:lpstr>
      <vt:lpstr>Advice @AfterThrowing</vt:lpstr>
      <vt:lpstr>Advice @AfterThrowing</vt:lpstr>
      <vt:lpstr>Advice @AfterThrowing</vt:lpstr>
      <vt:lpstr>Advice @After</vt:lpstr>
      <vt:lpstr>Advice @After</vt:lpstr>
      <vt:lpstr>Advice @Around</vt:lpstr>
      <vt:lpstr>Advice @Around</vt:lpstr>
      <vt:lpstr>Advice @Around</vt:lpstr>
      <vt:lpstr>Advice @Around</vt:lpstr>
      <vt:lpstr>Advice @Around</vt:lpstr>
      <vt:lpstr>Advice @Around</vt:lpstr>
      <vt:lpstr>Advice @Around</vt:lpstr>
      <vt:lpstr>Advice @Around</vt:lpstr>
      <vt:lpstr>Advice @Around</vt:lpstr>
      <vt:lpstr>Advice @Around</vt:lpstr>
      <vt:lpstr>Advice @Around</vt:lpstr>
      <vt:lpstr>Advice @Around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User</cp:lastModifiedBy>
  <cp:revision>245</cp:revision>
  <dcterms:created xsi:type="dcterms:W3CDTF">2020-05-19T06:31:28Z</dcterms:created>
  <dcterms:modified xsi:type="dcterms:W3CDTF">2021-10-12T07:36:49Z</dcterms:modified>
</cp:coreProperties>
</file>