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446" y="4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5/2/2025</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5/2/2025</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5/2/2025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FB597-CBE2-36B9-F6D7-71F50D8EF30C}"/>
              </a:ext>
            </a:extLst>
          </p:cNvPr>
          <p:cNvSpPr>
            <a:spLocks noGrp="1"/>
          </p:cNvSpPr>
          <p:nvPr>
            <p:ph type="ctrTitle"/>
          </p:nvPr>
        </p:nvSpPr>
        <p:spPr>
          <a:xfrm>
            <a:off x="1915128" y="1317524"/>
            <a:ext cx="8361229" cy="2290916"/>
          </a:xfrm>
        </p:spPr>
        <p:txBody>
          <a:bodyPr/>
          <a:lstStyle/>
          <a:p>
            <a:r>
              <a:rPr lang="en-US" dirty="0"/>
              <a:t> </a:t>
            </a:r>
            <a:r>
              <a:rPr lang="en-US" sz="4400" b="1" dirty="0">
                <a:solidFill>
                  <a:schemeClr val="tx1">
                    <a:lumMod val="95000"/>
                    <a:lumOff val="5000"/>
                  </a:schemeClr>
                </a:solidFill>
              </a:rPr>
              <a:t>Weather Forecast </a:t>
            </a:r>
            <a:r>
              <a:rPr lang="en-US" sz="4400" b="1" dirty="0" err="1">
                <a:solidFill>
                  <a:schemeClr val="tx1">
                    <a:lumMod val="95000"/>
                    <a:lumOff val="5000"/>
                  </a:schemeClr>
                </a:solidFill>
              </a:rPr>
              <a:t>APi</a:t>
            </a:r>
            <a:r>
              <a:rPr lang="en-US" sz="4400" b="1" dirty="0">
                <a:solidFill>
                  <a:schemeClr val="tx1">
                    <a:lumMod val="95000"/>
                    <a:lumOff val="5000"/>
                  </a:schemeClr>
                </a:solidFill>
              </a:rPr>
              <a:t> Testing using Postman</a:t>
            </a:r>
            <a:endParaRPr lang="en-IN" sz="4400" b="1" dirty="0">
              <a:solidFill>
                <a:schemeClr val="tx1">
                  <a:lumMod val="95000"/>
                  <a:lumOff val="5000"/>
                </a:schemeClr>
              </a:solidFill>
            </a:endParaRPr>
          </a:p>
        </p:txBody>
      </p:sp>
      <p:sp>
        <p:nvSpPr>
          <p:cNvPr id="3" name="Subtitle 2">
            <a:extLst>
              <a:ext uri="{FF2B5EF4-FFF2-40B4-BE49-F238E27FC236}">
                <a16:creationId xmlns:a16="http://schemas.microsoft.com/office/drawing/2014/main" id="{D270BD02-A7A3-493D-BF30-344E869037BD}"/>
              </a:ext>
            </a:extLst>
          </p:cNvPr>
          <p:cNvSpPr>
            <a:spLocks noGrp="1"/>
          </p:cNvSpPr>
          <p:nvPr>
            <p:ph type="subTitle" idx="1"/>
          </p:nvPr>
        </p:nvSpPr>
        <p:spPr>
          <a:xfrm>
            <a:off x="7511845" y="3956279"/>
            <a:ext cx="3038168" cy="1195823"/>
          </a:xfrm>
        </p:spPr>
        <p:txBody>
          <a:bodyPr>
            <a:noAutofit/>
          </a:bodyPr>
          <a:lstStyle/>
          <a:p>
            <a:pPr algn="l"/>
            <a:r>
              <a:rPr lang="en-US" sz="1800" dirty="0"/>
              <a:t>Name:  Nimesh Pandey</a:t>
            </a:r>
          </a:p>
          <a:p>
            <a:pPr algn="l"/>
            <a:r>
              <a:rPr lang="en-US" sz="1800" dirty="0"/>
              <a:t>Reg no: 12220852</a:t>
            </a:r>
          </a:p>
          <a:p>
            <a:pPr algn="l"/>
            <a:r>
              <a:rPr lang="en-US" sz="1800" dirty="0"/>
              <a:t>Roll no: 22</a:t>
            </a:r>
          </a:p>
          <a:p>
            <a:pPr algn="l"/>
            <a:r>
              <a:rPr lang="en-US" sz="1800" dirty="0"/>
              <a:t>Section: K22KR</a:t>
            </a:r>
            <a:endParaRPr lang="en-IN" sz="1800" dirty="0"/>
          </a:p>
        </p:txBody>
      </p:sp>
    </p:spTree>
    <p:extLst>
      <p:ext uri="{BB962C8B-B14F-4D97-AF65-F5344CB8AC3E}">
        <p14:creationId xmlns:p14="http://schemas.microsoft.com/office/powerpoint/2010/main" val="3303609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9595-0441-653B-B66D-85ECAC23139A}"/>
              </a:ext>
            </a:extLst>
          </p:cNvPr>
          <p:cNvSpPr>
            <a:spLocks noGrp="1"/>
          </p:cNvSpPr>
          <p:nvPr>
            <p:ph type="title"/>
          </p:nvPr>
        </p:nvSpPr>
        <p:spPr>
          <a:xfrm>
            <a:off x="1371600" y="685800"/>
            <a:ext cx="9601200" cy="767080"/>
          </a:xfrm>
        </p:spPr>
        <p:txBody>
          <a:bodyPr>
            <a:normAutofit/>
          </a:bodyPr>
          <a:lstStyle/>
          <a:p>
            <a:r>
              <a:rPr lang="en-US" sz="3600" b="1" dirty="0"/>
              <a:t>Test Scripts-Validation</a:t>
            </a:r>
            <a:endParaRPr lang="en-IN" sz="3600" b="1" dirty="0"/>
          </a:p>
        </p:txBody>
      </p:sp>
      <p:pic>
        <p:nvPicPr>
          <p:cNvPr id="5" name="Content Placeholder 4">
            <a:extLst>
              <a:ext uri="{FF2B5EF4-FFF2-40B4-BE49-F238E27FC236}">
                <a16:creationId xmlns:a16="http://schemas.microsoft.com/office/drawing/2014/main" id="{C7E33444-14AB-AC10-4F7D-CE44A2862949}"/>
              </a:ext>
            </a:extLst>
          </p:cNvPr>
          <p:cNvPicPr>
            <a:picLocks noGrp="1" noChangeAspect="1"/>
          </p:cNvPicPr>
          <p:nvPr>
            <p:ph idx="1"/>
          </p:nvPr>
        </p:nvPicPr>
        <p:blipFill>
          <a:blip r:embed="rId2"/>
          <a:stretch>
            <a:fillRect/>
          </a:stretch>
        </p:blipFill>
        <p:spPr>
          <a:xfrm>
            <a:off x="823401" y="1452880"/>
            <a:ext cx="5729799" cy="4450080"/>
          </a:xfrm>
        </p:spPr>
      </p:pic>
      <p:pic>
        <p:nvPicPr>
          <p:cNvPr id="7" name="Picture 6">
            <a:extLst>
              <a:ext uri="{FF2B5EF4-FFF2-40B4-BE49-F238E27FC236}">
                <a16:creationId xmlns:a16="http://schemas.microsoft.com/office/drawing/2014/main" id="{1A9D2965-65F2-CA19-F340-973BAF5CECBF}"/>
              </a:ext>
            </a:extLst>
          </p:cNvPr>
          <p:cNvPicPr>
            <a:picLocks noChangeAspect="1"/>
          </p:cNvPicPr>
          <p:nvPr/>
        </p:nvPicPr>
        <p:blipFill>
          <a:blip r:embed="rId3"/>
          <a:stretch>
            <a:fillRect/>
          </a:stretch>
        </p:blipFill>
        <p:spPr>
          <a:xfrm>
            <a:off x="6553200" y="1452880"/>
            <a:ext cx="5638800" cy="4450080"/>
          </a:xfrm>
          <a:prstGeom prst="rect">
            <a:avLst/>
          </a:prstGeom>
        </p:spPr>
      </p:pic>
    </p:spTree>
    <p:extLst>
      <p:ext uri="{BB962C8B-B14F-4D97-AF65-F5344CB8AC3E}">
        <p14:creationId xmlns:p14="http://schemas.microsoft.com/office/powerpoint/2010/main" val="4055377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7FF1D-1AA9-67DB-9AC6-DF5576F70051}"/>
              </a:ext>
            </a:extLst>
          </p:cNvPr>
          <p:cNvSpPr>
            <a:spLocks noGrp="1"/>
          </p:cNvSpPr>
          <p:nvPr>
            <p:ph type="title"/>
          </p:nvPr>
        </p:nvSpPr>
        <p:spPr/>
        <p:txBody>
          <a:bodyPr>
            <a:normAutofit/>
          </a:bodyPr>
          <a:lstStyle/>
          <a:p>
            <a:pPr marL="457200" indent="-457200">
              <a:buFont typeface="Wingdings" panose="05000000000000000000" pitchFamily="2" charset="2"/>
              <a:buChar char="ü"/>
            </a:pPr>
            <a:r>
              <a:rPr lang="en-US" sz="3200" b="1" dirty="0"/>
              <a:t> Document test cases along with expected and actual outcomes:</a:t>
            </a:r>
            <a:endParaRPr lang="en-IN" sz="3200" b="1" dirty="0"/>
          </a:p>
        </p:txBody>
      </p:sp>
      <p:graphicFrame>
        <p:nvGraphicFramePr>
          <p:cNvPr id="4" name="Content Placeholder 3">
            <a:extLst>
              <a:ext uri="{FF2B5EF4-FFF2-40B4-BE49-F238E27FC236}">
                <a16:creationId xmlns:a16="http://schemas.microsoft.com/office/drawing/2014/main" id="{33EE550E-DE90-E9F9-1BF1-84AD980D4670}"/>
              </a:ext>
            </a:extLst>
          </p:cNvPr>
          <p:cNvGraphicFramePr>
            <a:graphicFrameLocks noGrp="1"/>
          </p:cNvGraphicFramePr>
          <p:nvPr>
            <p:ph idx="1"/>
            <p:extLst>
              <p:ext uri="{D42A27DB-BD31-4B8C-83A1-F6EECF244321}">
                <p14:modId xmlns:p14="http://schemas.microsoft.com/office/powerpoint/2010/main" val="3176121788"/>
              </p:ext>
            </p:extLst>
          </p:nvPr>
        </p:nvGraphicFramePr>
        <p:xfrm>
          <a:off x="1586262" y="2286000"/>
          <a:ext cx="10189176" cy="3581401"/>
        </p:xfrm>
        <a:graphic>
          <a:graphicData uri="http://schemas.openxmlformats.org/drawingml/2006/table">
            <a:tbl>
              <a:tblPr/>
              <a:tblGrid>
                <a:gridCol w="1698196">
                  <a:extLst>
                    <a:ext uri="{9D8B030D-6E8A-4147-A177-3AD203B41FA5}">
                      <a16:colId xmlns:a16="http://schemas.microsoft.com/office/drawing/2014/main" val="1961603426"/>
                    </a:ext>
                  </a:extLst>
                </a:gridCol>
                <a:gridCol w="1698196">
                  <a:extLst>
                    <a:ext uri="{9D8B030D-6E8A-4147-A177-3AD203B41FA5}">
                      <a16:colId xmlns:a16="http://schemas.microsoft.com/office/drawing/2014/main" val="1053317694"/>
                    </a:ext>
                  </a:extLst>
                </a:gridCol>
                <a:gridCol w="1698196">
                  <a:extLst>
                    <a:ext uri="{9D8B030D-6E8A-4147-A177-3AD203B41FA5}">
                      <a16:colId xmlns:a16="http://schemas.microsoft.com/office/drawing/2014/main" val="3918675800"/>
                    </a:ext>
                  </a:extLst>
                </a:gridCol>
                <a:gridCol w="1698196">
                  <a:extLst>
                    <a:ext uri="{9D8B030D-6E8A-4147-A177-3AD203B41FA5}">
                      <a16:colId xmlns:a16="http://schemas.microsoft.com/office/drawing/2014/main" val="2168808592"/>
                    </a:ext>
                  </a:extLst>
                </a:gridCol>
                <a:gridCol w="1698196">
                  <a:extLst>
                    <a:ext uri="{9D8B030D-6E8A-4147-A177-3AD203B41FA5}">
                      <a16:colId xmlns:a16="http://schemas.microsoft.com/office/drawing/2014/main" val="334914341"/>
                    </a:ext>
                  </a:extLst>
                </a:gridCol>
                <a:gridCol w="1698196">
                  <a:extLst>
                    <a:ext uri="{9D8B030D-6E8A-4147-A177-3AD203B41FA5}">
                      <a16:colId xmlns:a16="http://schemas.microsoft.com/office/drawing/2014/main" val="1433950157"/>
                    </a:ext>
                  </a:extLst>
                </a:gridCol>
              </a:tblGrid>
              <a:tr h="611459">
                <a:tc>
                  <a:txBody>
                    <a:bodyPr/>
                    <a:lstStyle/>
                    <a:p>
                      <a:r>
                        <a:rPr lang="en-IN" sz="1700"/>
                        <a:t>Test Case ID</a:t>
                      </a:r>
                    </a:p>
                  </a:txBody>
                  <a:tcPr marL="87351" marR="87351" marT="43676" marB="43676" anchor="ctr">
                    <a:lnL>
                      <a:noFill/>
                    </a:lnL>
                    <a:lnR>
                      <a:noFill/>
                    </a:lnR>
                    <a:lnT>
                      <a:noFill/>
                    </a:lnT>
                    <a:lnB>
                      <a:noFill/>
                    </a:lnB>
                    <a:noFill/>
                  </a:tcPr>
                </a:tc>
                <a:tc>
                  <a:txBody>
                    <a:bodyPr/>
                    <a:lstStyle/>
                    <a:p>
                      <a:r>
                        <a:rPr lang="en-IN" sz="1700"/>
                        <a:t>Test Description</a:t>
                      </a:r>
                    </a:p>
                  </a:txBody>
                  <a:tcPr marL="87351" marR="87351" marT="43676" marB="43676" anchor="ctr">
                    <a:lnL>
                      <a:noFill/>
                    </a:lnL>
                    <a:lnR>
                      <a:noFill/>
                    </a:lnR>
                    <a:lnT>
                      <a:noFill/>
                    </a:lnT>
                    <a:lnB>
                      <a:noFill/>
                    </a:lnB>
                    <a:noFill/>
                  </a:tcPr>
                </a:tc>
                <a:tc>
                  <a:txBody>
                    <a:bodyPr/>
                    <a:lstStyle/>
                    <a:p>
                      <a:r>
                        <a:rPr lang="en-IN" sz="1700"/>
                        <a:t>Request Method</a:t>
                      </a:r>
                    </a:p>
                  </a:txBody>
                  <a:tcPr marL="87351" marR="87351" marT="43676" marB="43676" anchor="ctr">
                    <a:lnL>
                      <a:noFill/>
                    </a:lnL>
                    <a:lnR>
                      <a:noFill/>
                    </a:lnR>
                    <a:lnT>
                      <a:noFill/>
                    </a:lnT>
                    <a:lnB>
                      <a:noFill/>
                    </a:lnB>
                    <a:noFill/>
                  </a:tcPr>
                </a:tc>
                <a:tc>
                  <a:txBody>
                    <a:bodyPr/>
                    <a:lstStyle/>
                    <a:p>
                      <a:r>
                        <a:rPr lang="en-IN" sz="1700" dirty="0"/>
                        <a:t>Expected Result</a:t>
                      </a:r>
                    </a:p>
                  </a:txBody>
                  <a:tcPr marL="87351" marR="87351" marT="43676" marB="43676" anchor="ctr">
                    <a:lnL>
                      <a:noFill/>
                    </a:lnL>
                    <a:lnR>
                      <a:noFill/>
                    </a:lnR>
                    <a:lnT>
                      <a:noFill/>
                    </a:lnT>
                    <a:lnB>
                      <a:noFill/>
                    </a:lnB>
                    <a:noFill/>
                  </a:tcPr>
                </a:tc>
                <a:tc>
                  <a:txBody>
                    <a:bodyPr/>
                    <a:lstStyle/>
                    <a:p>
                      <a:r>
                        <a:rPr lang="en-IN" sz="1700"/>
                        <a:t>Actual Result</a:t>
                      </a:r>
                    </a:p>
                  </a:txBody>
                  <a:tcPr marL="87351" marR="87351" marT="43676" marB="43676" anchor="ctr">
                    <a:lnL>
                      <a:noFill/>
                    </a:lnL>
                    <a:lnR>
                      <a:noFill/>
                    </a:lnR>
                    <a:lnT>
                      <a:noFill/>
                    </a:lnT>
                    <a:lnB>
                      <a:noFill/>
                    </a:lnB>
                    <a:noFill/>
                  </a:tcPr>
                </a:tc>
                <a:tc>
                  <a:txBody>
                    <a:bodyPr/>
                    <a:lstStyle/>
                    <a:p>
                      <a:r>
                        <a:rPr lang="en-IN" sz="1700"/>
                        <a:t>Status</a:t>
                      </a:r>
                    </a:p>
                  </a:txBody>
                  <a:tcPr marL="87351" marR="87351" marT="43676" marB="43676" anchor="ctr">
                    <a:lnL>
                      <a:noFill/>
                    </a:lnL>
                    <a:lnR>
                      <a:noFill/>
                    </a:lnR>
                    <a:lnT>
                      <a:noFill/>
                    </a:lnT>
                    <a:lnB>
                      <a:noFill/>
                    </a:lnB>
                    <a:noFill/>
                  </a:tcPr>
                </a:tc>
                <a:extLst>
                  <a:ext uri="{0D108BD9-81ED-4DB2-BD59-A6C34878D82A}">
                    <a16:rowId xmlns:a16="http://schemas.microsoft.com/office/drawing/2014/main" val="2152988275"/>
                  </a:ext>
                </a:extLst>
              </a:tr>
              <a:tr h="611459">
                <a:tc>
                  <a:txBody>
                    <a:bodyPr/>
                    <a:lstStyle/>
                    <a:p>
                      <a:r>
                        <a:rPr lang="en-IN" sz="1700"/>
                        <a:t>TC01</a:t>
                      </a:r>
                    </a:p>
                  </a:txBody>
                  <a:tcPr marL="87351" marR="87351" marT="43676" marB="43676" anchor="ctr">
                    <a:lnL>
                      <a:noFill/>
                    </a:lnL>
                    <a:lnR>
                      <a:noFill/>
                    </a:lnR>
                    <a:lnT>
                      <a:noFill/>
                    </a:lnT>
                    <a:lnB>
                      <a:noFill/>
                    </a:lnB>
                    <a:noFill/>
                  </a:tcPr>
                </a:tc>
                <a:tc>
                  <a:txBody>
                    <a:bodyPr/>
                    <a:lstStyle/>
                    <a:p>
                      <a:r>
                        <a:rPr lang="en-IN" sz="1700"/>
                        <a:t>Get all players</a:t>
                      </a:r>
                    </a:p>
                  </a:txBody>
                  <a:tcPr marL="87351" marR="87351" marT="43676" marB="43676" anchor="ctr">
                    <a:lnL>
                      <a:noFill/>
                    </a:lnL>
                    <a:lnR>
                      <a:noFill/>
                    </a:lnR>
                    <a:lnT>
                      <a:noFill/>
                    </a:lnT>
                    <a:lnB>
                      <a:noFill/>
                    </a:lnB>
                    <a:noFill/>
                  </a:tcPr>
                </a:tc>
                <a:tc>
                  <a:txBody>
                    <a:bodyPr/>
                    <a:lstStyle/>
                    <a:p>
                      <a:r>
                        <a:rPr lang="en-IN" sz="1700"/>
                        <a:t>GET</a:t>
                      </a:r>
                    </a:p>
                  </a:txBody>
                  <a:tcPr marL="87351" marR="87351" marT="43676" marB="43676" anchor="ctr">
                    <a:lnL>
                      <a:noFill/>
                    </a:lnL>
                    <a:lnR>
                      <a:noFill/>
                    </a:lnR>
                    <a:lnT>
                      <a:noFill/>
                    </a:lnT>
                    <a:lnB>
                      <a:noFill/>
                    </a:lnB>
                    <a:noFill/>
                  </a:tcPr>
                </a:tc>
                <a:tc>
                  <a:txBody>
                    <a:bodyPr/>
                    <a:lstStyle/>
                    <a:p>
                      <a:r>
                        <a:rPr lang="en-IN" sz="1700"/>
                        <a:t>200 OK</a:t>
                      </a:r>
                    </a:p>
                  </a:txBody>
                  <a:tcPr marL="87351" marR="87351" marT="43676" marB="43676" anchor="ctr">
                    <a:lnL>
                      <a:noFill/>
                    </a:lnL>
                    <a:lnR>
                      <a:noFill/>
                    </a:lnR>
                    <a:lnT>
                      <a:noFill/>
                    </a:lnT>
                    <a:lnB>
                      <a:noFill/>
                    </a:lnB>
                    <a:noFill/>
                  </a:tcPr>
                </a:tc>
                <a:tc>
                  <a:txBody>
                    <a:bodyPr/>
                    <a:lstStyle/>
                    <a:p>
                      <a:r>
                        <a:rPr lang="en-IN" sz="1700"/>
                        <a:t>200 OK</a:t>
                      </a:r>
                    </a:p>
                  </a:txBody>
                  <a:tcPr marL="87351" marR="87351" marT="43676" marB="43676" anchor="ctr">
                    <a:lnL>
                      <a:noFill/>
                    </a:lnL>
                    <a:lnR>
                      <a:noFill/>
                    </a:lnR>
                    <a:lnT>
                      <a:noFill/>
                    </a:lnT>
                    <a:lnB>
                      <a:noFill/>
                    </a:lnB>
                    <a:noFill/>
                  </a:tcPr>
                </a:tc>
                <a:tc>
                  <a:txBody>
                    <a:bodyPr/>
                    <a:lstStyle/>
                    <a:p>
                      <a:r>
                        <a:rPr lang="en-IN" sz="1700"/>
                        <a:t>Pass</a:t>
                      </a:r>
                    </a:p>
                  </a:txBody>
                  <a:tcPr marL="87351" marR="87351" marT="43676" marB="43676" anchor="ctr">
                    <a:lnL>
                      <a:noFill/>
                    </a:lnL>
                    <a:lnR>
                      <a:noFill/>
                    </a:lnR>
                    <a:lnT>
                      <a:noFill/>
                    </a:lnT>
                    <a:lnB>
                      <a:noFill/>
                    </a:lnB>
                    <a:noFill/>
                  </a:tcPr>
                </a:tc>
                <a:extLst>
                  <a:ext uri="{0D108BD9-81ED-4DB2-BD59-A6C34878D82A}">
                    <a16:rowId xmlns:a16="http://schemas.microsoft.com/office/drawing/2014/main" val="2384431264"/>
                  </a:ext>
                </a:extLst>
              </a:tr>
              <a:tr h="611459">
                <a:tc>
                  <a:txBody>
                    <a:bodyPr/>
                    <a:lstStyle/>
                    <a:p>
                      <a:r>
                        <a:rPr lang="en-IN" sz="1700"/>
                        <a:t>TC02</a:t>
                      </a:r>
                    </a:p>
                  </a:txBody>
                  <a:tcPr marL="87351" marR="87351" marT="43676" marB="43676" anchor="ctr">
                    <a:lnL>
                      <a:noFill/>
                    </a:lnL>
                    <a:lnR>
                      <a:noFill/>
                    </a:lnR>
                    <a:lnT>
                      <a:noFill/>
                    </a:lnT>
                    <a:lnB>
                      <a:noFill/>
                    </a:lnB>
                    <a:noFill/>
                  </a:tcPr>
                </a:tc>
                <a:tc>
                  <a:txBody>
                    <a:bodyPr/>
                    <a:lstStyle/>
                    <a:p>
                      <a:r>
                        <a:rPr lang="en-US" sz="1700"/>
                        <a:t>Get player by valid ID</a:t>
                      </a:r>
                    </a:p>
                  </a:txBody>
                  <a:tcPr marL="87351" marR="87351" marT="43676" marB="43676" anchor="ctr">
                    <a:lnL>
                      <a:noFill/>
                    </a:lnL>
                    <a:lnR>
                      <a:noFill/>
                    </a:lnR>
                    <a:lnT>
                      <a:noFill/>
                    </a:lnT>
                    <a:lnB>
                      <a:noFill/>
                    </a:lnB>
                    <a:noFill/>
                  </a:tcPr>
                </a:tc>
                <a:tc>
                  <a:txBody>
                    <a:bodyPr/>
                    <a:lstStyle/>
                    <a:p>
                      <a:r>
                        <a:rPr lang="en-IN" sz="1700"/>
                        <a:t>GET</a:t>
                      </a:r>
                    </a:p>
                  </a:txBody>
                  <a:tcPr marL="87351" marR="87351" marT="43676" marB="43676" anchor="ctr">
                    <a:lnL>
                      <a:noFill/>
                    </a:lnL>
                    <a:lnR>
                      <a:noFill/>
                    </a:lnR>
                    <a:lnT>
                      <a:noFill/>
                    </a:lnT>
                    <a:lnB>
                      <a:noFill/>
                    </a:lnB>
                    <a:noFill/>
                  </a:tcPr>
                </a:tc>
                <a:tc>
                  <a:txBody>
                    <a:bodyPr/>
                    <a:lstStyle/>
                    <a:p>
                      <a:r>
                        <a:rPr lang="en-IN" sz="1700"/>
                        <a:t>200 OK, valid data</a:t>
                      </a:r>
                    </a:p>
                  </a:txBody>
                  <a:tcPr marL="87351" marR="87351" marT="43676" marB="43676" anchor="ctr">
                    <a:lnL>
                      <a:noFill/>
                    </a:lnL>
                    <a:lnR>
                      <a:noFill/>
                    </a:lnR>
                    <a:lnT>
                      <a:noFill/>
                    </a:lnT>
                    <a:lnB>
                      <a:noFill/>
                    </a:lnB>
                    <a:noFill/>
                  </a:tcPr>
                </a:tc>
                <a:tc>
                  <a:txBody>
                    <a:bodyPr/>
                    <a:lstStyle/>
                    <a:p>
                      <a:r>
                        <a:rPr lang="en-IN" sz="1700"/>
                        <a:t>200 OK</a:t>
                      </a:r>
                    </a:p>
                  </a:txBody>
                  <a:tcPr marL="87351" marR="87351" marT="43676" marB="43676" anchor="ctr">
                    <a:lnL>
                      <a:noFill/>
                    </a:lnL>
                    <a:lnR>
                      <a:noFill/>
                    </a:lnR>
                    <a:lnT>
                      <a:noFill/>
                    </a:lnT>
                    <a:lnB>
                      <a:noFill/>
                    </a:lnB>
                    <a:noFill/>
                  </a:tcPr>
                </a:tc>
                <a:tc>
                  <a:txBody>
                    <a:bodyPr/>
                    <a:lstStyle/>
                    <a:p>
                      <a:r>
                        <a:rPr lang="en-IN" sz="1700"/>
                        <a:t>Pass</a:t>
                      </a:r>
                    </a:p>
                  </a:txBody>
                  <a:tcPr marL="87351" marR="87351" marT="43676" marB="43676" anchor="ctr">
                    <a:lnL>
                      <a:noFill/>
                    </a:lnL>
                    <a:lnR>
                      <a:noFill/>
                    </a:lnR>
                    <a:lnT>
                      <a:noFill/>
                    </a:lnT>
                    <a:lnB>
                      <a:noFill/>
                    </a:lnB>
                    <a:noFill/>
                  </a:tcPr>
                </a:tc>
                <a:extLst>
                  <a:ext uri="{0D108BD9-81ED-4DB2-BD59-A6C34878D82A}">
                    <a16:rowId xmlns:a16="http://schemas.microsoft.com/office/drawing/2014/main" val="4036150439"/>
                  </a:ext>
                </a:extLst>
              </a:tr>
              <a:tr h="873512">
                <a:tc>
                  <a:txBody>
                    <a:bodyPr/>
                    <a:lstStyle/>
                    <a:p>
                      <a:r>
                        <a:rPr lang="en-IN" sz="1700"/>
                        <a:t>TC03</a:t>
                      </a:r>
                    </a:p>
                  </a:txBody>
                  <a:tcPr marL="87351" marR="87351" marT="43676" marB="43676" anchor="ctr">
                    <a:lnL>
                      <a:noFill/>
                    </a:lnL>
                    <a:lnR>
                      <a:noFill/>
                    </a:lnR>
                    <a:lnT>
                      <a:noFill/>
                    </a:lnT>
                    <a:lnB>
                      <a:noFill/>
                    </a:lnB>
                    <a:noFill/>
                  </a:tcPr>
                </a:tc>
                <a:tc>
                  <a:txBody>
                    <a:bodyPr/>
                    <a:lstStyle/>
                    <a:p>
                      <a:r>
                        <a:rPr lang="en-US" sz="1700"/>
                        <a:t>Get player with invalid ID</a:t>
                      </a:r>
                    </a:p>
                  </a:txBody>
                  <a:tcPr marL="87351" marR="87351" marT="43676" marB="43676" anchor="ctr">
                    <a:lnL>
                      <a:noFill/>
                    </a:lnL>
                    <a:lnR>
                      <a:noFill/>
                    </a:lnR>
                    <a:lnT>
                      <a:noFill/>
                    </a:lnT>
                    <a:lnB>
                      <a:noFill/>
                    </a:lnB>
                    <a:noFill/>
                  </a:tcPr>
                </a:tc>
                <a:tc>
                  <a:txBody>
                    <a:bodyPr/>
                    <a:lstStyle/>
                    <a:p>
                      <a:r>
                        <a:rPr lang="en-IN" sz="1700"/>
                        <a:t>GET</a:t>
                      </a:r>
                    </a:p>
                  </a:txBody>
                  <a:tcPr marL="87351" marR="87351" marT="43676" marB="43676" anchor="ctr">
                    <a:lnL>
                      <a:noFill/>
                    </a:lnL>
                    <a:lnR>
                      <a:noFill/>
                    </a:lnR>
                    <a:lnT>
                      <a:noFill/>
                    </a:lnT>
                    <a:lnB>
                      <a:noFill/>
                    </a:lnB>
                    <a:noFill/>
                  </a:tcPr>
                </a:tc>
                <a:tc>
                  <a:txBody>
                    <a:bodyPr/>
                    <a:lstStyle/>
                    <a:p>
                      <a:r>
                        <a:rPr lang="en-IN" sz="1700"/>
                        <a:t>404 Not Found</a:t>
                      </a:r>
                    </a:p>
                  </a:txBody>
                  <a:tcPr marL="87351" marR="87351" marT="43676" marB="43676" anchor="ctr">
                    <a:lnL>
                      <a:noFill/>
                    </a:lnL>
                    <a:lnR>
                      <a:noFill/>
                    </a:lnR>
                    <a:lnT>
                      <a:noFill/>
                    </a:lnT>
                    <a:lnB>
                      <a:noFill/>
                    </a:lnB>
                    <a:noFill/>
                  </a:tcPr>
                </a:tc>
                <a:tc>
                  <a:txBody>
                    <a:bodyPr/>
                    <a:lstStyle/>
                    <a:p>
                      <a:r>
                        <a:rPr lang="en-IN" sz="1700"/>
                        <a:t>404 Not Found</a:t>
                      </a:r>
                    </a:p>
                  </a:txBody>
                  <a:tcPr marL="87351" marR="87351" marT="43676" marB="43676" anchor="ctr">
                    <a:lnL>
                      <a:noFill/>
                    </a:lnL>
                    <a:lnR>
                      <a:noFill/>
                    </a:lnR>
                    <a:lnT>
                      <a:noFill/>
                    </a:lnT>
                    <a:lnB>
                      <a:noFill/>
                    </a:lnB>
                    <a:noFill/>
                  </a:tcPr>
                </a:tc>
                <a:tc>
                  <a:txBody>
                    <a:bodyPr/>
                    <a:lstStyle/>
                    <a:p>
                      <a:r>
                        <a:rPr lang="en-IN" sz="1700"/>
                        <a:t>Pass</a:t>
                      </a:r>
                    </a:p>
                  </a:txBody>
                  <a:tcPr marL="87351" marR="87351" marT="43676" marB="43676" anchor="ctr">
                    <a:lnL>
                      <a:noFill/>
                    </a:lnL>
                    <a:lnR>
                      <a:noFill/>
                    </a:lnR>
                    <a:lnT>
                      <a:noFill/>
                    </a:lnT>
                    <a:lnB>
                      <a:noFill/>
                    </a:lnB>
                    <a:noFill/>
                  </a:tcPr>
                </a:tc>
                <a:extLst>
                  <a:ext uri="{0D108BD9-81ED-4DB2-BD59-A6C34878D82A}">
                    <a16:rowId xmlns:a16="http://schemas.microsoft.com/office/drawing/2014/main" val="2503843670"/>
                  </a:ext>
                </a:extLst>
              </a:tr>
              <a:tr h="873512">
                <a:tc>
                  <a:txBody>
                    <a:bodyPr/>
                    <a:lstStyle/>
                    <a:p>
                      <a:r>
                        <a:rPr lang="en-IN" sz="1700"/>
                        <a:t>TC04</a:t>
                      </a:r>
                    </a:p>
                  </a:txBody>
                  <a:tcPr marL="87351" marR="87351" marT="43676" marB="43676" anchor="ctr">
                    <a:lnL>
                      <a:noFill/>
                    </a:lnL>
                    <a:lnR>
                      <a:noFill/>
                    </a:lnR>
                    <a:lnT>
                      <a:noFill/>
                    </a:lnT>
                    <a:lnB>
                      <a:noFill/>
                    </a:lnB>
                    <a:noFill/>
                  </a:tcPr>
                </a:tc>
                <a:tc>
                  <a:txBody>
                    <a:bodyPr/>
                    <a:lstStyle/>
                    <a:p>
                      <a:r>
                        <a:rPr lang="en-IN" sz="1700"/>
                        <a:t>Response time under 500ms</a:t>
                      </a:r>
                    </a:p>
                  </a:txBody>
                  <a:tcPr marL="87351" marR="87351" marT="43676" marB="43676" anchor="ctr">
                    <a:lnL>
                      <a:noFill/>
                    </a:lnL>
                    <a:lnR>
                      <a:noFill/>
                    </a:lnR>
                    <a:lnT>
                      <a:noFill/>
                    </a:lnT>
                    <a:lnB>
                      <a:noFill/>
                    </a:lnB>
                    <a:noFill/>
                  </a:tcPr>
                </a:tc>
                <a:tc>
                  <a:txBody>
                    <a:bodyPr/>
                    <a:lstStyle/>
                    <a:p>
                      <a:r>
                        <a:rPr lang="en-IN" sz="1700"/>
                        <a:t>GET</a:t>
                      </a:r>
                    </a:p>
                  </a:txBody>
                  <a:tcPr marL="87351" marR="87351" marT="43676" marB="43676" anchor="ctr">
                    <a:lnL>
                      <a:noFill/>
                    </a:lnL>
                    <a:lnR>
                      <a:noFill/>
                    </a:lnR>
                    <a:lnT>
                      <a:noFill/>
                    </a:lnT>
                    <a:lnB>
                      <a:noFill/>
                    </a:lnB>
                    <a:noFill/>
                  </a:tcPr>
                </a:tc>
                <a:tc>
                  <a:txBody>
                    <a:bodyPr/>
                    <a:lstStyle/>
                    <a:p>
                      <a:r>
                        <a:rPr lang="en-IN" sz="1700" dirty="0"/>
                        <a:t>&lt;500ms</a:t>
                      </a:r>
                    </a:p>
                  </a:txBody>
                  <a:tcPr marL="87351" marR="87351" marT="43676" marB="43676" anchor="ctr">
                    <a:lnL>
                      <a:noFill/>
                    </a:lnL>
                    <a:lnR>
                      <a:noFill/>
                    </a:lnR>
                    <a:lnT>
                      <a:noFill/>
                    </a:lnT>
                    <a:lnB>
                      <a:noFill/>
                    </a:lnB>
                    <a:noFill/>
                  </a:tcPr>
                </a:tc>
                <a:tc>
                  <a:txBody>
                    <a:bodyPr/>
                    <a:lstStyle/>
                    <a:p>
                      <a:r>
                        <a:rPr lang="en-IN" sz="1700"/>
                        <a:t>242ms</a:t>
                      </a:r>
                    </a:p>
                  </a:txBody>
                  <a:tcPr marL="87351" marR="87351" marT="43676" marB="43676" anchor="ctr">
                    <a:lnL>
                      <a:noFill/>
                    </a:lnL>
                    <a:lnR>
                      <a:noFill/>
                    </a:lnR>
                    <a:lnT>
                      <a:noFill/>
                    </a:lnT>
                    <a:lnB>
                      <a:noFill/>
                    </a:lnB>
                    <a:noFill/>
                  </a:tcPr>
                </a:tc>
                <a:tc>
                  <a:txBody>
                    <a:bodyPr/>
                    <a:lstStyle/>
                    <a:p>
                      <a:r>
                        <a:rPr lang="en-IN" sz="1700" dirty="0"/>
                        <a:t>Pass</a:t>
                      </a:r>
                    </a:p>
                  </a:txBody>
                  <a:tcPr marL="87351" marR="87351" marT="43676" marB="43676" anchor="ctr">
                    <a:lnL>
                      <a:noFill/>
                    </a:lnL>
                    <a:lnR>
                      <a:noFill/>
                    </a:lnR>
                    <a:lnT>
                      <a:noFill/>
                    </a:lnT>
                    <a:lnB>
                      <a:noFill/>
                    </a:lnB>
                    <a:noFill/>
                  </a:tcPr>
                </a:tc>
                <a:extLst>
                  <a:ext uri="{0D108BD9-81ED-4DB2-BD59-A6C34878D82A}">
                    <a16:rowId xmlns:a16="http://schemas.microsoft.com/office/drawing/2014/main" val="55756786"/>
                  </a:ext>
                </a:extLst>
              </a:tr>
            </a:tbl>
          </a:graphicData>
        </a:graphic>
      </p:graphicFrame>
    </p:spTree>
    <p:extLst>
      <p:ext uri="{BB962C8B-B14F-4D97-AF65-F5344CB8AC3E}">
        <p14:creationId xmlns:p14="http://schemas.microsoft.com/office/powerpoint/2010/main" val="1975349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8C61E-1A9D-0CF1-9CC0-E36C0653C652}"/>
              </a:ext>
            </a:extLst>
          </p:cNvPr>
          <p:cNvSpPr>
            <a:spLocks noGrp="1"/>
          </p:cNvSpPr>
          <p:nvPr>
            <p:ph type="title"/>
          </p:nvPr>
        </p:nvSpPr>
        <p:spPr/>
        <p:txBody>
          <a:bodyPr>
            <a:normAutofit/>
          </a:bodyPr>
          <a:lstStyle/>
          <a:p>
            <a:r>
              <a:rPr lang="en-US" sz="3600" b="1" dirty="0">
                <a:solidFill>
                  <a:schemeClr val="tx1"/>
                </a:solidFill>
              </a:rPr>
              <a:t>Test Result</a:t>
            </a:r>
            <a:endParaRPr lang="en-IN" sz="3600" b="1" dirty="0">
              <a:solidFill>
                <a:schemeClr val="tx1"/>
              </a:solidFill>
            </a:endParaRPr>
          </a:p>
        </p:txBody>
      </p:sp>
      <p:pic>
        <p:nvPicPr>
          <p:cNvPr id="5" name="Content Placeholder 4">
            <a:extLst>
              <a:ext uri="{FF2B5EF4-FFF2-40B4-BE49-F238E27FC236}">
                <a16:creationId xmlns:a16="http://schemas.microsoft.com/office/drawing/2014/main" id="{E64711EE-044A-660D-D8F9-013A5DB77C71}"/>
              </a:ext>
            </a:extLst>
          </p:cNvPr>
          <p:cNvPicPr>
            <a:picLocks noGrp="1" noChangeAspect="1"/>
          </p:cNvPicPr>
          <p:nvPr>
            <p:ph idx="1"/>
          </p:nvPr>
        </p:nvPicPr>
        <p:blipFill>
          <a:blip r:embed="rId2"/>
          <a:stretch>
            <a:fillRect/>
          </a:stretch>
        </p:blipFill>
        <p:spPr>
          <a:xfrm>
            <a:off x="2210990" y="1544320"/>
            <a:ext cx="7770020" cy="4140200"/>
          </a:xfrm>
        </p:spPr>
      </p:pic>
    </p:spTree>
    <p:extLst>
      <p:ext uri="{BB962C8B-B14F-4D97-AF65-F5344CB8AC3E}">
        <p14:creationId xmlns:p14="http://schemas.microsoft.com/office/powerpoint/2010/main" val="3354474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63E2A-2EB4-F0F7-1DD4-E850A70CDBAF}"/>
              </a:ext>
            </a:extLst>
          </p:cNvPr>
          <p:cNvSpPr>
            <a:spLocks noGrp="1"/>
          </p:cNvSpPr>
          <p:nvPr>
            <p:ph type="title"/>
          </p:nvPr>
        </p:nvSpPr>
        <p:spPr>
          <a:xfrm>
            <a:off x="1371600" y="685800"/>
            <a:ext cx="9601200" cy="817880"/>
          </a:xfrm>
        </p:spPr>
        <p:txBody>
          <a:bodyPr>
            <a:normAutofit/>
          </a:bodyPr>
          <a:lstStyle/>
          <a:p>
            <a:r>
              <a:rPr lang="en-US" sz="4000" b="1" dirty="0">
                <a:solidFill>
                  <a:schemeClr val="tx1"/>
                </a:solidFill>
              </a:rPr>
              <a:t>Steps to solve this API Test:</a:t>
            </a:r>
            <a:endParaRPr lang="en-IN" sz="4000" b="1" dirty="0">
              <a:solidFill>
                <a:schemeClr val="tx1"/>
              </a:solidFill>
            </a:endParaRPr>
          </a:p>
        </p:txBody>
      </p:sp>
      <p:sp>
        <p:nvSpPr>
          <p:cNvPr id="3" name="Content Placeholder 2">
            <a:extLst>
              <a:ext uri="{FF2B5EF4-FFF2-40B4-BE49-F238E27FC236}">
                <a16:creationId xmlns:a16="http://schemas.microsoft.com/office/drawing/2014/main" id="{0E9A1CEA-0972-074A-2E8D-38212165EABA}"/>
              </a:ext>
            </a:extLst>
          </p:cNvPr>
          <p:cNvSpPr>
            <a:spLocks noGrp="1"/>
          </p:cNvSpPr>
          <p:nvPr>
            <p:ph idx="1"/>
          </p:nvPr>
        </p:nvSpPr>
        <p:spPr>
          <a:xfrm>
            <a:off x="1371600" y="1351280"/>
            <a:ext cx="9601200" cy="5049520"/>
          </a:xfrm>
        </p:spPr>
        <p:txBody>
          <a:bodyPr>
            <a:normAutofit lnSpcReduction="10000"/>
          </a:bodyPr>
          <a:lstStyle/>
          <a:p>
            <a:pPr marL="342900" indent="-342900">
              <a:buAutoNum type="arabicPeriod"/>
            </a:pPr>
            <a:r>
              <a:rPr lang="en-US" altLang="en-US" dirty="0">
                <a:solidFill>
                  <a:schemeClr val="tx1"/>
                </a:solidFill>
              </a:rPr>
              <a:t>Create a JSON file with the given mock API response code.</a:t>
            </a:r>
          </a:p>
          <a:p>
            <a:pPr marL="342900" indent="-342900">
              <a:buAutoNum type="arabicPeriod"/>
            </a:pPr>
            <a:r>
              <a:rPr lang="en-US" altLang="en-US" dirty="0">
                <a:solidFill>
                  <a:schemeClr val="tx1"/>
                </a:solidFill>
              </a:rPr>
              <a:t>Open Command Prompt and paste the JSON file path in it and copy the endpoint in the command.</a:t>
            </a:r>
          </a:p>
          <a:p>
            <a:pPr marL="342900" indent="-342900">
              <a:buAutoNum type="arabicPeriod"/>
            </a:pPr>
            <a:r>
              <a:rPr lang="en-US" altLang="en-US" dirty="0">
                <a:solidFill>
                  <a:schemeClr val="tx1"/>
                </a:solidFill>
              </a:rPr>
              <a:t>Open Postman.</a:t>
            </a:r>
          </a:p>
          <a:p>
            <a:pPr marL="342900" indent="-342900">
              <a:buAutoNum type="arabicPeriod"/>
            </a:pPr>
            <a:r>
              <a:rPr lang="en-US" altLang="en-US" dirty="0">
                <a:solidFill>
                  <a:schemeClr val="tx1"/>
                </a:solidFill>
              </a:rPr>
              <a:t>Add a new request.</a:t>
            </a:r>
          </a:p>
          <a:p>
            <a:pPr marL="342900" indent="-342900">
              <a:buAutoNum type="arabicPeriod"/>
            </a:pPr>
            <a:r>
              <a:rPr lang="en-US" altLang="en-US" dirty="0">
                <a:solidFill>
                  <a:schemeClr val="tx1"/>
                </a:solidFill>
              </a:rPr>
              <a:t>paste the endpoint by giving id or without id  in the given request by using “GET”.</a:t>
            </a:r>
          </a:p>
          <a:p>
            <a:pPr marL="342900" indent="-342900">
              <a:buAutoNum type="arabicPeriod"/>
            </a:pPr>
            <a:r>
              <a:rPr lang="en-US" altLang="en-US" dirty="0">
                <a:solidFill>
                  <a:schemeClr val="tx1"/>
                </a:solidFill>
              </a:rPr>
              <a:t>Click “Send” button. It will give the entered data with that id.</a:t>
            </a:r>
          </a:p>
          <a:p>
            <a:pPr marL="342900" indent="-342900">
              <a:buAutoNum type="arabicPeriod"/>
            </a:pPr>
            <a:r>
              <a:rPr lang="en-US" altLang="en-US" dirty="0">
                <a:solidFill>
                  <a:schemeClr val="tx1"/>
                </a:solidFill>
              </a:rPr>
              <a:t>Add another new request.</a:t>
            </a:r>
          </a:p>
          <a:p>
            <a:pPr marL="342900" indent="-342900">
              <a:buAutoNum type="arabicPeriod"/>
            </a:pPr>
            <a:r>
              <a:rPr lang="en-US" altLang="en-US" dirty="0">
                <a:solidFill>
                  <a:schemeClr val="tx1"/>
                </a:solidFill>
              </a:rPr>
              <a:t>Select “Scripts”.</a:t>
            </a:r>
          </a:p>
          <a:p>
            <a:pPr marL="342900" indent="-342900">
              <a:buAutoNum type="arabicPeriod"/>
            </a:pPr>
            <a:r>
              <a:rPr lang="en-US" altLang="en-US" dirty="0">
                <a:solidFill>
                  <a:schemeClr val="tx1"/>
                </a:solidFill>
              </a:rPr>
              <a:t>Give the test scripts provided as per the assignment.</a:t>
            </a:r>
          </a:p>
          <a:p>
            <a:pPr marL="342900" indent="-342900">
              <a:buAutoNum type="arabicPeriod"/>
            </a:pPr>
            <a:r>
              <a:rPr lang="en-US" altLang="en-US" dirty="0">
                <a:solidFill>
                  <a:schemeClr val="tx1"/>
                </a:solidFill>
              </a:rPr>
              <a:t>Save it &amp; click “Send” button.</a:t>
            </a:r>
          </a:p>
          <a:p>
            <a:pPr marL="342900" indent="-342900">
              <a:buAutoNum type="arabicPeriod"/>
            </a:pPr>
            <a:r>
              <a:rPr lang="en-US" altLang="en-US" dirty="0">
                <a:solidFill>
                  <a:schemeClr val="tx1"/>
                </a:solidFill>
              </a:rPr>
              <a:t>It provides the test results of test scripts.</a:t>
            </a:r>
          </a:p>
          <a:p>
            <a:endParaRPr lang="en-IN" dirty="0"/>
          </a:p>
        </p:txBody>
      </p:sp>
    </p:spTree>
    <p:extLst>
      <p:ext uri="{BB962C8B-B14F-4D97-AF65-F5344CB8AC3E}">
        <p14:creationId xmlns:p14="http://schemas.microsoft.com/office/powerpoint/2010/main" val="4045714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38BF4-6023-AFBD-4D52-11B28A67DA72}"/>
              </a:ext>
            </a:extLst>
          </p:cNvPr>
          <p:cNvSpPr>
            <a:spLocks noGrp="1"/>
          </p:cNvSpPr>
          <p:nvPr>
            <p:ph type="title"/>
          </p:nvPr>
        </p:nvSpPr>
        <p:spPr/>
        <p:txBody>
          <a:bodyPr/>
          <a:lstStyle/>
          <a:p>
            <a:r>
              <a:rPr lang="en-US" b="1" dirty="0"/>
              <a:t>Resources:</a:t>
            </a:r>
            <a:endParaRPr lang="en-IN" b="1" dirty="0"/>
          </a:p>
        </p:txBody>
      </p:sp>
      <p:sp>
        <p:nvSpPr>
          <p:cNvPr id="3" name="Content Placeholder 2">
            <a:extLst>
              <a:ext uri="{FF2B5EF4-FFF2-40B4-BE49-F238E27FC236}">
                <a16:creationId xmlns:a16="http://schemas.microsoft.com/office/drawing/2014/main" id="{4BBF9555-CAB9-ACF9-7667-F1DD275C6601}"/>
              </a:ext>
            </a:extLst>
          </p:cNvPr>
          <p:cNvSpPr>
            <a:spLocks noGrp="1"/>
          </p:cNvSpPr>
          <p:nvPr>
            <p:ph idx="1"/>
          </p:nvPr>
        </p:nvSpPr>
        <p:spPr>
          <a:xfrm>
            <a:off x="1137920" y="1638300"/>
            <a:ext cx="9601200" cy="3581400"/>
          </a:xfrm>
        </p:spPr>
        <p:txBody>
          <a:bodyPr/>
          <a:lstStyle/>
          <a:p>
            <a:pPr marL="0" indent="0">
              <a:buNone/>
            </a:pPr>
            <a:r>
              <a:rPr lang="en-IN" dirty="0"/>
              <a:t>https://www.youtube.com/watch?v=yoWMdPB_dic</a:t>
            </a:r>
          </a:p>
        </p:txBody>
      </p:sp>
    </p:spTree>
    <p:extLst>
      <p:ext uri="{BB962C8B-B14F-4D97-AF65-F5344CB8AC3E}">
        <p14:creationId xmlns:p14="http://schemas.microsoft.com/office/powerpoint/2010/main" val="2225550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64EFD-B70D-07CB-E0A2-0D254174BDD1}"/>
              </a:ext>
            </a:extLst>
          </p:cNvPr>
          <p:cNvSpPr>
            <a:spLocks noGrp="1"/>
          </p:cNvSpPr>
          <p:nvPr>
            <p:ph type="title"/>
          </p:nvPr>
        </p:nvSpPr>
        <p:spPr/>
        <p:txBody>
          <a:bodyPr/>
          <a:lstStyle/>
          <a:p>
            <a:pPr algn="ctr"/>
            <a:r>
              <a:rPr lang="en-US" b="1" dirty="0">
                <a:solidFill>
                  <a:schemeClr val="tx1"/>
                </a:solidFill>
              </a:rPr>
              <a:t>CONCLUSION</a:t>
            </a:r>
            <a:endParaRPr lang="en-IN" b="1" dirty="0">
              <a:solidFill>
                <a:schemeClr val="tx1"/>
              </a:solidFill>
            </a:endParaRPr>
          </a:p>
        </p:txBody>
      </p:sp>
      <p:sp>
        <p:nvSpPr>
          <p:cNvPr id="3" name="Content Placeholder 2">
            <a:extLst>
              <a:ext uri="{FF2B5EF4-FFF2-40B4-BE49-F238E27FC236}">
                <a16:creationId xmlns:a16="http://schemas.microsoft.com/office/drawing/2014/main" id="{08AD802B-B432-B158-FC44-3A178DCFE5AA}"/>
              </a:ext>
            </a:extLst>
          </p:cNvPr>
          <p:cNvSpPr>
            <a:spLocks noGrp="1"/>
          </p:cNvSpPr>
          <p:nvPr>
            <p:ph idx="1"/>
          </p:nvPr>
        </p:nvSpPr>
        <p:spPr>
          <a:xfrm>
            <a:off x="1828800" y="1889760"/>
            <a:ext cx="9601200" cy="3581400"/>
          </a:xfrm>
        </p:spPr>
        <p:txBody>
          <a:bodyPr/>
          <a:lstStyle/>
          <a:p>
            <a:pPr algn="just"/>
            <a:r>
              <a:rPr lang="en-US" dirty="0"/>
              <a:t>This assignment helped us understand API testing using Postman. We created a mock IPL player API, tested it with various validation methods like status code, response time, and error handling, and documented the results. It gave us practical experience in working with APIs and testing tools.</a:t>
            </a:r>
            <a:endParaRPr lang="en-IN" dirty="0"/>
          </a:p>
        </p:txBody>
      </p:sp>
    </p:spTree>
    <p:extLst>
      <p:ext uri="{BB962C8B-B14F-4D97-AF65-F5344CB8AC3E}">
        <p14:creationId xmlns:p14="http://schemas.microsoft.com/office/powerpoint/2010/main" val="516696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5764D-E89E-9592-2C9C-1F04B6D66E6A}"/>
              </a:ext>
            </a:extLst>
          </p:cNvPr>
          <p:cNvSpPr>
            <a:spLocks noGrp="1"/>
          </p:cNvSpPr>
          <p:nvPr>
            <p:ph type="title"/>
          </p:nvPr>
        </p:nvSpPr>
        <p:spPr/>
        <p:txBody>
          <a:bodyPr/>
          <a:lstStyle/>
          <a:p>
            <a:r>
              <a:rPr lang="en-US" b="1" dirty="0">
                <a:solidFill>
                  <a:schemeClr val="tx1"/>
                </a:solidFill>
              </a:rPr>
              <a:t>Introduction</a:t>
            </a:r>
            <a:r>
              <a:rPr lang="en-US" dirty="0"/>
              <a:t>:</a:t>
            </a:r>
            <a:endParaRPr lang="en-IN" dirty="0"/>
          </a:p>
        </p:txBody>
      </p:sp>
      <p:sp>
        <p:nvSpPr>
          <p:cNvPr id="3" name="Content Placeholder 2">
            <a:extLst>
              <a:ext uri="{FF2B5EF4-FFF2-40B4-BE49-F238E27FC236}">
                <a16:creationId xmlns:a16="http://schemas.microsoft.com/office/drawing/2014/main" id="{2DEA28C0-E45B-458E-0225-1BCEF18D4E1B}"/>
              </a:ext>
            </a:extLst>
          </p:cNvPr>
          <p:cNvSpPr>
            <a:spLocks noGrp="1"/>
          </p:cNvSpPr>
          <p:nvPr>
            <p:ph idx="1"/>
          </p:nvPr>
        </p:nvSpPr>
        <p:spPr>
          <a:xfrm>
            <a:off x="1371600" y="1927123"/>
            <a:ext cx="9601200" cy="3940277"/>
          </a:xfrm>
        </p:spPr>
        <p:txBody>
          <a:bodyPr/>
          <a:lstStyle/>
          <a:p>
            <a:r>
              <a:rPr lang="en-US" altLang="en-US" dirty="0">
                <a:solidFill>
                  <a:schemeClr val="tx1"/>
                </a:solidFill>
              </a:rPr>
              <a:t>API (Application Programming Interface) are very commonly used in development.</a:t>
            </a:r>
          </a:p>
          <a:p>
            <a:r>
              <a:rPr lang="en-US" altLang="en-US" dirty="0">
                <a:solidFill>
                  <a:schemeClr val="tx1"/>
                </a:solidFill>
              </a:rPr>
              <a:t>Postman is a tool that can be used for API testing.</a:t>
            </a:r>
          </a:p>
          <a:p>
            <a:r>
              <a:rPr lang="en-US" altLang="en-US" dirty="0">
                <a:solidFill>
                  <a:schemeClr val="tx1"/>
                </a:solidFill>
              </a:rPr>
              <a:t>It involves verifying that APIs function correctly by sending requests and analyzing the responses.</a:t>
            </a:r>
          </a:p>
          <a:p>
            <a:r>
              <a:rPr lang="en-US" altLang="en-US" dirty="0">
                <a:solidFill>
                  <a:schemeClr val="tx1"/>
                </a:solidFill>
              </a:rPr>
              <a:t>Postman allows us to create and send API requests to test functionality, data flow and integrations.</a:t>
            </a:r>
          </a:p>
          <a:p>
            <a:r>
              <a:rPr lang="en-US" altLang="en-US" dirty="0">
                <a:solidFill>
                  <a:schemeClr val="tx1"/>
                </a:solidFill>
              </a:rPr>
              <a:t>We can automate these tests, create test suites &amp; even integrate them into CI/CD pipelines.</a:t>
            </a:r>
          </a:p>
          <a:p>
            <a:endParaRPr lang="en-IN" dirty="0"/>
          </a:p>
        </p:txBody>
      </p:sp>
    </p:spTree>
    <p:extLst>
      <p:ext uri="{BB962C8B-B14F-4D97-AF65-F5344CB8AC3E}">
        <p14:creationId xmlns:p14="http://schemas.microsoft.com/office/powerpoint/2010/main" val="2294835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BD3FE-4F91-0A9E-5DDF-08BA3D074421}"/>
              </a:ext>
            </a:extLst>
          </p:cNvPr>
          <p:cNvSpPr>
            <a:spLocks noGrp="1"/>
          </p:cNvSpPr>
          <p:nvPr>
            <p:ph type="title"/>
          </p:nvPr>
        </p:nvSpPr>
        <p:spPr/>
        <p:txBody>
          <a:bodyPr/>
          <a:lstStyle/>
          <a:p>
            <a:pPr algn="ctr"/>
            <a:r>
              <a:rPr lang="en-US" b="1" dirty="0">
                <a:latin typeface="Algerian" panose="04020705040A02060702" pitchFamily="82" charset="0"/>
              </a:rPr>
              <a:t>MY Assignment</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746E88EE-A88E-C4B3-A305-280F4F4C3DC5}"/>
              </a:ext>
            </a:extLst>
          </p:cNvPr>
          <p:cNvSpPr>
            <a:spLocks noGrp="1"/>
          </p:cNvSpPr>
          <p:nvPr>
            <p:ph idx="1"/>
          </p:nvPr>
        </p:nvSpPr>
        <p:spPr/>
        <p:txBody>
          <a:bodyPr>
            <a:normAutofit/>
          </a:bodyPr>
          <a:lstStyle/>
          <a:p>
            <a:pPr marL="0" indent="0" algn="just">
              <a:buNone/>
            </a:pPr>
            <a:r>
              <a:rPr lang="en-US" sz="3200" dirty="0">
                <a:solidFill>
                  <a:schemeClr val="tx1"/>
                </a:solidFill>
              </a:rPr>
              <a:t>To test the understanding of API testing by creating and validating a mock API that simulates Weather forecast data. Students will build a Weather data structure and use Postman to perform various validations that ensure data correctness, availability, and performance.</a:t>
            </a:r>
            <a:endParaRPr lang="en-IN" sz="3200" dirty="0">
              <a:solidFill>
                <a:schemeClr val="tx1"/>
              </a:solidFill>
            </a:endParaRPr>
          </a:p>
        </p:txBody>
      </p:sp>
    </p:spTree>
    <p:extLst>
      <p:ext uri="{BB962C8B-B14F-4D97-AF65-F5344CB8AC3E}">
        <p14:creationId xmlns:p14="http://schemas.microsoft.com/office/powerpoint/2010/main" val="61226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0EFA9-6BA4-E48E-95C9-F3A537691831}"/>
              </a:ext>
            </a:extLst>
          </p:cNvPr>
          <p:cNvSpPr>
            <a:spLocks noGrp="1"/>
          </p:cNvSpPr>
          <p:nvPr>
            <p:ph type="title"/>
          </p:nvPr>
        </p:nvSpPr>
        <p:spPr/>
        <p:txBody>
          <a:bodyPr/>
          <a:lstStyle/>
          <a:p>
            <a:r>
              <a:rPr lang="en-US" b="1" dirty="0"/>
              <a:t>Assignment Problem</a:t>
            </a:r>
            <a:endParaRPr lang="en-IN" b="1" dirty="0"/>
          </a:p>
        </p:txBody>
      </p:sp>
      <p:sp>
        <p:nvSpPr>
          <p:cNvPr id="3" name="Content Placeholder 2">
            <a:extLst>
              <a:ext uri="{FF2B5EF4-FFF2-40B4-BE49-F238E27FC236}">
                <a16:creationId xmlns:a16="http://schemas.microsoft.com/office/drawing/2014/main" id="{1BBF380D-8893-7CE9-41FE-2F6493F86534}"/>
              </a:ext>
            </a:extLst>
          </p:cNvPr>
          <p:cNvSpPr>
            <a:spLocks noGrp="1"/>
          </p:cNvSpPr>
          <p:nvPr>
            <p:ph idx="1"/>
          </p:nvPr>
        </p:nvSpPr>
        <p:spPr/>
        <p:txBody>
          <a:bodyPr/>
          <a:lstStyle/>
          <a:p>
            <a:pPr marL="0" indent="0" algn="just">
              <a:buNone/>
            </a:pPr>
            <a:r>
              <a:rPr lang="en-US" dirty="0">
                <a:solidFill>
                  <a:schemeClr val="tx1"/>
                </a:solidFill>
              </a:rPr>
              <a:t>1. Create a mock API using JSON-server that simulates IPL player data.</a:t>
            </a:r>
          </a:p>
          <a:p>
            <a:pPr marL="0" indent="0" algn="just">
              <a:buNone/>
            </a:pPr>
            <a:r>
              <a:rPr lang="en-US" dirty="0">
                <a:solidFill>
                  <a:schemeClr val="tx1"/>
                </a:solidFill>
              </a:rPr>
              <a:t>2. Design a JSON structure with detailed attributes for player profiles. </a:t>
            </a:r>
          </a:p>
          <a:p>
            <a:pPr marL="0" indent="0" algn="just">
              <a:buNone/>
            </a:pPr>
            <a:r>
              <a:rPr lang="en-US" dirty="0">
                <a:solidFill>
                  <a:schemeClr val="tx1"/>
                </a:solidFill>
              </a:rPr>
              <a:t>3. Perform comprehensive API testing using Postman, covering different validation types. </a:t>
            </a:r>
          </a:p>
          <a:p>
            <a:pPr marL="0" indent="0" algn="just">
              <a:buNone/>
            </a:pPr>
            <a:r>
              <a:rPr lang="en-US" dirty="0">
                <a:solidFill>
                  <a:schemeClr val="tx1"/>
                </a:solidFill>
              </a:rPr>
              <a:t>4. Document test cases along with expected and actual outcomes. </a:t>
            </a:r>
          </a:p>
          <a:p>
            <a:pPr marL="0" indent="0" algn="just">
              <a:buNone/>
            </a:pPr>
            <a:r>
              <a:rPr lang="en-US" dirty="0">
                <a:solidFill>
                  <a:schemeClr val="tx1"/>
                </a:solidFill>
              </a:rPr>
              <a:t>5. Apply Gamification: Record a video while executing the task, upload it to YouTube, and share the link in your assignment submission.</a:t>
            </a:r>
          </a:p>
          <a:p>
            <a:pPr marL="0" indent="0" algn="just">
              <a:buNone/>
            </a:pPr>
            <a:r>
              <a:rPr lang="en-US" b="1" dirty="0">
                <a:solidFill>
                  <a:schemeClr val="tx1"/>
                </a:solidFill>
              </a:rPr>
              <a:t>JSON Attributes</a:t>
            </a:r>
            <a:r>
              <a:rPr lang="en-US" dirty="0">
                <a:solidFill>
                  <a:schemeClr val="tx1"/>
                </a:solidFill>
              </a:rPr>
              <a:t>: </a:t>
            </a:r>
            <a:r>
              <a:rPr lang="en-US" dirty="0"/>
              <a:t>id , city, temperature, humidity, </a:t>
            </a:r>
            <a:r>
              <a:rPr lang="en-US" dirty="0" err="1"/>
              <a:t>condition,wind_speed</a:t>
            </a:r>
            <a:r>
              <a:rPr lang="en-US" dirty="0"/>
              <a:t>.</a:t>
            </a:r>
            <a:endParaRPr lang="en-US" dirty="0">
              <a:solidFill>
                <a:schemeClr val="tx1"/>
              </a:solidFill>
            </a:endParaRPr>
          </a:p>
          <a:p>
            <a:pPr marL="0" indent="0" algn="just">
              <a:buNone/>
            </a:pPr>
            <a:endParaRPr lang="en-US" dirty="0">
              <a:solidFill>
                <a:schemeClr val="tx1"/>
              </a:solidFill>
            </a:endParaRPr>
          </a:p>
        </p:txBody>
      </p:sp>
    </p:spTree>
    <p:extLst>
      <p:ext uri="{BB962C8B-B14F-4D97-AF65-F5344CB8AC3E}">
        <p14:creationId xmlns:p14="http://schemas.microsoft.com/office/powerpoint/2010/main" val="221053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3A091-F87A-7DFB-3264-9D1BDB746E53}"/>
              </a:ext>
            </a:extLst>
          </p:cNvPr>
          <p:cNvSpPr>
            <a:spLocks noGrp="1"/>
          </p:cNvSpPr>
          <p:nvPr>
            <p:ph type="title"/>
          </p:nvPr>
        </p:nvSpPr>
        <p:spPr>
          <a:xfrm flipV="1">
            <a:off x="1371600" y="-1917290"/>
            <a:ext cx="9601200" cy="2743200"/>
          </a:xfrm>
        </p:spPr>
        <p:txBody>
          <a:bodyPr>
            <a:normAutofit/>
          </a:bodyPr>
          <a:lstStyle/>
          <a:p>
            <a:br>
              <a:rPr lang="en-US" sz="3200" b="1" dirty="0">
                <a:solidFill>
                  <a:schemeClr val="tx1"/>
                </a:solidFill>
              </a:rPr>
            </a:br>
            <a:endParaRPr lang="en-IN" sz="3200" b="1" dirty="0">
              <a:solidFill>
                <a:schemeClr val="tx1"/>
              </a:solidFill>
            </a:endParaRPr>
          </a:p>
        </p:txBody>
      </p:sp>
      <p:sp>
        <p:nvSpPr>
          <p:cNvPr id="3" name="Content Placeholder 2">
            <a:extLst>
              <a:ext uri="{FF2B5EF4-FFF2-40B4-BE49-F238E27FC236}">
                <a16:creationId xmlns:a16="http://schemas.microsoft.com/office/drawing/2014/main" id="{31E71FE0-8DC4-A055-C3B6-5188B33D3ED6}"/>
              </a:ext>
            </a:extLst>
          </p:cNvPr>
          <p:cNvSpPr>
            <a:spLocks noGrp="1"/>
          </p:cNvSpPr>
          <p:nvPr>
            <p:ph idx="1"/>
          </p:nvPr>
        </p:nvSpPr>
        <p:spPr>
          <a:xfrm>
            <a:off x="1371600" y="1632155"/>
            <a:ext cx="9601200" cy="4235245"/>
          </a:xfrm>
        </p:spPr>
        <p:txBody>
          <a:bodyPr>
            <a:normAutofit/>
          </a:bodyPr>
          <a:lstStyle/>
          <a:p>
            <a:pPr marL="0" indent="0" algn="just">
              <a:buNone/>
            </a:pPr>
            <a:r>
              <a:rPr lang="en-US" b="1" dirty="0">
                <a:solidFill>
                  <a:schemeClr val="tx1"/>
                </a:solidFill>
              </a:rPr>
              <a:t>    JSON Attributes</a:t>
            </a:r>
            <a:r>
              <a:rPr lang="en-US" dirty="0">
                <a:solidFill>
                  <a:schemeClr val="tx1"/>
                </a:solidFill>
              </a:rPr>
              <a:t>: </a:t>
            </a:r>
            <a:r>
              <a:rPr lang="en-US" dirty="0"/>
              <a:t>id , name, team, role, runs, </a:t>
            </a:r>
            <a:r>
              <a:rPr lang="en-US" dirty="0" err="1"/>
              <a:t>strike_rate</a:t>
            </a:r>
            <a:r>
              <a:rPr lang="en-US" dirty="0"/>
              <a:t>, wickets, economy, nationality,  </a:t>
            </a:r>
            <a:r>
              <a:rPr lang="en-US" dirty="0" err="1"/>
              <a:t>matches_played</a:t>
            </a:r>
            <a:endParaRPr lang="en-US" dirty="0"/>
          </a:p>
          <a:p>
            <a:pPr marL="0" indent="0" algn="just">
              <a:buNone/>
            </a:pPr>
            <a:endParaRPr lang="en-US" dirty="0">
              <a:solidFill>
                <a:schemeClr val="tx1"/>
              </a:solidFill>
            </a:endParaRPr>
          </a:p>
          <a:p>
            <a:pPr marL="0" indent="0" algn="just">
              <a:buNone/>
            </a:pPr>
            <a:r>
              <a:rPr lang="en-US" dirty="0"/>
              <a:t>    </a:t>
            </a:r>
            <a:r>
              <a:rPr lang="en-US" sz="2000" b="1" dirty="0">
                <a:solidFill>
                  <a:schemeClr val="tx1"/>
                </a:solidFill>
              </a:rPr>
              <a:t>Validation Criteria:</a:t>
            </a:r>
            <a:endParaRPr lang="en-US" dirty="0"/>
          </a:p>
          <a:p>
            <a:pPr algn="just">
              <a:buFont typeface="Wingdings" panose="05000000000000000000" pitchFamily="2" charset="2"/>
              <a:buChar char="q"/>
            </a:pPr>
            <a:r>
              <a:rPr lang="en-US" dirty="0"/>
              <a:t> </a:t>
            </a:r>
            <a:r>
              <a:rPr lang="en-US" dirty="0">
                <a:solidFill>
                  <a:schemeClr val="tx1"/>
                </a:solidFill>
              </a:rPr>
              <a:t>Status Code Validation – Ensure API returns 200 OK on successful requests.</a:t>
            </a:r>
          </a:p>
          <a:p>
            <a:pPr algn="just">
              <a:buFont typeface="Wingdings" panose="05000000000000000000" pitchFamily="2" charset="2"/>
              <a:buChar char="q"/>
            </a:pPr>
            <a:r>
              <a:rPr lang="en-US" dirty="0">
                <a:solidFill>
                  <a:schemeClr val="tx1"/>
                </a:solidFill>
              </a:rPr>
              <a:t> Response Time Validation – Ensure response is within acceptable limits </a:t>
            </a:r>
          </a:p>
          <a:p>
            <a:pPr algn="just">
              <a:buFont typeface="Wingdings" panose="05000000000000000000" pitchFamily="2" charset="2"/>
              <a:buChar char="q"/>
            </a:pPr>
            <a:r>
              <a:rPr lang="en-US" dirty="0">
                <a:solidFill>
                  <a:schemeClr val="tx1"/>
                </a:solidFill>
              </a:rPr>
              <a:t>Error Handling Validation – Submit invalid city ID and ensure correct error response (e.g., 404 Not Found).</a:t>
            </a:r>
            <a:endParaRPr lang="en-IN" dirty="0">
              <a:solidFill>
                <a:schemeClr val="tx1"/>
              </a:solidFill>
            </a:endParaRPr>
          </a:p>
        </p:txBody>
      </p:sp>
    </p:spTree>
    <p:extLst>
      <p:ext uri="{BB962C8B-B14F-4D97-AF65-F5344CB8AC3E}">
        <p14:creationId xmlns:p14="http://schemas.microsoft.com/office/powerpoint/2010/main" val="2077781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501E7-76FC-D148-D84B-530345A81F88}"/>
              </a:ext>
            </a:extLst>
          </p:cNvPr>
          <p:cNvSpPr>
            <a:spLocks noGrp="1"/>
          </p:cNvSpPr>
          <p:nvPr>
            <p:ph type="title"/>
          </p:nvPr>
        </p:nvSpPr>
        <p:spPr/>
        <p:txBody>
          <a:bodyPr/>
          <a:lstStyle/>
          <a:p>
            <a:r>
              <a:rPr lang="en-US" b="1" dirty="0">
                <a:solidFill>
                  <a:schemeClr val="tx1"/>
                </a:solidFill>
              </a:rPr>
              <a:t>Assignment Answer</a:t>
            </a:r>
            <a:endParaRPr lang="en-IN" b="1" dirty="0">
              <a:solidFill>
                <a:schemeClr val="tx1"/>
              </a:solidFill>
            </a:endParaRPr>
          </a:p>
        </p:txBody>
      </p:sp>
      <p:sp>
        <p:nvSpPr>
          <p:cNvPr id="3" name="Content Placeholder 2">
            <a:extLst>
              <a:ext uri="{FF2B5EF4-FFF2-40B4-BE49-F238E27FC236}">
                <a16:creationId xmlns:a16="http://schemas.microsoft.com/office/drawing/2014/main" id="{729D18D8-B8F4-A02B-950C-B71165BCC015}"/>
              </a:ext>
            </a:extLst>
          </p:cNvPr>
          <p:cNvSpPr>
            <a:spLocks noGrp="1"/>
          </p:cNvSpPr>
          <p:nvPr>
            <p:ph idx="1"/>
          </p:nvPr>
        </p:nvSpPr>
        <p:spPr>
          <a:xfrm>
            <a:off x="1371600" y="1465006"/>
            <a:ext cx="9601200" cy="4402394"/>
          </a:xfrm>
        </p:spPr>
        <p:txBody>
          <a:bodyPr/>
          <a:lstStyle/>
          <a:p>
            <a:pPr marL="0" indent="0">
              <a:buNone/>
            </a:pPr>
            <a:r>
              <a:rPr lang="en-US" dirty="0"/>
              <a:t>Create Mock API endpoints</a:t>
            </a:r>
          </a:p>
          <a:p>
            <a:endParaRPr lang="en-US" dirty="0"/>
          </a:p>
          <a:p>
            <a:endParaRPr lang="en-US" dirty="0"/>
          </a:p>
          <a:p>
            <a:endParaRPr lang="en-IN" dirty="0"/>
          </a:p>
        </p:txBody>
      </p:sp>
      <p:pic>
        <p:nvPicPr>
          <p:cNvPr id="6" name="Picture 5">
            <a:extLst>
              <a:ext uri="{FF2B5EF4-FFF2-40B4-BE49-F238E27FC236}">
                <a16:creationId xmlns:a16="http://schemas.microsoft.com/office/drawing/2014/main" id="{2F5F9FAE-8441-1559-6CC3-138B76FFB744}"/>
              </a:ext>
            </a:extLst>
          </p:cNvPr>
          <p:cNvPicPr>
            <a:picLocks noChangeAspect="1"/>
          </p:cNvPicPr>
          <p:nvPr/>
        </p:nvPicPr>
        <p:blipFill>
          <a:blip r:embed="rId2"/>
          <a:stretch>
            <a:fillRect/>
          </a:stretch>
        </p:blipFill>
        <p:spPr>
          <a:xfrm>
            <a:off x="1477422" y="2003390"/>
            <a:ext cx="9051576" cy="4753638"/>
          </a:xfrm>
          <a:prstGeom prst="rect">
            <a:avLst/>
          </a:prstGeom>
        </p:spPr>
      </p:pic>
    </p:spTree>
    <p:extLst>
      <p:ext uri="{BB962C8B-B14F-4D97-AF65-F5344CB8AC3E}">
        <p14:creationId xmlns:p14="http://schemas.microsoft.com/office/powerpoint/2010/main" val="1874162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520FF-3E43-6B93-F90A-847B0219F693}"/>
              </a:ext>
            </a:extLst>
          </p:cNvPr>
          <p:cNvSpPr>
            <a:spLocks noGrp="1"/>
          </p:cNvSpPr>
          <p:nvPr>
            <p:ph type="title"/>
          </p:nvPr>
        </p:nvSpPr>
        <p:spPr>
          <a:xfrm>
            <a:off x="1371600" y="685800"/>
            <a:ext cx="10820400" cy="857865"/>
          </a:xfrm>
        </p:spPr>
        <p:txBody>
          <a:bodyPr>
            <a:normAutofit fontScale="90000"/>
          </a:bodyPr>
          <a:lstStyle/>
          <a:p>
            <a:r>
              <a:rPr lang="en-US" sz="3200" dirty="0">
                <a:solidFill>
                  <a:schemeClr val="tx1"/>
                </a:solidFill>
              </a:rPr>
              <a:t>- End Points                                                    - Fetching data using get </a:t>
            </a:r>
            <a:endParaRPr lang="en-IN" sz="3200" dirty="0">
              <a:solidFill>
                <a:schemeClr val="tx1"/>
              </a:solidFill>
            </a:endParaRPr>
          </a:p>
        </p:txBody>
      </p:sp>
      <p:pic>
        <p:nvPicPr>
          <p:cNvPr id="9" name="Content Placeholder 8">
            <a:extLst>
              <a:ext uri="{FF2B5EF4-FFF2-40B4-BE49-F238E27FC236}">
                <a16:creationId xmlns:a16="http://schemas.microsoft.com/office/drawing/2014/main" id="{065C8072-2EB5-5374-E1CD-0D96F9146E66}"/>
              </a:ext>
            </a:extLst>
          </p:cNvPr>
          <p:cNvPicPr>
            <a:picLocks noGrp="1" noChangeAspect="1"/>
          </p:cNvPicPr>
          <p:nvPr>
            <p:ph idx="1"/>
          </p:nvPr>
        </p:nvPicPr>
        <p:blipFill>
          <a:blip r:embed="rId2"/>
          <a:stretch>
            <a:fillRect/>
          </a:stretch>
        </p:blipFill>
        <p:spPr>
          <a:xfrm>
            <a:off x="907916" y="1531375"/>
            <a:ext cx="5533782" cy="3581400"/>
          </a:xfrm>
        </p:spPr>
      </p:pic>
      <p:pic>
        <p:nvPicPr>
          <p:cNvPr id="11" name="Picture 10">
            <a:extLst>
              <a:ext uri="{FF2B5EF4-FFF2-40B4-BE49-F238E27FC236}">
                <a16:creationId xmlns:a16="http://schemas.microsoft.com/office/drawing/2014/main" id="{1A940D81-D302-CA98-5765-DB5971C0203A}"/>
              </a:ext>
            </a:extLst>
          </p:cNvPr>
          <p:cNvPicPr>
            <a:picLocks noChangeAspect="1"/>
          </p:cNvPicPr>
          <p:nvPr/>
        </p:nvPicPr>
        <p:blipFill>
          <a:blip r:embed="rId3"/>
          <a:stretch>
            <a:fillRect/>
          </a:stretch>
        </p:blipFill>
        <p:spPr>
          <a:xfrm>
            <a:off x="6441698" y="1531374"/>
            <a:ext cx="5750302" cy="3581400"/>
          </a:xfrm>
          <a:prstGeom prst="rect">
            <a:avLst/>
          </a:prstGeom>
        </p:spPr>
      </p:pic>
    </p:spTree>
    <p:extLst>
      <p:ext uri="{BB962C8B-B14F-4D97-AF65-F5344CB8AC3E}">
        <p14:creationId xmlns:p14="http://schemas.microsoft.com/office/powerpoint/2010/main" val="1117978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1E7B5-F038-FC36-01CF-C5BF612C0602}"/>
              </a:ext>
            </a:extLst>
          </p:cNvPr>
          <p:cNvSpPr>
            <a:spLocks noGrp="1"/>
          </p:cNvSpPr>
          <p:nvPr>
            <p:ph type="title"/>
          </p:nvPr>
        </p:nvSpPr>
        <p:spPr>
          <a:xfrm>
            <a:off x="1371599" y="685800"/>
            <a:ext cx="10250129" cy="592394"/>
          </a:xfrm>
        </p:spPr>
        <p:txBody>
          <a:bodyPr>
            <a:normAutofit/>
          </a:bodyPr>
          <a:lstStyle/>
          <a:p>
            <a:r>
              <a:rPr lang="en-US" sz="3200" b="1" dirty="0">
                <a:solidFill>
                  <a:schemeClr val="tx1"/>
                </a:solidFill>
              </a:rPr>
              <a:t>-</a:t>
            </a:r>
            <a:r>
              <a:rPr lang="en-US" sz="3200" dirty="0">
                <a:solidFill>
                  <a:schemeClr val="tx1"/>
                </a:solidFill>
              </a:rPr>
              <a:t> Fetching data with id                - Changing data using PUT</a:t>
            </a:r>
            <a:endParaRPr lang="en-IN" sz="3200" dirty="0">
              <a:solidFill>
                <a:schemeClr val="tx1"/>
              </a:solidFill>
            </a:endParaRPr>
          </a:p>
        </p:txBody>
      </p:sp>
      <p:pic>
        <p:nvPicPr>
          <p:cNvPr id="5" name="Content Placeholder 4">
            <a:extLst>
              <a:ext uri="{FF2B5EF4-FFF2-40B4-BE49-F238E27FC236}">
                <a16:creationId xmlns:a16="http://schemas.microsoft.com/office/drawing/2014/main" id="{1D3FF5AC-C468-3197-0EA9-323403858A73}"/>
              </a:ext>
            </a:extLst>
          </p:cNvPr>
          <p:cNvPicPr>
            <a:picLocks noGrp="1" noChangeAspect="1"/>
          </p:cNvPicPr>
          <p:nvPr>
            <p:ph idx="1"/>
          </p:nvPr>
        </p:nvPicPr>
        <p:blipFill>
          <a:blip r:embed="rId2"/>
          <a:stretch>
            <a:fillRect/>
          </a:stretch>
        </p:blipFill>
        <p:spPr>
          <a:xfrm>
            <a:off x="825911" y="1543665"/>
            <a:ext cx="5515896" cy="4323735"/>
          </a:xfrm>
        </p:spPr>
      </p:pic>
      <p:pic>
        <p:nvPicPr>
          <p:cNvPr id="9" name="Picture 8">
            <a:extLst>
              <a:ext uri="{FF2B5EF4-FFF2-40B4-BE49-F238E27FC236}">
                <a16:creationId xmlns:a16="http://schemas.microsoft.com/office/drawing/2014/main" id="{B62001B7-55A4-719E-21DB-69605312A005}"/>
              </a:ext>
            </a:extLst>
          </p:cNvPr>
          <p:cNvPicPr>
            <a:picLocks noChangeAspect="1"/>
          </p:cNvPicPr>
          <p:nvPr/>
        </p:nvPicPr>
        <p:blipFill>
          <a:blip r:embed="rId3"/>
          <a:stretch>
            <a:fillRect/>
          </a:stretch>
        </p:blipFill>
        <p:spPr>
          <a:xfrm>
            <a:off x="6341807" y="1543664"/>
            <a:ext cx="5732206" cy="4323735"/>
          </a:xfrm>
          <a:prstGeom prst="rect">
            <a:avLst/>
          </a:prstGeom>
        </p:spPr>
      </p:pic>
    </p:spTree>
    <p:extLst>
      <p:ext uri="{BB962C8B-B14F-4D97-AF65-F5344CB8AC3E}">
        <p14:creationId xmlns:p14="http://schemas.microsoft.com/office/powerpoint/2010/main" val="1346513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AE763-8ABE-167E-9DB1-AA253A3AAAE3}"/>
              </a:ext>
            </a:extLst>
          </p:cNvPr>
          <p:cNvSpPr>
            <a:spLocks noGrp="1"/>
          </p:cNvSpPr>
          <p:nvPr>
            <p:ph type="title"/>
          </p:nvPr>
        </p:nvSpPr>
        <p:spPr>
          <a:xfrm>
            <a:off x="934065" y="685800"/>
            <a:ext cx="11090787" cy="661219"/>
          </a:xfrm>
        </p:spPr>
        <p:txBody>
          <a:bodyPr>
            <a:normAutofit/>
          </a:bodyPr>
          <a:lstStyle/>
          <a:p>
            <a:r>
              <a:rPr lang="en-US" sz="2800" dirty="0"/>
              <a:t>- Changing data using PATCH                      - Deleting data using DELETE</a:t>
            </a:r>
            <a:endParaRPr lang="en-IN" sz="2800" dirty="0"/>
          </a:p>
        </p:txBody>
      </p:sp>
      <p:pic>
        <p:nvPicPr>
          <p:cNvPr id="5" name="Content Placeholder 4">
            <a:extLst>
              <a:ext uri="{FF2B5EF4-FFF2-40B4-BE49-F238E27FC236}">
                <a16:creationId xmlns:a16="http://schemas.microsoft.com/office/drawing/2014/main" id="{A2A87222-2F70-D490-C1CD-279C757649F0}"/>
              </a:ext>
            </a:extLst>
          </p:cNvPr>
          <p:cNvPicPr>
            <a:picLocks noGrp="1" noChangeAspect="1"/>
          </p:cNvPicPr>
          <p:nvPr>
            <p:ph idx="1"/>
          </p:nvPr>
        </p:nvPicPr>
        <p:blipFill>
          <a:blip r:embed="rId2"/>
          <a:stretch>
            <a:fillRect/>
          </a:stretch>
        </p:blipFill>
        <p:spPr>
          <a:xfrm>
            <a:off x="788279" y="1347019"/>
            <a:ext cx="5653547" cy="3751006"/>
          </a:xfrm>
        </p:spPr>
      </p:pic>
      <p:pic>
        <p:nvPicPr>
          <p:cNvPr id="7" name="Picture 6">
            <a:extLst>
              <a:ext uri="{FF2B5EF4-FFF2-40B4-BE49-F238E27FC236}">
                <a16:creationId xmlns:a16="http://schemas.microsoft.com/office/drawing/2014/main" id="{E7441AA2-1AFD-22B8-9C14-FF415005F983}"/>
              </a:ext>
            </a:extLst>
          </p:cNvPr>
          <p:cNvPicPr>
            <a:picLocks noChangeAspect="1"/>
          </p:cNvPicPr>
          <p:nvPr/>
        </p:nvPicPr>
        <p:blipFill>
          <a:blip r:embed="rId3"/>
          <a:stretch>
            <a:fillRect/>
          </a:stretch>
        </p:blipFill>
        <p:spPr>
          <a:xfrm>
            <a:off x="6441826" y="1347019"/>
            <a:ext cx="5750174" cy="3751006"/>
          </a:xfrm>
          <a:prstGeom prst="rect">
            <a:avLst/>
          </a:prstGeom>
        </p:spPr>
      </p:pic>
    </p:spTree>
    <p:extLst>
      <p:ext uri="{BB962C8B-B14F-4D97-AF65-F5344CB8AC3E}">
        <p14:creationId xmlns:p14="http://schemas.microsoft.com/office/powerpoint/2010/main" val="60887749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Gallery</Template>
  <TotalTime>136</TotalTime>
  <Words>623</Words>
  <Application>Microsoft Office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Algerian</vt:lpstr>
      <vt:lpstr>Franklin Gothic Book</vt:lpstr>
      <vt:lpstr>Wingdings</vt:lpstr>
      <vt:lpstr>Crop</vt:lpstr>
      <vt:lpstr> Weather Forecast APi Testing using Postman</vt:lpstr>
      <vt:lpstr>Introduction:</vt:lpstr>
      <vt:lpstr>MY Assignment</vt:lpstr>
      <vt:lpstr>Assignment Problem</vt:lpstr>
      <vt:lpstr> </vt:lpstr>
      <vt:lpstr>Assignment Answer</vt:lpstr>
      <vt:lpstr>- End Points                                                    - Fetching data using get </vt:lpstr>
      <vt:lpstr>- Fetching data with id                - Changing data using PUT</vt:lpstr>
      <vt:lpstr>- Changing data using PATCH                      - Deleting data using DELETE</vt:lpstr>
      <vt:lpstr>Test Scripts-Validation</vt:lpstr>
      <vt:lpstr> Document test cases along with expected and actual outcomes:</vt:lpstr>
      <vt:lpstr>Test Result</vt:lpstr>
      <vt:lpstr>Steps to solve this API Test:</vt:lpstr>
      <vt:lpstr>Resources: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premeswar vemana</dc:creator>
  <cp:lastModifiedBy>aman mishra</cp:lastModifiedBy>
  <cp:revision>2</cp:revision>
  <dcterms:created xsi:type="dcterms:W3CDTF">2025-05-01T15:13:57Z</dcterms:created>
  <dcterms:modified xsi:type="dcterms:W3CDTF">2025-05-02T06:01:18Z</dcterms:modified>
</cp:coreProperties>
</file>