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Mina" charset="1" panose="02000503000000000000"/>
      <p:regular r:id="rId22"/>
    </p:embeddedFont>
    <p:embeddedFont>
      <p:font typeface="Mina Bold" charset="1" panose="02000803000000000000"/>
      <p:regular r:id="rId23"/>
    </p:embeddedFont>
    <p:embeddedFont>
      <p:font typeface="Times New Roman Bold" charset="1" panose="02030802070405020303"/>
      <p:regular r:id="rId24"/>
    </p:embeddedFont>
    <p:embeddedFont>
      <p:font typeface="Canva Sans Bold" charset="1" panose="020B0803030501040103"/>
      <p:regular r:id="rId25"/>
    </p:embeddedFont>
    <p:embeddedFont>
      <p:font typeface="Canva Sans" charset="1" panose="020B0503030501040103"/>
      <p:regular r:id="rId26"/>
    </p:embeddedFont>
    <p:embeddedFont>
      <p:font typeface="Canva Sans Italics" charset="1" panose="020B05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6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6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6.pn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6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6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4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20294" y="-212216"/>
            <a:ext cx="10205074" cy="10711432"/>
          </a:xfrm>
          <a:custGeom>
            <a:avLst/>
            <a:gdLst/>
            <a:ahLst/>
            <a:cxnLst/>
            <a:rect r="r" b="b" t="t" l="l"/>
            <a:pathLst>
              <a:path h="10711432" w="10205074">
                <a:moveTo>
                  <a:pt x="0" y="0"/>
                </a:moveTo>
                <a:lnTo>
                  <a:pt x="10205073" y="0"/>
                </a:lnTo>
                <a:lnTo>
                  <a:pt x="10205073" y="10711432"/>
                </a:lnTo>
                <a:lnTo>
                  <a:pt x="0" y="10711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9030" y="2309922"/>
            <a:ext cx="9773519" cy="2758734"/>
            <a:chOff x="0" y="0"/>
            <a:chExt cx="13031359" cy="367831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61925"/>
              <a:ext cx="10933399" cy="38071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607"/>
                </a:lnSpc>
              </a:pPr>
              <a:r>
                <a:rPr lang="en-US" sz="8290">
                  <a:solidFill>
                    <a:srgbClr val="FFFFFF"/>
                  </a:solidFill>
                  <a:latin typeface="Mina"/>
                  <a:ea typeface="Mina"/>
                  <a:cs typeface="Mina"/>
                  <a:sym typeface="Mina"/>
                </a:rPr>
                <a:t>HealChain – </a:t>
              </a:r>
            </a:p>
            <a:p>
              <a:pPr algn="l">
                <a:lnSpc>
                  <a:spcPts val="11607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380670"/>
              <a:ext cx="13031359" cy="2297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00"/>
                </a:lnSpc>
              </a:pPr>
              <a:r>
                <a:rPr lang="en-US" sz="5000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A Blockchain Based Electronic Health Record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978712" y="896403"/>
            <a:ext cx="2280588" cy="673130"/>
            <a:chOff x="0" y="0"/>
            <a:chExt cx="505529" cy="1492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FFFF">
                <a:alpha val="31765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648506" y="989966"/>
            <a:ext cx="482922" cy="486004"/>
            <a:chOff x="0" y="0"/>
            <a:chExt cx="107047" cy="1077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7047" cy="107731"/>
            </a:xfrm>
            <a:custGeom>
              <a:avLst/>
              <a:gdLst/>
              <a:ahLst/>
              <a:cxnLst/>
              <a:rect r="r" b="b" t="t" l="l"/>
              <a:pathLst>
                <a:path h="107731" w="107047">
                  <a:moveTo>
                    <a:pt x="53524" y="0"/>
                  </a:moveTo>
                  <a:lnTo>
                    <a:pt x="53524" y="0"/>
                  </a:lnTo>
                  <a:cubicBezTo>
                    <a:pt x="67719" y="0"/>
                    <a:pt x="81333" y="5639"/>
                    <a:pt x="91371" y="15677"/>
                  </a:cubicBezTo>
                  <a:cubicBezTo>
                    <a:pt x="101408" y="25714"/>
                    <a:pt x="107047" y="39328"/>
                    <a:pt x="107047" y="53524"/>
                  </a:cubicBezTo>
                  <a:lnTo>
                    <a:pt x="107047" y="54207"/>
                  </a:lnTo>
                  <a:cubicBezTo>
                    <a:pt x="107047" y="68402"/>
                    <a:pt x="101408" y="82016"/>
                    <a:pt x="91371" y="92054"/>
                  </a:cubicBezTo>
                  <a:cubicBezTo>
                    <a:pt x="81333" y="102091"/>
                    <a:pt x="67719" y="107731"/>
                    <a:pt x="53524" y="107731"/>
                  </a:cubicBezTo>
                  <a:lnTo>
                    <a:pt x="53524" y="107731"/>
                  </a:lnTo>
                  <a:cubicBezTo>
                    <a:pt x="39328" y="107731"/>
                    <a:pt x="25714" y="102091"/>
                    <a:pt x="15677" y="92054"/>
                  </a:cubicBezTo>
                  <a:cubicBezTo>
                    <a:pt x="5639" y="82016"/>
                    <a:pt x="0" y="68402"/>
                    <a:pt x="0" y="54207"/>
                  </a:cubicBezTo>
                  <a:lnTo>
                    <a:pt x="0" y="53524"/>
                  </a:lnTo>
                  <a:cubicBezTo>
                    <a:pt x="0" y="39328"/>
                    <a:pt x="5639" y="25714"/>
                    <a:pt x="15677" y="15677"/>
                  </a:cubicBezTo>
                  <a:cubicBezTo>
                    <a:pt x="25714" y="5639"/>
                    <a:pt x="39328" y="0"/>
                    <a:pt x="5352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7047" cy="145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785314" y="1118079"/>
            <a:ext cx="209307" cy="229778"/>
          </a:xfrm>
          <a:custGeom>
            <a:avLst/>
            <a:gdLst/>
            <a:ahLst/>
            <a:cxnLst/>
            <a:rect r="r" b="b" t="t" l="l"/>
            <a:pathLst>
              <a:path h="229778" w="209307">
                <a:moveTo>
                  <a:pt x="0" y="0"/>
                </a:moveTo>
                <a:lnTo>
                  <a:pt x="209307" y="0"/>
                </a:lnTo>
                <a:lnTo>
                  <a:pt x="209307" y="229778"/>
                </a:lnTo>
                <a:lnTo>
                  <a:pt x="0" y="229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402683" y="1015962"/>
            <a:ext cx="1245823" cy="406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sz="2357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Search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671621" y="-59816"/>
            <a:ext cx="10205074" cy="10711432"/>
          </a:xfrm>
          <a:custGeom>
            <a:avLst/>
            <a:gdLst/>
            <a:ahLst/>
            <a:cxnLst/>
            <a:rect r="r" b="b" t="t" l="l"/>
            <a:pathLst>
              <a:path h="10711432" w="10205074">
                <a:moveTo>
                  <a:pt x="0" y="0"/>
                </a:moveTo>
                <a:lnTo>
                  <a:pt x="10205074" y="0"/>
                </a:lnTo>
                <a:lnTo>
                  <a:pt x="10205074" y="10711432"/>
                </a:lnTo>
                <a:lnTo>
                  <a:pt x="0" y="10711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833849" y="-52550"/>
            <a:ext cx="14454151" cy="1042517"/>
            <a:chOff x="0" y="0"/>
            <a:chExt cx="19272201" cy="1390022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1837329" y="0"/>
              <a:ext cx="17434873" cy="1390022"/>
              <a:chOff x="0" y="0"/>
              <a:chExt cx="3443925" cy="27457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3443925" cy="274572"/>
              </a:xfrm>
              <a:custGeom>
                <a:avLst/>
                <a:gdLst/>
                <a:ahLst/>
                <a:cxnLst/>
                <a:rect r="r" b="b" t="t" l="l"/>
                <a:pathLst>
                  <a:path h="274572" w="3443925">
                    <a:moveTo>
                      <a:pt x="0" y="0"/>
                    </a:moveTo>
                    <a:lnTo>
                      <a:pt x="3443925" y="0"/>
                    </a:lnTo>
                    <a:lnTo>
                      <a:pt x="3443925" y="274572"/>
                    </a:lnTo>
                    <a:lnTo>
                      <a:pt x="0" y="274572"/>
                    </a:lnTo>
                    <a:close/>
                  </a:path>
                </a:pathLst>
              </a:custGeom>
              <a:solidFill>
                <a:srgbClr val="0E0440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3443925" cy="3983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4479"/>
                  </a:lnSpc>
                </a:pPr>
                <a:r>
                  <a:rPr lang="en-US" sz="3199" b="true">
                    <a:solidFill>
                      <a:srgbClr val="17D059"/>
                    </a:solidFill>
                    <a:latin typeface="Times New Roman Bold"/>
                    <a:ea typeface="Times New Roman Bold"/>
                    <a:cs typeface="Times New Roman Bold"/>
                    <a:sym typeface="Times New Roman Bold"/>
                  </a:rPr>
                  <a:t>KIIT Deemed to be University, School of Computer Engineering</a:t>
                </a: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0" y="209134"/>
              <a:ext cx="1253129" cy="952378"/>
            </a:xfrm>
            <a:custGeom>
              <a:avLst/>
              <a:gdLst/>
              <a:ahLst/>
              <a:cxnLst/>
              <a:rect r="r" b="b" t="t" l="l"/>
              <a:pathLst>
                <a:path h="952378" w="1253129">
                  <a:moveTo>
                    <a:pt x="0" y="0"/>
                  </a:moveTo>
                  <a:lnTo>
                    <a:pt x="1253129" y="0"/>
                  </a:lnTo>
                  <a:lnTo>
                    <a:pt x="1253129" y="952378"/>
                  </a:lnTo>
                  <a:lnTo>
                    <a:pt x="0" y="9523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4129166" y="6128166"/>
            <a:ext cx="4158834" cy="4158834"/>
          </a:xfrm>
          <a:custGeom>
            <a:avLst/>
            <a:gdLst/>
            <a:ahLst/>
            <a:cxnLst/>
            <a:rect r="r" b="b" t="t" l="l"/>
            <a:pathLst>
              <a:path h="4158834" w="4158834">
                <a:moveTo>
                  <a:pt x="0" y="0"/>
                </a:moveTo>
                <a:lnTo>
                  <a:pt x="4158834" y="0"/>
                </a:lnTo>
                <a:lnTo>
                  <a:pt x="4158834" y="4158834"/>
                </a:lnTo>
                <a:lnTo>
                  <a:pt x="0" y="41588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028700" y="886878"/>
            <a:ext cx="2371173" cy="682655"/>
            <a:chOff x="0" y="0"/>
            <a:chExt cx="3161564" cy="910207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12700"/>
              <a:ext cx="3161564" cy="897507"/>
              <a:chOff x="0" y="0"/>
              <a:chExt cx="749027" cy="21263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749027" cy="212634"/>
              </a:xfrm>
              <a:custGeom>
                <a:avLst/>
                <a:gdLst/>
                <a:ahLst/>
                <a:cxnLst/>
                <a:rect r="r" b="b" t="t" l="l"/>
                <a:pathLst>
                  <a:path h="212634" w="749027">
                    <a:moveTo>
                      <a:pt x="106317" y="0"/>
                    </a:moveTo>
                    <a:lnTo>
                      <a:pt x="642710" y="0"/>
                    </a:lnTo>
                    <a:cubicBezTo>
                      <a:pt x="701427" y="0"/>
                      <a:pt x="749027" y="47600"/>
                      <a:pt x="749027" y="106317"/>
                    </a:cubicBezTo>
                    <a:lnTo>
                      <a:pt x="749027" y="106317"/>
                    </a:lnTo>
                    <a:cubicBezTo>
                      <a:pt x="749027" y="134514"/>
                      <a:pt x="737825" y="161556"/>
                      <a:pt x="717887" y="181495"/>
                    </a:cubicBezTo>
                    <a:cubicBezTo>
                      <a:pt x="697949" y="201433"/>
                      <a:pt x="670907" y="212634"/>
                      <a:pt x="642710" y="212634"/>
                    </a:cubicBezTo>
                    <a:lnTo>
                      <a:pt x="106317" y="212634"/>
                    </a:lnTo>
                    <a:cubicBezTo>
                      <a:pt x="78120" y="212634"/>
                      <a:pt x="51078" y="201433"/>
                      <a:pt x="31140" y="181495"/>
                    </a:cubicBezTo>
                    <a:cubicBezTo>
                      <a:pt x="11201" y="161556"/>
                      <a:pt x="0" y="134514"/>
                      <a:pt x="0" y="106317"/>
                    </a:cubicBezTo>
                    <a:lnTo>
                      <a:pt x="0" y="106317"/>
                    </a:lnTo>
                    <a:cubicBezTo>
                      <a:pt x="0" y="78120"/>
                      <a:pt x="11201" y="51078"/>
                      <a:pt x="31140" y="31140"/>
                    </a:cubicBezTo>
                    <a:cubicBezTo>
                      <a:pt x="51078" y="11201"/>
                      <a:pt x="78120" y="0"/>
                      <a:pt x="10631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749027" cy="2507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5" id="25"/>
            <p:cNvSpPr/>
            <p:nvPr/>
          </p:nvSpPr>
          <p:spPr>
            <a:xfrm flipH="false" flipV="false" rot="0">
              <a:off x="120440" y="0"/>
              <a:ext cx="862088" cy="862088"/>
            </a:xfrm>
            <a:custGeom>
              <a:avLst/>
              <a:gdLst/>
              <a:ahLst/>
              <a:cxnLst/>
              <a:rect r="r" b="b" t="t" l="l"/>
              <a:pathLst>
                <a:path h="862088" w="862088">
                  <a:moveTo>
                    <a:pt x="0" y="0"/>
                  </a:moveTo>
                  <a:lnTo>
                    <a:pt x="862089" y="0"/>
                  </a:lnTo>
                  <a:lnTo>
                    <a:pt x="862089" y="862088"/>
                  </a:lnTo>
                  <a:lnTo>
                    <a:pt x="0" y="862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889685" y="225075"/>
              <a:ext cx="2026569" cy="494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3"/>
                </a:lnSpc>
              </a:pPr>
              <a:r>
                <a:rPr lang="en-US" sz="2252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HealChain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028700" y="5547685"/>
            <a:ext cx="4385035" cy="306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4"/>
              </a:lnSpc>
            </a:pPr>
            <a:r>
              <a:rPr lang="en-US" sz="251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by: </a:t>
            </a:r>
          </a:p>
          <a:p>
            <a:pPr algn="just">
              <a:lnSpc>
                <a:spcPts val="3514"/>
              </a:lnSpc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Saurav Ranjan - 2229157</a:t>
            </a:r>
          </a:p>
          <a:p>
            <a:pPr algn="just">
              <a:lnSpc>
                <a:spcPts val="3514"/>
              </a:lnSpc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Snehil Pandey - 2229179 </a:t>
            </a:r>
          </a:p>
          <a:p>
            <a:pPr algn="just">
              <a:lnSpc>
                <a:spcPts val="3514"/>
              </a:lnSpc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Shubham Singh - 2229202 </a:t>
            </a:r>
          </a:p>
          <a:p>
            <a:pPr algn="just">
              <a:lnSpc>
                <a:spcPts val="3514"/>
              </a:lnSpc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Vivek Kumar - 2229203 </a:t>
            </a:r>
          </a:p>
          <a:p>
            <a:pPr algn="just">
              <a:lnSpc>
                <a:spcPts val="3514"/>
              </a:lnSpc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Aishwarya Ranjan - 2229207 </a:t>
            </a:r>
          </a:p>
          <a:p>
            <a:pPr algn="just">
              <a:lnSpc>
                <a:spcPts val="3514"/>
              </a:lnSpc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Akshay Singh -2229209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8789525"/>
            <a:ext cx="5610298" cy="86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4"/>
              </a:lnSpc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UNDER THE GUIDANCE OF</a:t>
            </a:r>
          </a:p>
          <a:p>
            <a:pPr algn="just">
              <a:lnSpc>
                <a:spcPts val="3514"/>
              </a:lnSpc>
            </a:pPr>
            <a:r>
              <a:rPr lang="en-US" sz="251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GUIDE NAME: Sourav Kumar Giri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858013" y="9319480"/>
            <a:ext cx="313640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Date: 07  /  04   /  2025      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C3BFF">
                <a:alpha val="100000"/>
              </a:srgbClr>
            </a:gs>
            <a:gs pos="100000">
              <a:srgbClr val="B664F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305738" cy="10287000"/>
          </a:xfrm>
          <a:custGeom>
            <a:avLst/>
            <a:gdLst/>
            <a:ahLst/>
            <a:cxnLst/>
            <a:rect r="r" b="b" t="t" l="l"/>
            <a:pathLst>
              <a:path h="10287000" w="10305738">
                <a:moveTo>
                  <a:pt x="0" y="0"/>
                </a:moveTo>
                <a:lnTo>
                  <a:pt x="10305738" y="0"/>
                </a:lnTo>
                <a:lnTo>
                  <a:pt x="103057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0"/>
            <a:ext cx="10305738" cy="10287000"/>
          </a:xfrm>
          <a:custGeom>
            <a:avLst/>
            <a:gdLst/>
            <a:ahLst/>
            <a:cxnLst/>
            <a:rect r="r" b="b" t="t" l="l"/>
            <a:pathLst>
              <a:path h="10287000" w="10305738">
                <a:moveTo>
                  <a:pt x="0" y="0"/>
                </a:moveTo>
                <a:lnTo>
                  <a:pt x="10305738" y="0"/>
                </a:lnTo>
                <a:lnTo>
                  <a:pt x="103057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896403"/>
            <a:ext cx="2371173" cy="673130"/>
            <a:chOff x="0" y="0"/>
            <a:chExt cx="749027" cy="2126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9027" cy="212634"/>
            </a:xfrm>
            <a:custGeom>
              <a:avLst/>
              <a:gdLst/>
              <a:ahLst/>
              <a:cxnLst/>
              <a:rect r="r" b="b" t="t" l="l"/>
              <a:pathLst>
                <a:path h="212634" w="749027">
                  <a:moveTo>
                    <a:pt x="106317" y="0"/>
                  </a:moveTo>
                  <a:lnTo>
                    <a:pt x="642710" y="0"/>
                  </a:lnTo>
                  <a:cubicBezTo>
                    <a:pt x="701427" y="0"/>
                    <a:pt x="749027" y="47600"/>
                    <a:pt x="749027" y="106317"/>
                  </a:cubicBezTo>
                  <a:lnTo>
                    <a:pt x="749027" y="106317"/>
                  </a:lnTo>
                  <a:cubicBezTo>
                    <a:pt x="749027" y="134514"/>
                    <a:pt x="737825" y="161556"/>
                    <a:pt x="717887" y="181495"/>
                  </a:cubicBezTo>
                  <a:cubicBezTo>
                    <a:pt x="697949" y="201433"/>
                    <a:pt x="670907" y="212634"/>
                    <a:pt x="642710" y="212634"/>
                  </a:cubicBezTo>
                  <a:lnTo>
                    <a:pt x="106317" y="212634"/>
                  </a:lnTo>
                  <a:cubicBezTo>
                    <a:pt x="78120" y="212634"/>
                    <a:pt x="51078" y="201433"/>
                    <a:pt x="31140" y="181495"/>
                  </a:cubicBezTo>
                  <a:cubicBezTo>
                    <a:pt x="11201" y="161556"/>
                    <a:pt x="0" y="134514"/>
                    <a:pt x="0" y="106317"/>
                  </a:cubicBezTo>
                  <a:lnTo>
                    <a:pt x="0" y="106317"/>
                  </a:lnTo>
                  <a:cubicBezTo>
                    <a:pt x="0" y="78120"/>
                    <a:pt x="11201" y="51078"/>
                    <a:pt x="31140" y="31140"/>
                  </a:cubicBezTo>
                  <a:cubicBezTo>
                    <a:pt x="51078" y="11201"/>
                    <a:pt x="78120" y="0"/>
                    <a:pt x="1063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49027" cy="250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978712" y="896403"/>
            <a:ext cx="2280588" cy="673130"/>
            <a:chOff x="0" y="0"/>
            <a:chExt cx="505529" cy="1492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FFFF">
                <a:alpha val="31765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648506" y="989966"/>
            <a:ext cx="482922" cy="486004"/>
            <a:chOff x="0" y="0"/>
            <a:chExt cx="107047" cy="1077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047" cy="107731"/>
            </a:xfrm>
            <a:custGeom>
              <a:avLst/>
              <a:gdLst/>
              <a:ahLst/>
              <a:cxnLst/>
              <a:rect r="r" b="b" t="t" l="l"/>
              <a:pathLst>
                <a:path h="107731" w="107047">
                  <a:moveTo>
                    <a:pt x="53524" y="0"/>
                  </a:moveTo>
                  <a:lnTo>
                    <a:pt x="53524" y="0"/>
                  </a:lnTo>
                  <a:cubicBezTo>
                    <a:pt x="67719" y="0"/>
                    <a:pt x="81333" y="5639"/>
                    <a:pt x="91371" y="15677"/>
                  </a:cubicBezTo>
                  <a:cubicBezTo>
                    <a:pt x="101408" y="25714"/>
                    <a:pt x="107047" y="39328"/>
                    <a:pt x="107047" y="53524"/>
                  </a:cubicBezTo>
                  <a:lnTo>
                    <a:pt x="107047" y="54207"/>
                  </a:lnTo>
                  <a:cubicBezTo>
                    <a:pt x="107047" y="68402"/>
                    <a:pt x="101408" y="82016"/>
                    <a:pt x="91371" y="92054"/>
                  </a:cubicBezTo>
                  <a:cubicBezTo>
                    <a:pt x="81333" y="102091"/>
                    <a:pt x="67719" y="107731"/>
                    <a:pt x="53524" y="107731"/>
                  </a:cubicBezTo>
                  <a:lnTo>
                    <a:pt x="53524" y="107731"/>
                  </a:lnTo>
                  <a:cubicBezTo>
                    <a:pt x="39328" y="107731"/>
                    <a:pt x="25714" y="102091"/>
                    <a:pt x="15677" y="92054"/>
                  </a:cubicBezTo>
                  <a:cubicBezTo>
                    <a:pt x="5639" y="82016"/>
                    <a:pt x="0" y="68402"/>
                    <a:pt x="0" y="54207"/>
                  </a:cubicBezTo>
                  <a:lnTo>
                    <a:pt x="0" y="53524"/>
                  </a:lnTo>
                  <a:cubicBezTo>
                    <a:pt x="0" y="39328"/>
                    <a:pt x="5639" y="25714"/>
                    <a:pt x="15677" y="15677"/>
                  </a:cubicBezTo>
                  <a:cubicBezTo>
                    <a:pt x="25714" y="5639"/>
                    <a:pt x="39328" y="0"/>
                    <a:pt x="5352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7047" cy="145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886878"/>
            <a:ext cx="2371173" cy="682655"/>
            <a:chOff x="0" y="0"/>
            <a:chExt cx="3161564" cy="91020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12700"/>
              <a:ext cx="3161564" cy="897507"/>
              <a:chOff x="0" y="0"/>
              <a:chExt cx="749027" cy="21263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749027" cy="212634"/>
              </a:xfrm>
              <a:custGeom>
                <a:avLst/>
                <a:gdLst/>
                <a:ahLst/>
                <a:cxnLst/>
                <a:rect r="r" b="b" t="t" l="l"/>
                <a:pathLst>
                  <a:path h="212634" w="749027">
                    <a:moveTo>
                      <a:pt x="106317" y="0"/>
                    </a:moveTo>
                    <a:lnTo>
                      <a:pt x="642710" y="0"/>
                    </a:lnTo>
                    <a:cubicBezTo>
                      <a:pt x="701427" y="0"/>
                      <a:pt x="749027" y="47600"/>
                      <a:pt x="749027" y="106317"/>
                    </a:cubicBezTo>
                    <a:lnTo>
                      <a:pt x="749027" y="106317"/>
                    </a:lnTo>
                    <a:cubicBezTo>
                      <a:pt x="749027" y="134514"/>
                      <a:pt x="737825" y="161556"/>
                      <a:pt x="717887" y="181495"/>
                    </a:cubicBezTo>
                    <a:cubicBezTo>
                      <a:pt x="697949" y="201433"/>
                      <a:pt x="670907" y="212634"/>
                      <a:pt x="642710" y="212634"/>
                    </a:cubicBezTo>
                    <a:lnTo>
                      <a:pt x="106317" y="212634"/>
                    </a:lnTo>
                    <a:cubicBezTo>
                      <a:pt x="78120" y="212634"/>
                      <a:pt x="51078" y="201433"/>
                      <a:pt x="31140" y="181495"/>
                    </a:cubicBezTo>
                    <a:cubicBezTo>
                      <a:pt x="11201" y="161556"/>
                      <a:pt x="0" y="134514"/>
                      <a:pt x="0" y="106317"/>
                    </a:cubicBezTo>
                    <a:lnTo>
                      <a:pt x="0" y="106317"/>
                    </a:lnTo>
                    <a:cubicBezTo>
                      <a:pt x="0" y="78120"/>
                      <a:pt x="11201" y="51078"/>
                      <a:pt x="31140" y="31140"/>
                    </a:cubicBezTo>
                    <a:cubicBezTo>
                      <a:pt x="51078" y="11201"/>
                      <a:pt x="78120" y="0"/>
                      <a:pt x="10631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749027" cy="2507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120440" y="0"/>
              <a:ext cx="862088" cy="862088"/>
            </a:xfrm>
            <a:custGeom>
              <a:avLst/>
              <a:gdLst/>
              <a:ahLst/>
              <a:cxnLst/>
              <a:rect r="r" b="b" t="t" l="l"/>
              <a:pathLst>
                <a:path h="862088" w="862088">
                  <a:moveTo>
                    <a:pt x="0" y="0"/>
                  </a:moveTo>
                  <a:lnTo>
                    <a:pt x="862089" y="0"/>
                  </a:lnTo>
                  <a:lnTo>
                    <a:pt x="862089" y="862088"/>
                  </a:lnTo>
                  <a:lnTo>
                    <a:pt x="0" y="862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889685" y="225075"/>
              <a:ext cx="2026569" cy="494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3"/>
                </a:lnSpc>
              </a:pPr>
              <a:r>
                <a:rPr lang="en-US" sz="2252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HealChain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8700" y="1953888"/>
            <a:ext cx="7413430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Smart Contract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4646288"/>
            <a:ext cx="8420099" cy="4718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4"/>
              </a:lnSpc>
            </a:pPr>
            <a:r>
              <a:rPr lang="en-US" sz="3210" u="sng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Core Functions:</a:t>
            </a:r>
          </a:p>
          <a:p>
            <a:pPr algn="l" marL="542046" indent="-271023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registerProvider(): Registers a healthcare provider</a:t>
            </a:r>
          </a:p>
          <a:p>
            <a:pPr algn="l" marL="542046" indent="-271023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authorizeProvider(): Grants patient-controlled access</a:t>
            </a:r>
          </a:p>
          <a:p>
            <a:pPr algn="l" marL="542046" indent="-271023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addRecord(): Uploads patient EHR data and stores metadata</a:t>
            </a:r>
          </a:p>
          <a:p>
            <a:pPr algn="l">
              <a:lnSpc>
                <a:spcPts val="3514"/>
              </a:lnSpc>
            </a:pPr>
          </a:p>
          <a:p>
            <a:pPr algn="l">
              <a:lnSpc>
                <a:spcPts val="4354"/>
              </a:lnSpc>
            </a:pPr>
            <a:r>
              <a:rPr lang="en-US" sz="3110" u="sng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 Highlights:</a:t>
            </a:r>
            <a:r>
              <a:rPr lang="en-US" sz="31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Solidity snippets demonstrating logic for secure transactions</a:t>
            </a:r>
          </a:p>
          <a:p>
            <a:pPr algn="ctr">
              <a:lnSpc>
                <a:spcPts val="3514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923925" y="3160388"/>
            <a:ext cx="3933454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b="true" sz="9000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D</a:t>
            </a:r>
            <a:r>
              <a:rPr lang="en-US" b="true" sz="9000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etails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810636" y="2473182"/>
            <a:ext cx="8336904" cy="6270024"/>
            <a:chOff x="0" y="0"/>
            <a:chExt cx="11115873" cy="836003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00" y="0"/>
              <a:ext cx="11103173" cy="7839826"/>
            </a:xfrm>
            <a:custGeom>
              <a:avLst/>
              <a:gdLst/>
              <a:ahLst/>
              <a:cxnLst/>
              <a:rect r="r" b="b" t="t" l="l"/>
              <a:pathLst>
                <a:path h="7839826" w="11103173">
                  <a:moveTo>
                    <a:pt x="0" y="0"/>
                  </a:moveTo>
                  <a:lnTo>
                    <a:pt x="11103173" y="0"/>
                  </a:lnTo>
                  <a:lnTo>
                    <a:pt x="11103173" y="7839826"/>
                  </a:lnTo>
                  <a:lnTo>
                    <a:pt x="0" y="78398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40865" b="0"/>
              </a:stretch>
            </a:blipFill>
          </p:spPr>
        </p:sp>
        <p:grpSp>
          <p:nvGrpSpPr>
            <p:cNvPr name="Group 24" id="24"/>
            <p:cNvGrpSpPr/>
            <p:nvPr/>
          </p:nvGrpSpPr>
          <p:grpSpPr>
            <a:xfrm rot="0">
              <a:off x="0" y="7797141"/>
              <a:ext cx="11103173" cy="562891"/>
              <a:chOff x="0" y="0"/>
              <a:chExt cx="2193219" cy="111188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2193219" cy="111188"/>
              </a:xfrm>
              <a:custGeom>
                <a:avLst/>
                <a:gdLst/>
                <a:ahLst/>
                <a:cxnLst/>
                <a:rect r="r" b="b" t="t" l="l"/>
                <a:pathLst>
                  <a:path h="111188" w="2193219">
                    <a:moveTo>
                      <a:pt x="0" y="0"/>
                    </a:moveTo>
                    <a:lnTo>
                      <a:pt x="2193219" y="0"/>
                    </a:lnTo>
                    <a:lnTo>
                      <a:pt x="2193219" y="111188"/>
                    </a:lnTo>
                    <a:lnTo>
                      <a:pt x="0" y="11118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2193219" cy="1492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2793878" y="7801726"/>
              <a:ext cx="6375533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399">
                  <a:solidFill>
                    <a:srgbClr val="AD6C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Solidity File for Smart Contracts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4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350" y="5143500"/>
            <a:ext cx="9983660" cy="5686425"/>
            <a:chOff x="0" y="0"/>
            <a:chExt cx="2629441" cy="14976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9441" cy="1497659"/>
            </a:xfrm>
            <a:custGeom>
              <a:avLst/>
              <a:gdLst/>
              <a:ahLst/>
              <a:cxnLst/>
              <a:rect r="r" b="b" t="t" l="l"/>
              <a:pathLst>
                <a:path h="1497659" w="2629441">
                  <a:moveTo>
                    <a:pt x="43426" y="0"/>
                  </a:moveTo>
                  <a:lnTo>
                    <a:pt x="2586016" y="0"/>
                  </a:lnTo>
                  <a:cubicBezTo>
                    <a:pt x="2597533" y="0"/>
                    <a:pt x="2608578" y="4575"/>
                    <a:pt x="2616722" y="12719"/>
                  </a:cubicBezTo>
                  <a:cubicBezTo>
                    <a:pt x="2624866" y="20863"/>
                    <a:pt x="2629441" y="31908"/>
                    <a:pt x="2629441" y="43426"/>
                  </a:cubicBezTo>
                  <a:lnTo>
                    <a:pt x="2629441" y="1454234"/>
                  </a:lnTo>
                  <a:cubicBezTo>
                    <a:pt x="2629441" y="1478217"/>
                    <a:pt x="2609999" y="1497659"/>
                    <a:pt x="2586016" y="1497659"/>
                  </a:cubicBezTo>
                  <a:lnTo>
                    <a:pt x="43426" y="1497659"/>
                  </a:lnTo>
                  <a:cubicBezTo>
                    <a:pt x="19442" y="1497659"/>
                    <a:pt x="0" y="1478217"/>
                    <a:pt x="0" y="1454234"/>
                  </a:cubicBezTo>
                  <a:lnTo>
                    <a:pt x="0" y="43426"/>
                  </a:lnTo>
                  <a:cubicBezTo>
                    <a:pt x="0" y="31908"/>
                    <a:pt x="4575" y="20863"/>
                    <a:pt x="12719" y="12719"/>
                  </a:cubicBezTo>
                  <a:cubicBezTo>
                    <a:pt x="20863" y="4575"/>
                    <a:pt x="31908" y="0"/>
                    <a:pt x="43426" y="0"/>
                  </a:cubicBezTo>
                  <a:close/>
                </a:path>
              </a:pathLst>
            </a:custGeom>
            <a:solidFill>
              <a:srgbClr val="6647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29441" cy="1535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78712" y="696897"/>
            <a:ext cx="2280588" cy="673130"/>
            <a:chOff x="0" y="0"/>
            <a:chExt cx="3040784" cy="89750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040784" cy="897507"/>
              <a:chOff x="0" y="0"/>
              <a:chExt cx="505529" cy="149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05529" cy="149210"/>
              </a:xfrm>
              <a:custGeom>
                <a:avLst/>
                <a:gdLst/>
                <a:ahLst/>
                <a:cxnLst/>
                <a:rect r="r" b="b" t="t" l="l"/>
                <a:pathLst>
                  <a:path h="149210" w="505529">
                    <a:moveTo>
                      <a:pt x="74605" y="0"/>
                    </a:moveTo>
                    <a:lnTo>
                      <a:pt x="430924" y="0"/>
                    </a:lnTo>
                    <a:cubicBezTo>
                      <a:pt x="472127" y="0"/>
                      <a:pt x="505529" y="33402"/>
                      <a:pt x="505529" y="74605"/>
                    </a:cubicBezTo>
                    <a:lnTo>
                      <a:pt x="505529" y="74605"/>
                    </a:lnTo>
                    <a:cubicBezTo>
                      <a:pt x="505529" y="115808"/>
                      <a:pt x="472127" y="149210"/>
                      <a:pt x="430924" y="149210"/>
                    </a:cubicBezTo>
                    <a:lnTo>
                      <a:pt x="74605" y="149210"/>
                    </a:lnTo>
                    <a:cubicBezTo>
                      <a:pt x="33402" y="149210"/>
                      <a:pt x="0" y="115808"/>
                      <a:pt x="0" y="74605"/>
                    </a:cubicBezTo>
                    <a:lnTo>
                      <a:pt x="0" y="74605"/>
                    </a:lnTo>
                    <a:cubicBezTo>
                      <a:pt x="0" y="33402"/>
                      <a:pt x="33402" y="0"/>
                      <a:pt x="74605" y="0"/>
                    </a:cubicBezTo>
                    <a:close/>
                  </a:path>
                </a:pathLst>
              </a:custGeom>
              <a:solidFill>
                <a:srgbClr val="FFFFFF">
                  <a:alpha val="31765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505529" cy="1873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2166365" y="124751"/>
              <a:ext cx="643896" cy="648005"/>
              <a:chOff x="0" y="0"/>
              <a:chExt cx="107047" cy="10773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07047" cy="107731"/>
              </a:xfrm>
              <a:custGeom>
                <a:avLst/>
                <a:gdLst/>
                <a:ahLst/>
                <a:cxnLst/>
                <a:rect r="r" b="b" t="t" l="l"/>
                <a:pathLst>
                  <a:path h="107731" w="107047">
                    <a:moveTo>
                      <a:pt x="53524" y="0"/>
                    </a:moveTo>
                    <a:lnTo>
                      <a:pt x="53524" y="0"/>
                    </a:lnTo>
                    <a:cubicBezTo>
                      <a:pt x="67719" y="0"/>
                      <a:pt x="81333" y="5639"/>
                      <a:pt x="91371" y="15677"/>
                    </a:cubicBezTo>
                    <a:cubicBezTo>
                      <a:pt x="101408" y="25714"/>
                      <a:pt x="107047" y="39328"/>
                      <a:pt x="107047" y="53524"/>
                    </a:cubicBezTo>
                    <a:lnTo>
                      <a:pt x="107047" y="54207"/>
                    </a:lnTo>
                    <a:cubicBezTo>
                      <a:pt x="107047" y="68402"/>
                      <a:pt x="101408" y="82016"/>
                      <a:pt x="91371" y="92054"/>
                    </a:cubicBezTo>
                    <a:cubicBezTo>
                      <a:pt x="81333" y="102091"/>
                      <a:pt x="67719" y="107731"/>
                      <a:pt x="53524" y="107731"/>
                    </a:cubicBezTo>
                    <a:lnTo>
                      <a:pt x="53524" y="107731"/>
                    </a:lnTo>
                    <a:cubicBezTo>
                      <a:pt x="39328" y="107731"/>
                      <a:pt x="25714" y="102091"/>
                      <a:pt x="15677" y="92054"/>
                    </a:cubicBezTo>
                    <a:cubicBezTo>
                      <a:pt x="5639" y="82016"/>
                      <a:pt x="0" y="68402"/>
                      <a:pt x="0" y="54207"/>
                    </a:cubicBezTo>
                    <a:lnTo>
                      <a:pt x="0" y="53524"/>
                    </a:lnTo>
                    <a:cubicBezTo>
                      <a:pt x="0" y="39328"/>
                      <a:pt x="5639" y="25714"/>
                      <a:pt x="15677" y="15677"/>
                    </a:cubicBezTo>
                    <a:cubicBezTo>
                      <a:pt x="25714" y="5639"/>
                      <a:pt x="39328" y="0"/>
                      <a:pt x="5352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07047" cy="1458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9801843" y="2920929"/>
            <a:ext cx="8486157" cy="530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4"/>
              </a:lnSpc>
            </a:pPr>
            <a:r>
              <a:rPr lang="en-US" sz="3210" u="sng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 Cases:</a:t>
            </a:r>
          </a:p>
          <a:p>
            <a:pPr algn="l" marL="563635" indent="-281818" lvl="1">
              <a:lnSpc>
                <a:spcPts val="3654"/>
              </a:lnSpc>
              <a:buFont typeface="Arial"/>
              <a:buChar char="•"/>
            </a:pPr>
            <a:r>
              <a:rPr lang="en-US" sz="26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T01: Login with valid credentials</a:t>
            </a:r>
          </a:p>
          <a:p>
            <a:pPr algn="l" marL="563635" indent="-281818" lvl="1">
              <a:lnSpc>
                <a:spcPts val="3654"/>
              </a:lnSpc>
              <a:buFont typeface="Arial"/>
              <a:buChar char="•"/>
            </a:pPr>
            <a:r>
              <a:rPr lang="en-US" sz="26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T02: EHR upload to IPFS and hash verification</a:t>
            </a:r>
          </a:p>
          <a:p>
            <a:pPr algn="l" marL="563635" indent="-281818" lvl="1">
              <a:lnSpc>
                <a:spcPts val="3654"/>
              </a:lnSpc>
              <a:buFont typeface="Arial"/>
              <a:buChar char="•"/>
            </a:pPr>
            <a:r>
              <a:rPr lang="en-US" sz="26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T03: Access request and notification to patient</a:t>
            </a:r>
          </a:p>
          <a:p>
            <a:pPr algn="l" marL="563635" indent="-281818" lvl="1">
              <a:lnSpc>
                <a:spcPts val="3654"/>
              </a:lnSpc>
              <a:buFont typeface="Arial"/>
              <a:buChar char="•"/>
            </a:pPr>
            <a:r>
              <a:rPr lang="en-US" sz="26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T04: Access approval workflow (granting and revoking)</a:t>
            </a:r>
          </a:p>
          <a:p>
            <a:pPr algn="l">
              <a:lnSpc>
                <a:spcPts val="3514"/>
              </a:lnSpc>
            </a:pPr>
          </a:p>
          <a:p>
            <a:pPr algn="l">
              <a:lnSpc>
                <a:spcPts val="4354"/>
              </a:lnSpc>
            </a:pPr>
            <a:r>
              <a:rPr lang="en-US" sz="3110" u="sng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  Metrices:</a:t>
            </a:r>
            <a:r>
              <a:rPr lang="en-US" sz="31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 marL="606814" indent="-303407" lvl="1">
              <a:lnSpc>
                <a:spcPts val="3934"/>
              </a:lnSpc>
              <a:buFont typeface="Arial"/>
              <a:buChar char="•"/>
            </a:pPr>
            <a:r>
              <a:rPr lang="en-US" sz="28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Transaction throughput</a:t>
            </a:r>
          </a:p>
          <a:p>
            <a:pPr algn="l" marL="606814" indent="-303407" lvl="1">
              <a:lnSpc>
                <a:spcPts val="3934"/>
              </a:lnSpc>
              <a:buFont typeface="Arial"/>
              <a:buChar char="•"/>
            </a:pPr>
            <a:r>
              <a:rPr lang="en-US" sz="28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Latency and consensus time</a:t>
            </a:r>
          </a:p>
          <a:p>
            <a:pPr algn="l" marL="606814" indent="-303407" lvl="1">
              <a:lnSpc>
                <a:spcPts val="3934"/>
              </a:lnSpc>
              <a:buFont typeface="Arial"/>
              <a:buChar char="•"/>
            </a:pPr>
            <a:r>
              <a:rPr lang="en-US" sz="28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Usability and security assessments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62787" y="687372"/>
            <a:ext cx="2371173" cy="682655"/>
            <a:chOff x="0" y="0"/>
            <a:chExt cx="3161564" cy="91020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12700"/>
              <a:ext cx="3161564" cy="897507"/>
              <a:chOff x="0" y="0"/>
              <a:chExt cx="749027" cy="21263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749027" cy="212634"/>
              </a:xfrm>
              <a:custGeom>
                <a:avLst/>
                <a:gdLst/>
                <a:ahLst/>
                <a:cxnLst/>
                <a:rect r="r" b="b" t="t" l="l"/>
                <a:pathLst>
                  <a:path h="212634" w="749027">
                    <a:moveTo>
                      <a:pt x="106317" y="0"/>
                    </a:moveTo>
                    <a:lnTo>
                      <a:pt x="642710" y="0"/>
                    </a:lnTo>
                    <a:cubicBezTo>
                      <a:pt x="701427" y="0"/>
                      <a:pt x="749027" y="47600"/>
                      <a:pt x="749027" y="106317"/>
                    </a:cubicBezTo>
                    <a:lnTo>
                      <a:pt x="749027" y="106317"/>
                    </a:lnTo>
                    <a:cubicBezTo>
                      <a:pt x="749027" y="134514"/>
                      <a:pt x="737825" y="161556"/>
                      <a:pt x="717887" y="181495"/>
                    </a:cubicBezTo>
                    <a:cubicBezTo>
                      <a:pt x="697949" y="201433"/>
                      <a:pt x="670907" y="212634"/>
                      <a:pt x="642710" y="212634"/>
                    </a:cubicBezTo>
                    <a:lnTo>
                      <a:pt x="106317" y="212634"/>
                    </a:lnTo>
                    <a:cubicBezTo>
                      <a:pt x="78120" y="212634"/>
                      <a:pt x="51078" y="201433"/>
                      <a:pt x="31140" y="181495"/>
                    </a:cubicBezTo>
                    <a:cubicBezTo>
                      <a:pt x="11201" y="161556"/>
                      <a:pt x="0" y="134514"/>
                      <a:pt x="0" y="106317"/>
                    </a:cubicBezTo>
                    <a:lnTo>
                      <a:pt x="0" y="106317"/>
                    </a:lnTo>
                    <a:cubicBezTo>
                      <a:pt x="0" y="78120"/>
                      <a:pt x="11201" y="51078"/>
                      <a:pt x="31140" y="31140"/>
                    </a:cubicBezTo>
                    <a:cubicBezTo>
                      <a:pt x="51078" y="11201"/>
                      <a:pt x="78120" y="0"/>
                      <a:pt x="10631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749027" cy="2507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120440" y="0"/>
              <a:ext cx="862088" cy="862088"/>
            </a:xfrm>
            <a:custGeom>
              <a:avLst/>
              <a:gdLst/>
              <a:ahLst/>
              <a:cxnLst/>
              <a:rect r="r" b="b" t="t" l="l"/>
              <a:pathLst>
                <a:path h="862088" w="862088">
                  <a:moveTo>
                    <a:pt x="0" y="0"/>
                  </a:moveTo>
                  <a:lnTo>
                    <a:pt x="862089" y="0"/>
                  </a:lnTo>
                  <a:lnTo>
                    <a:pt x="862089" y="862088"/>
                  </a:lnTo>
                  <a:lnTo>
                    <a:pt x="0" y="862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889685" y="225075"/>
              <a:ext cx="2026569" cy="494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3"/>
                </a:lnSpc>
              </a:pPr>
              <a:r>
                <a:rPr lang="en-US" sz="2252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HealChain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28700" y="2062338"/>
            <a:ext cx="7925458" cy="2439399"/>
            <a:chOff x="0" y="0"/>
            <a:chExt cx="10567277" cy="3252532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123825"/>
              <a:ext cx="5944283" cy="15377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799"/>
                </a:lnSpc>
              </a:pPr>
              <a:r>
                <a:rPr lang="en-US" sz="6999">
                  <a:solidFill>
                    <a:srgbClr val="FFFFFF"/>
                  </a:solidFill>
                  <a:latin typeface="Mina"/>
                  <a:ea typeface="Mina"/>
                  <a:cs typeface="Mina"/>
                  <a:sym typeface="Mina"/>
                </a:rPr>
                <a:t>Testing &amp;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06059" y="1469241"/>
              <a:ext cx="10461218" cy="1783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00"/>
                </a:lnSpc>
                <a:spcBef>
                  <a:spcPct val="0"/>
                </a:spcBef>
              </a:pPr>
              <a:r>
                <a:rPr lang="en-US" b="true" sz="8000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Verification Plan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62787" y="5197061"/>
            <a:ext cx="7408043" cy="4835386"/>
            <a:chOff x="0" y="0"/>
            <a:chExt cx="9877391" cy="644718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877391" cy="6424755"/>
            </a:xfrm>
            <a:custGeom>
              <a:avLst/>
              <a:gdLst/>
              <a:ahLst/>
              <a:cxnLst/>
              <a:rect r="r" b="b" t="t" l="l"/>
              <a:pathLst>
                <a:path h="6424755" w="9877391">
                  <a:moveTo>
                    <a:pt x="0" y="0"/>
                  </a:moveTo>
                  <a:lnTo>
                    <a:pt x="9877391" y="0"/>
                  </a:lnTo>
                  <a:lnTo>
                    <a:pt x="9877391" y="6424755"/>
                  </a:lnTo>
                  <a:lnTo>
                    <a:pt x="0" y="64247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12614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2492993" y="5983507"/>
              <a:ext cx="4961004" cy="463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1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Add Patient’s Record Interface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C3BFF">
                <a:alpha val="100000"/>
              </a:srgbClr>
            </a:gs>
            <a:gs pos="100000">
              <a:srgbClr val="B664F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08940" y="0"/>
            <a:ext cx="10305738" cy="10287000"/>
          </a:xfrm>
          <a:custGeom>
            <a:avLst/>
            <a:gdLst/>
            <a:ahLst/>
            <a:cxnLst/>
            <a:rect r="r" b="b" t="t" l="l"/>
            <a:pathLst>
              <a:path h="10287000" w="10305738">
                <a:moveTo>
                  <a:pt x="0" y="0"/>
                </a:moveTo>
                <a:lnTo>
                  <a:pt x="10305737" y="0"/>
                </a:lnTo>
                <a:lnTo>
                  <a:pt x="103057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288" y="0"/>
            <a:ext cx="10305738" cy="10287000"/>
          </a:xfrm>
          <a:custGeom>
            <a:avLst/>
            <a:gdLst/>
            <a:ahLst/>
            <a:cxnLst/>
            <a:rect r="r" b="b" t="t" l="l"/>
            <a:pathLst>
              <a:path h="10287000" w="10305738">
                <a:moveTo>
                  <a:pt x="0" y="0"/>
                </a:moveTo>
                <a:lnTo>
                  <a:pt x="10305738" y="0"/>
                </a:lnTo>
                <a:lnTo>
                  <a:pt x="103057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989966"/>
            <a:ext cx="2371173" cy="682655"/>
            <a:chOff x="0" y="0"/>
            <a:chExt cx="3161564" cy="91020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12700"/>
              <a:ext cx="3161564" cy="897507"/>
              <a:chOff x="0" y="0"/>
              <a:chExt cx="749027" cy="212634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49027" cy="212634"/>
              </a:xfrm>
              <a:custGeom>
                <a:avLst/>
                <a:gdLst/>
                <a:ahLst/>
                <a:cxnLst/>
                <a:rect r="r" b="b" t="t" l="l"/>
                <a:pathLst>
                  <a:path h="212634" w="749027">
                    <a:moveTo>
                      <a:pt x="106317" y="0"/>
                    </a:moveTo>
                    <a:lnTo>
                      <a:pt x="642710" y="0"/>
                    </a:lnTo>
                    <a:cubicBezTo>
                      <a:pt x="701427" y="0"/>
                      <a:pt x="749027" y="47600"/>
                      <a:pt x="749027" y="106317"/>
                    </a:cubicBezTo>
                    <a:lnTo>
                      <a:pt x="749027" y="106317"/>
                    </a:lnTo>
                    <a:cubicBezTo>
                      <a:pt x="749027" y="134514"/>
                      <a:pt x="737825" y="161556"/>
                      <a:pt x="717887" y="181495"/>
                    </a:cubicBezTo>
                    <a:cubicBezTo>
                      <a:pt x="697949" y="201433"/>
                      <a:pt x="670907" y="212634"/>
                      <a:pt x="642710" y="212634"/>
                    </a:cubicBezTo>
                    <a:lnTo>
                      <a:pt x="106317" y="212634"/>
                    </a:lnTo>
                    <a:cubicBezTo>
                      <a:pt x="78120" y="212634"/>
                      <a:pt x="51078" y="201433"/>
                      <a:pt x="31140" y="181495"/>
                    </a:cubicBezTo>
                    <a:cubicBezTo>
                      <a:pt x="11201" y="161556"/>
                      <a:pt x="0" y="134514"/>
                      <a:pt x="0" y="106317"/>
                    </a:cubicBezTo>
                    <a:lnTo>
                      <a:pt x="0" y="106317"/>
                    </a:lnTo>
                    <a:cubicBezTo>
                      <a:pt x="0" y="78120"/>
                      <a:pt x="11201" y="51078"/>
                      <a:pt x="31140" y="31140"/>
                    </a:cubicBezTo>
                    <a:cubicBezTo>
                      <a:pt x="51078" y="11201"/>
                      <a:pt x="78120" y="0"/>
                      <a:pt x="10631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749027" cy="2507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120440" y="0"/>
              <a:ext cx="862088" cy="862088"/>
            </a:xfrm>
            <a:custGeom>
              <a:avLst/>
              <a:gdLst/>
              <a:ahLst/>
              <a:cxnLst/>
              <a:rect r="r" b="b" t="t" l="l"/>
              <a:pathLst>
                <a:path h="862088" w="862088">
                  <a:moveTo>
                    <a:pt x="0" y="0"/>
                  </a:moveTo>
                  <a:lnTo>
                    <a:pt x="862089" y="0"/>
                  </a:lnTo>
                  <a:lnTo>
                    <a:pt x="862089" y="862088"/>
                  </a:lnTo>
                  <a:lnTo>
                    <a:pt x="0" y="862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889685" y="225075"/>
              <a:ext cx="2026569" cy="494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3"/>
                </a:lnSpc>
              </a:pPr>
              <a:r>
                <a:rPr lang="en-US" sz="2252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HealChain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2556247"/>
            <a:ext cx="7789058" cy="2587253"/>
            <a:chOff x="0" y="0"/>
            <a:chExt cx="10385410" cy="344967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123825"/>
              <a:ext cx="9902167" cy="15377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799"/>
                </a:lnSpc>
              </a:pPr>
              <a:r>
                <a:rPr lang="en-US" sz="6999">
                  <a:solidFill>
                    <a:srgbClr val="FFFFFF"/>
                  </a:solidFill>
                  <a:latin typeface="Mina"/>
                  <a:ea typeface="Mina"/>
                  <a:cs typeface="Mina"/>
                  <a:sym typeface="Mina"/>
                </a:rPr>
                <a:t>Results and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449421"/>
              <a:ext cx="10385410" cy="2000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599"/>
                </a:lnSpc>
              </a:pPr>
              <a:r>
                <a:rPr lang="en-US" sz="9000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Performance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5330825"/>
            <a:ext cx="8716324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u="sng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OUTCOMES: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Enhanced data security with a 98% reduction in unauthorized access incidents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Transaction latency averaging 1.2 seconds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High patient satisfaction in usability surveys (85%)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u="sng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PERFORMANCE ANALYSIS:</a:t>
            </a: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Comparison with traditional EHR systems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Scalability and efficiency in simulated environments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248775" y="3432043"/>
            <a:ext cx="8730541" cy="539272"/>
            <a:chOff x="0" y="0"/>
            <a:chExt cx="2299402" cy="1420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99402" cy="142030"/>
            </a:xfrm>
            <a:custGeom>
              <a:avLst/>
              <a:gdLst/>
              <a:ahLst/>
              <a:cxnLst/>
              <a:rect r="r" b="b" t="t" l="l"/>
              <a:pathLst>
                <a:path h="142030" w="2299402">
                  <a:moveTo>
                    <a:pt x="0" y="0"/>
                  </a:moveTo>
                  <a:lnTo>
                    <a:pt x="2299402" y="0"/>
                  </a:lnTo>
                  <a:lnTo>
                    <a:pt x="2299402" y="142030"/>
                  </a:lnTo>
                  <a:lnTo>
                    <a:pt x="0" y="142030"/>
                  </a:lnTo>
                  <a:close/>
                </a:path>
              </a:pathLst>
            </a:custGeom>
            <a:solidFill>
              <a:srgbClr val="D7EEF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299402" cy="180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248775" y="452746"/>
            <a:ext cx="8730541" cy="3397128"/>
            <a:chOff x="0" y="0"/>
            <a:chExt cx="11640722" cy="452950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640722" cy="3972396"/>
            </a:xfrm>
            <a:custGeom>
              <a:avLst/>
              <a:gdLst/>
              <a:ahLst/>
              <a:cxnLst/>
              <a:rect r="r" b="b" t="t" l="l"/>
              <a:pathLst>
                <a:path h="3972396" w="11640722">
                  <a:moveTo>
                    <a:pt x="0" y="0"/>
                  </a:moveTo>
                  <a:lnTo>
                    <a:pt x="11640722" y="0"/>
                  </a:lnTo>
                  <a:lnTo>
                    <a:pt x="11640722" y="3972396"/>
                  </a:lnTo>
                  <a:lnTo>
                    <a:pt x="0" y="39723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3692383" y="4026371"/>
              <a:ext cx="4255955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r>
                <a:rPr lang="en-US" b="true" sz="2299">
                  <a:solidFill>
                    <a:srgbClr val="6647FF"/>
                  </a:solidFill>
                  <a:latin typeface="Mina Bold"/>
                  <a:ea typeface="Mina Bold"/>
                  <a:cs typeface="Mina Bold"/>
                  <a:sym typeface="Mina Bold"/>
                </a:rPr>
                <a:t>EHR Website Homepage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34719" y="4161523"/>
            <a:ext cx="7224581" cy="5989133"/>
            <a:chOff x="0" y="0"/>
            <a:chExt cx="9632775" cy="798551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632775" cy="7317147"/>
            </a:xfrm>
            <a:custGeom>
              <a:avLst/>
              <a:gdLst/>
              <a:ahLst/>
              <a:cxnLst/>
              <a:rect r="r" b="b" t="t" l="l"/>
              <a:pathLst>
                <a:path h="7317147" w="9632775">
                  <a:moveTo>
                    <a:pt x="0" y="0"/>
                  </a:moveTo>
                  <a:lnTo>
                    <a:pt x="9632775" y="0"/>
                  </a:lnTo>
                  <a:lnTo>
                    <a:pt x="9632775" y="7317147"/>
                  </a:lnTo>
                  <a:lnTo>
                    <a:pt x="0" y="7317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492" t="0" r="-11380" b="-6877"/>
              </a:stretch>
            </a:blipFill>
          </p:spPr>
        </p:sp>
        <p:grpSp>
          <p:nvGrpSpPr>
            <p:cNvPr name="Group 22" id="22"/>
            <p:cNvGrpSpPr/>
            <p:nvPr/>
          </p:nvGrpSpPr>
          <p:grpSpPr>
            <a:xfrm rot="0">
              <a:off x="0" y="7317147"/>
              <a:ext cx="9632775" cy="668364"/>
              <a:chOff x="0" y="0"/>
              <a:chExt cx="1902770" cy="132022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902770" cy="132022"/>
              </a:xfrm>
              <a:custGeom>
                <a:avLst/>
                <a:gdLst/>
                <a:ahLst/>
                <a:cxnLst/>
                <a:rect r="r" b="b" t="t" l="l"/>
                <a:pathLst>
                  <a:path h="132022" w="1902770">
                    <a:moveTo>
                      <a:pt x="0" y="0"/>
                    </a:moveTo>
                    <a:lnTo>
                      <a:pt x="1902770" y="0"/>
                    </a:lnTo>
                    <a:lnTo>
                      <a:pt x="1902770" y="132022"/>
                    </a:lnTo>
                    <a:lnTo>
                      <a:pt x="0" y="132022"/>
                    </a:lnTo>
                    <a:close/>
                  </a:path>
                </a:pathLst>
              </a:custGeom>
              <a:solidFill>
                <a:srgbClr val="D7EEFE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1902770" cy="17012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2038858" y="7375950"/>
              <a:ext cx="5555059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20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0E0440"/>
                  </a:solidFill>
                  <a:latin typeface="Mina"/>
                  <a:ea typeface="Mina"/>
                  <a:cs typeface="Mina"/>
                  <a:sym typeface="Mina"/>
                </a:rPr>
                <a:t>View Patient’s Record Interface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4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25273" y="-4197855"/>
            <a:ext cx="9706877" cy="10188516"/>
          </a:xfrm>
          <a:custGeom>
            <a:avLst/>
            <a:gdLst/>
            <a:ahLst/>
            <a:cxnLst/>
            <a:rect r="r" b="b" t="t" l="l"/>
            <a:pathLst>
              <a:path h="10188516" w="9706877">
                <a:moveTo>
                  <a:pt x="0" y="0"/>
                </a:moveTo>
                <a:lnTo>
                  <a:pt x="9706878" y="0"/>
                </a:lnTo>
                <a:lnTo>
                  <a:pt x="9706878" y="10188516"/>
                </a:lnTo>
                <a:lnTo>
                  <a:pt x="0" y="10188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978712" y="896403"/>
            <a:ext cx="2280588" cy="673130"/>
            <a:chOff x="0" y="0"/>
            <a:chExt cx="505529" cy="149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FFFF">
                <a:alpha val="3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648506" y="989966"/>
            <a:ext cx="482922" cy="486004"/>
            <a:chOff x="0" y="0"/>
            <a:chExt cx="107047" cy="1077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7047" cy="107731"/>
            </a:xfrm>
            <a:custGeom>
              <a:avLst/>
              <a:gdLst/>
              <a:ahLst/>
              <a:cxnLst/>
              <a:rect r="r" b="b" t="t" l="l"/>
              <a:pathLst>
                <a:path h="107731" w="107047">
                  <a:moveTo>
                    <a:pt x="53524" y="0"/>
                  </a:moveTo>
                  <a:lnTo>
                    <a:pt x="53524" y="0"/>
                  </a:lnTo>
                  <a:cubicBezTo>
                    <a:pt x="67719" y="0"/>
                    <a:pt x="81333" y="5639"/>
                    <a:pt x="91371" y="15677"/>
                  </a:cubicBezTo>
                  <a:cubicBezTo>
                    <a:pt x="101408" y="25714"/>
                    <a:pt x="107047" y="39328"/>
                    <a:pt x="107047" y="53524"/>
                  </a:cubicBezTo>
                  <a:lnTo>
                    <a:pt x="107047" y="54207"/>
                  </a:lnTo>
                  <a:cubicBezTo>
                    <a:pt x="107047" y="68402"/>
                    <a:pt x="101408" y="82016"/>
                    <a:pt x="91371" y="92054"/>
                  </a:cubicBezTo>
                  <a:cubicBezTo>
                    <a:pt x="81333" y="102091"/>
                    <a:pt x="67719" y="107731"/>
                    <a:pt x="53524" y="107731"/>
                  </a:cubicBezTo>
                  <a:lnTo>
                    <a:pt x="53524" y="107731"/>
                  </a:lnTo>
                  <a:cubicBezTo>
                    <a:pt x="39328" y="107731"/>
                    <a:pt x="25714" y="102091"/>
                    <a:pt x="15677" y="92054"/>
                  </a:cubicBezTo>
                  <a:cubicBezTo>
                    <a:pt x="5639" y="82016"/>
                    <a:pt x="0" y="68402"/>
                    <a:pt x="0" y="54207"/>
                  </a:cubicBezTo>
                  <a:lnTo>
                    <a:pt x="0" y="53524"/>
                  </a:lnTo>
                  <a:cubicBezTo>
                    <a:pt x="0" y="39328"/>
                    <a:pt x="5639" y="25714"/>
                    <a:pt x="15677" y="15677"/>
                  </a:cubicBezTo>
                  <a:cubicBezTo>
                    <a:pt x="25714" y="5639"/>
                    <a:pt x="39328" y="0"/>
                    <a:pt x="5352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7047" cy="145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886878"/>
            <a:ext cx="2371173" cy="682655"/>
            <a:chOff x="0" y="0"/>
            <a:chExt cx="3161564" cy="91020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12700"/>
              <a:ext cx="3161564" cy="897507"/>
              <a:chOff x="0" y="0"/>
              <a:chExt cx="749027" cy="21263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749027" cy="212634"/>
              </a:xfrm>
              <a:custGeom>
                <a:avLst/>
                <a:gdLst/>
                <a:ahLst/>
                <a:cxnLst/>
                <a:rect r="r" b="b" t="t" l="l"/>
                <a:pathLst>
                  <a:path h="212634" w="749027">
                    <a:moveTo>
                      <a:pt x="106317" y="0"/>
                    </a:moveTo>
                    <a:lnTo>
                      <a:pt x="642710" y="0"/>
                    </a:lnTo>
                    <a:cubicBezTo>
                      <a:pt x="701427" y="0"/>
                      <a:pt x="749027" y="47600"/>
                      <a:pt x="749027" y="106317"/>
                    </a:cubicBezTo>
                    <a:lnTo>
                      <a:pt x="749027" y="106317"/>
                    </a:lnTo>
                    <a:cubicBezTo>
                      <a:pt x="749027" y="134514"/>
                      <a:pt x="737825" y="161556"/>
                      <a:pt x="717887" y="181495"/>
                    </a:cubicBezTo>
                    <a:cubicBezTo>
                      <a:pt x="697949" y="201433"/>
                      <a:pt x="670907" y="212634"/>
                      <a:pt x="642710" y="212634"/>
                    </a:cubicBezTo>
                    <a:lnTo>
                      <a:pt x="106317" y="212634"/>
                    </a:lnTo>
                    <a:cubicBezTo>
                      <a:pt x="78120" y="212634"/>
                      <a:pt x="51078" y="201433"/>
                      <a:pt x="31140" y="181495"/>
                    </a:cubicBezTo>
                    <a:cubicBezTo>
                      <a:pt x="11201" y="161556"/>
                      <a:pt x="0" y="134514"/>
                      <a:pt x="0" y="106317"/>
                    </a:cubicBezTo>
                    <a:lnTo>
                      <a:pt x="0" y="106317"/>
                    </a:lnTo>
                    <a:cubicBezTo>
                      <a:pt x="0" y="78120"/>
                      <a:pt x="11201" y="51078"/>
                      <a:pt x="31140" y="31140"/>
                    </a:cubicBezTo>
                    <a:cubicBezTo>
                      <a:pt x="51078" y="11201"/>
                      <a:pt x="78120" y="0"/>
                      <a:pt x="10631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749027" cy="2507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120440" y="0"/>
              <a:ext cx="862088" cy="862088"/>
            </a:xfrm>
            <a:custGeom>
              <a:avLst/>
              <a:gdLst/>
              <a:ahLst/>
              <a:cxnLst/>
              <a:rect r="r" b="b" t="t" l="l"/>
              <a:pathLst>
                <a:path h="862088" w="862088">
                  <a:moveTo>
                    <a:pt x="0" y="0"/>
                  </a:moveTo>
                  <a:lnTo>
                    <a:pt x="862089" y="0"/>
                  </a:lnTo>
                  <a:lnTo>
                    <a:pt x="862089" y="862088"/>
                  </a:lnTo>
                  <a:lnTo>
                    <a:pt x="0" y="862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889685" y="225075"/>
              <a:ext cx="2026569" cy="494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3"/>
                </a:lnSpc>
              </a:pPr>
              <a:r>
                <a:rPr lang="en-US" sz="2252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HealChain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8700" y="2050499"/>
            <a:ext cx="5947488" cy="1508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99"/>
              </a:lnSpc>
            </a:pPr>
            <a:r>
              <a:rPr lang="en-US" sz="8856" b="true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Conclusion: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5095875"/>
            <a:ext cx="10888998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u="sng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Summary: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HealChain successfully demonstrates the potential of blockchain in revolutionizing EHR systems.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Achieves secure, transparent, and patient-controlled access.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u="sng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Impact: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Offers a robust alternative to traditional centralized systems, enhancing both security and interoperability.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4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90412" y="-132112"/>
            <a:ext cx="10305738" cy="10287000"/>
          </a:xfrm>
          <a:custGeom>
            <a:avLst/>
            <a:gdLst/>
            <a:ahLst/>
            <a:cxnLst/>
            <a:rect r="r" b="b" t="t" l="l"/>
            <a:pathLst>
              <a:path h="10287000" w="10305738">
                <a:moveTo>
                  <a:pt x="0" y="0"/>
                </a:moveTo>
                <a:lnTo>
                  <a:pt x="10305738" y="0"/>
                </a:lnTo>
                <a:lnTo>
                  <a:pt x="103057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619" y="-132112"/>
            <a:ext cx="10305738" cy="10287000"/>
          </a:xfrm>
          <a:custGeom>
            <a:avLst/>
            <a:gdLst/>
            <a:ahLst/>
            <a:cxnLst/>
            <a:rect r="r" b="b" t="t" l="l"/>
            <a:pathLst>
              <a:path h="10287000" w="10305738">
                <a:moveTo>
                  <a:pt x="0" y="0"/>
                </a:moveTo>
                <a:lnTo>
                  <a:pt x="10305738" y="0"/>
                </a:lnTo>
                <a:lnTo>
                  <a:pt x="103057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896403"/>
            <a:ext cx="2371173" cy="673130"/>
            <a:chOff x="0" y="0"/>
            <a:chExt cx="749027" cy="2126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9027" cy="212634"/>
            </a:xfrm>
            <a:custGeom>
              <a:avLst/>
              <a:gdLst/>
              <a:ahLst/>
              <a:cxnLst/>
              <a:rect r="r" b="b" t="t" l="l"/>
              <a:pathLst>
                <a:path h="212634" w="749027">
                  <a:moveTo>
                    <a:pt x="106317" y="0"/>
                  </a:moveTo>
                  <a:lnTo>
                    <a:pt x="642710" y="0"/>
                  </a:lnTo>
                  <a:cubicBezTo>
                    <a:pt x="701427" y="0"/>
                    <a:pt x="749027" y="47600"/>
                    <a:pt x="749027" y="106317"/>
                  </a:cubicBezTo>
                  <a:lnTo>
                    <a:pt x="749027" y="106317"/>
                  </a:lnTo>
                  <a:cubicBezTo>
                    <a:pt x="749027" y="134514"/>
                    <a:pt x="737825" y="161556"/>
                    <a:pt x="717887" y="181495"/>
                  </a:cubicBezTo>
                  <a:cubicBezTo>
                    <a:pt x="697949" y="201433"/>
                    <a:pt x="670907" y="212634"/>
                    <a:pt x="642710" y="212634"/>
                  </a:cubicBezTo>
                  <a:lnTo>
                    <a:pt x="106317" y="212634"/>
                  </a:lnTo>
                  <a:cubicBezTo>
                    <a:pt x="78120" y="212634"/>
                    <a:pt x="51078" y="201433"/>
                    <a:pt x="31140" y="181495"/>
                  </a:cubicBezTo>
                  <a:cubicBezTo>
                    <a:pt x="11201" y="161556"/>
                    <a:pt x="0" y="134514"/>
                    <a:pt x="0" y="106317"/>
                  </a:cubicBezTo>
                  <a:lnTo>
                    <a:pt x="0" y="106317"/>
                  </a:lnTo>
                  <a:cubicBezTo>
                    <a:pt x="0" y="78120"/>
                    <a:pt x="11201" y="51078"/>
                    <a:pt x="31140" y="31140"/>
                  </a:cubicBezTo>
                  <a:cubicBezTo>
                    <a:pt x="51078" y="11201"/>
                    <a:pt x="78120" y="0"/>
                    <a:pt x="1063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49027" cy="250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648506" y="989966"/>
            <a:ext cx="482922" cy="486004"/>
            <a:chOff x="0" y="0"/>
            <a:chExt cx="107047" cy="1077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047" cy="107731"/>
            </a:xfrm>
            <a:custGeom>
              <a:avLst/>
              <a:gdLst/>
              <a:ahLst/>
              <a:cxnLst/>
              <a:rect r="r" b="b" t="t" l="l"/>
              <a:pathLst>
                <a:path h="107731" w="107047">
                  <a:moveTo>
                    <a:pt x="53524" y="0"/>
                  </a:moveTo>
                  <a:lnTo>
                    <a:pt x="53524" y="0"/>
                  </a:lnTo>
                  <a:cubicBezTo>
                    <a:pt x="67719" y="0"/>
                    <a:pt x="81333" y="5639"/>
                    <a:pt x="91371" y="15677"/>
                  </a:cubicBezTo>
                  <a:cubicBezTo>
                    <a:pt x="101408" y="25714"/>
                    <a:pt x="107047" y="39328"/>
                    <a:pt x="107047" y="53524"/>
                  </a:cubicBezTo>
                  <a:lnTo>
                    <a:pt x="107047" y="54207"/>
                  </a:lnTo>
                  <a:cubicBezTo>
                    <a:pt x="107047" y="68402"/>
                    <a:pt x="101408" y="82016"/>
                    <a:pt x="91371" y="92054"/>
                  </a:cubicBezTo>
                  <a:cubicBezTo>
                    <a:pt x="81333" y="102091"/>
                    <a:pt x="67719" y="107731"/>
                    <a:pt x="53524" y="107731"/>
                  </a:cubicBezTo>
                  <a:lnTo>
                    <a:pt x="53524" y="107731"/>
                  </a:lnTo>
                  <a:cubicBezTo>
                    <a:pt x="39328" y="107731"/>
                    <a:pt x="25714" y="102091"/>
                    <a:pt x="15677" y="92054"/>
                  </a:cubicBezTo>
                  <a:cubicBezTo>
                    <a:pt x="5639" y="82016"/>
                    <a:pt x="0" y="68402"/>
                    <a:pt x="0" y="54207"/>
                  </a:cubicBezTo>
                  <a:lnTo>
                    <a:pt x="0" y="53524"/>
                  </a:lnTo>
                  <a:cubicBezTo>
                    <a:pt x="0" y="39328"/>
                    <a:pt x="5639" y="25714"/>
                    <a:pt x="15677" y="15677"/>
                  </a:cubicBezTo>
                  <a:cubicBezTo>
                    <a:pt x="25714" y="5639"/>
                    <a:pt x="39328" y="0"/>
                    <a:pt x="5352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07047" cy="145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886878"/>
            <a:ext cx="2371173" cy="682655"/>
            <a:chOff x="0" y="0"/>
            <a:chExt cx="3161564" cy="910207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12700"/>
              <a:ext cx="3161564" cy="897507"/>
              <a:chOff x="0" y="0"/>
              <a:chExt cx="749027" cy="21263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49027" cy="212634"/>
              </a:xfrm>
              <a:custGeom>
                <a:avLst/>
                <a:gdLst/>
                <a:ahLst/>
                <a:cxnLst/>
                <a:rect r="r" b="b" t="t" l="l"/>
                <a:pathLst>
                  <a:path h="212634" w="749027">
                    <a:moveTo>
                      <a:pt x="106317" y="0"/>
                    </a:moveTo>
                    <a:lnTo>
                      <a:pt x="642710" y="0"/>
                    </a:lnTo>
                    <a:cubicBezTo>
                      <a:pt x="701427" y="0"/>
                      <a:pt x="749027" y="47600"/>
                      <a:pt x="749027" y="106317"/>
                    </a:cubicBezTo>
                    <a:lnTo>
                      <a:pt x="749027" y="106317"/>
                    </a:lnTo>
                    <a:cubicBezTo>
                      <a:pt x="749027" y="134514"/>
                      <a:pt x="737825" y="161556"/>
                      <a:pt x="717887" y="181495"/>
                    </a:cubicBezTo>
                    <a:cubicBezTo>
                      <a:pt x="697949" y="201433"/>
                      <a:pt x="670907" y="212634"/>
                      <a:pt x="642710" y="212634"/>
                    </a:cubicBezTo>
                    <a:lnTo>
                      <a:pt x="106317" y="212634"/>
                    </a:lnTo>
                    <a:cubicBezTo>
                      <a:pt x="78120" y="212634"/>
                      <a:pt x="51078" y="201433"/>
                      <a:pt x="31140" y="181495"/>
                    </a:cubicBezTo>
                    <a:cubicBezTo>
                      <a:pt x="11201" y="161556"/>
                      <a:pt x="0" y="134514"/>
                      <a:pt x="0" y="106317"/>
                    </a:cubicBezTo>
                    <a:lnTo>
                      <a:pt x="0" y="106317"/>
                    </a:lnTo>
                    <a:cubicBezTo>
                      <a:pt x="0" y="78120"/>
                      <a:pt x="11201" y="51078"/>
                      <a:pt x="31140" y="31140"/>
                    </a:cubicBezTo>
                    <a:cubicBezTo>
                      <a:pt x="51078" y="11201"/>
                      <a:pt x="78120" y="0"/>
                      <a:pt x="10631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749027" cy="2507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120440" y="0"/>
              <a:ext cx="862088" cy="862088"/>
            </a:xfrm>
            <a:custGeom>
              <a:avLst/>
              <a:gdLst/>
              <a:ahLst/>
              <a:cxnLst/>
              <a:rect r="r" b="b" t="t" l="l"/>
              <a:pathLst>
                <a:path h="862088" w="862088">
                  <a:moveTo>
                    <a:pt x="0" y="0"/>
                  </a:moveTo>
                  <a:lnTo>
                    <a:pt x="862089" y="0"/>
                  </a:lnTo>
                  <a:lnTo>
                    <a:pt x="862089" y="862088"/>
                  </a:lnTo>
                  <a:lnTo>
                    <a:pt x="0" y="862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889685" y="225075"/>
              <a:ext cx="2026569" cy="494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3"/>
                </a:lnSpc>
              </a:pPr>
              <a:r>
                <a:rPr lang="en-US" sz="2252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HealChain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267470" y="-3763624"/>
            <a:ext cx="9983660" cy="9983660"/>
            <a:chOff x="0" y="0"/>
            <a:chExt cx="13311547" cy="13311547"/>
          </a:xfrm>
        </p:grpSpPr>
        <p:grpSp>
          <p:nvGrpSpPr>
            <p:cNvPr name="Group 17" id="17"/>
            <p:cNvGrpSpPr/>
            <p:nvPr/>
          </p:nvGrpSpPr>
          <p:grpSpPr>
            <a:xfrm rot="-10800000">
              <a:off x="0" y="4725714"/>
              <a:ext cx="13311547" cy="4468282"/>
              <a:chOff x="0" y="0"/>
              <a:chExt cx="2629441" cy="88262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629441" cy="882624"/>
              </a:xfrm>
              <a:custGeom>
                <a:avLst/>
                <a:gdLst/>
                <a:ahLst/>
                <a:cxnLst/>
                <a:rect r="r" b="b" t="t" l="l"/>
                <a:pathLst>
                  <a:path h="882624" w="2629441">
                    <a:moveTo>
                      <a:pt x="43426" y="0"/>
                    </a:moveTo>
                    <a:lnTo>
                      <a:pt x="2586016" y="0"/>
                    </a:lnTo>
                    <a:cubicBezTo>
                      <a:pt x="2597533" y="0"/>
                      <a:pt x="2608578" y="4575"/>
                      <a:pt x="2616722" y="12719"/>
                    </a:cubicBezTo>
                    <a:cubicBezTo>
                      <a:pt x="2624866" y="20863"/>
                      <a:pt x="2629441" y="31908"/>
                      <a:pt x="2629441" y="43426"/>
                    </a:cubicBezTo>
                    <a:lnTo>
                      <a:pt x="2629441" y="839198"/>
                    </a:lnTo>
                    <a:cubicBezTo>
                      <a:pt x="2629441" y="850715"/>
                      <a:pt x="2624866" y="861761"/>
                      <a:pt x="2616722" y="869904"/>
                    </a:cubicBezTo>
                    <a:cubicBezTo>
                      <a:pt x="2608578" y="878048"/>
                      <a:pt x="2597533" y="882624"/>
                      <a:pt x="2586016" y="882624"/>
                    </a:cubicBezTo>
                    <a:lnTo>
                      <a:pt x="43426" y="882624"/>
                    </a:lnTo>
                    <a:cubicBezTo>
                      <a:pt x="19442" y="882624"/>
                      <a:pt x="0" y="863181"/>
                      <a:pt x="0" y="839198"/>
                    </a:cubicBezTo>
                    <a:lnTo>
                      <a:pt x="0" y="43426"/>
                    </a:lnTo>
                    <a:cubicBezTo>
                      <a:pt x="0" y="31908"/>
                      <a:pt x="4575" y="20863"/>
                      <a:pt x="12719" y="12719"/>
                    </a:cubicBezTo>
                    <a:cubicBezTo>
                      <a:pt x="20863" y="4575"/>
                      <a:pt x="31908" y="0"/>
                      <a:pt x="43426" y="0"/>
                    </a:cubicBezTo>
                    <a:close/>
                  </a:path>
                </a:pathLst>
              </a:custGeom>
              <a:solidFill>
                <a:srgbClr val="6647F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2629441" cy="92072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5400000">
              <a:off x="976901" y="3536721"/>
              <a:ext cx="13311547" cy="6238106"/>
              <a:chOff x="0" y="0"/>
              <a:chExt cx="2629441" cy="1232218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2629441" cy="1232218"/>
              </a:xfrm>
              <a:custGeom>
                <a:avLst/>
                <a:gdLst/>
                <a:ahLst/>
                <a:cxnLst/>
                <a:rect r="r" b="b" t="t" l="l"/>
                <a:pathLst>
                  <a:path h="1232218" w="2629441">
                    <a:moveTo>
                      <a:pt x="43426" y="0"/>
                    </a:moveTo>
                    <a:lnTo>
                      <a:pt x="2586016" y="0"/>
                    </a:lnTo>
                    <a:cubicBezTo>
                      <a:pt x="2597533" y="0"/>
                      <a:pt x="2608578" y="4575"/>
                      <a:pt x="2616722" y="12719"/>
                    </a:cubicBezTo>
                    <a:cubicBezTo>
                      <a:pt x="2624866" y="20863"/>
                      <a:pt x="2629441" y="31908"/>
                      <a:pt x="2629441" y="43426"/>
                    </a:cubicBezTo>
                    <a:lnTo>
                      <a:pt x="2629441" y="1188793"/>
                    </a:lnTo>
                    <a:cubicBezTo>
                      <a:pt x="2629441" y="1212776"/>
                      <a:pt x="2609999" y="1232218"/>
                      <a:pt x="2586016" y="1232218"/>
                    </a:cubicBezTo>
                    <a:lnTo>
                      <a:pt x="43426" y="1232218"/>
                    </a:lnTo>
                    <a:cubicBezTo>
                      <a:pt x="31908" y="1232218"/>
                      <a:pt x="20863" y="1227643"/>
                      <a:pt x="12719" y="1219499"/>
                    </a:cubicBezTo>
                    <a:cubicBezTo>
                      <a:pt x="4575" y="1211355"/>
                      <a:pt x="0" y="1200310"/>
                      <a:pt x="0" y="1188793"/>
                    </a:cubicBezTo>
                    <a:lnTo>
                      <a:pt x="0" y="43426"/>
                    </a:lnTo>
                    <a:cubicBezTo>
                      <a:pt x="0" y="31908"/>
                      <a:pt x="4575" y="20863"/>
                      <a:pt x="12719" y="12719"/>
                    </a:cubicBezTo>
                    <a:cubicBezTo>
                      <a:pt x="20863" y="4575"/>
                      <a:pt x="31908" y="0"/>
                      <a:pt x="43426" y="0"/>
                    </a:cubicBezTo>
                    <a:close/>
                  </a:path>
                </a:pathLst>
              </a:custGeom>
              <a:solidFill>
                <a:srgbClr val="6647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2629441" cy="12703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23" id="23"/>
          <p:cNvSpPr/>
          <p:nvPr/>
        </p:nvSpPr>
        <p:spPr>
          <a:xfrm flipH="false" flipV="false" rot="0">
            <a:off x="13623621" y="-1506994"/>
            <a:ext cx="6669544" cy="6669544"/>
          </a:xfrm>
          <a:custGeom>
            <a:avLst/>
            <a:gdLst/>
            <a:ahLst/>
            <a:cxnLst/>
            <a:rect r="r" b="b" t="t" l="l"/>
            <a:pathLst>
              <a:path h="6669544" w="6669544">
                <a:moveTo>
                  <a:pt x="0" y="0"/>
                </a:moveTo>
                <a:lnTo>
                  <a:pt x="6669544" y="0"/>
                </a:lnTo>
                <a:lnTo>
                  <a:pt x="6669544" y="6669544"/>
                </a:lnTo>
                <a:lnTo>
                  <a:pt x="0" y="66695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8700" y="1788062"/>
            <a:ext cx="3367962" cy="2609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14"/>
              </a:lnSpc>
            </a:pPr>
            <a:r>
              <a:rPr lang="en-US" sz="7295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Future </a:t>
            </a:r>
          </a:p>
          <a:p>
            <a:pPr algn="l">
              <a:lnSpc>
                <a:spcPts val="10774"/>
              </a:lnSpc>
            </a:pPr>
            <a:r>
              <a:rPr lang="en-US" sz="7695" b="true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 SCOPE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028700" y="4759419"/>
            <a:ext cx="9238242" cy="4858702"/>
            <a:chOff x="0" y="0"/>
            <a:chExt cx="12317657" cy="6478270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-47625"/>
              <a:ext cx="12317657" cy="53331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77"/>
                </a:lnSpc>
              </a:pPr>
              <a:r>
                <a:rPr lang="en-US" sz="255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</a:t>
              </a:r>
              <a:r>
                <a:rPr lang="en-US" sz="2555" u="sng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ealthcare Challenges:</a:t>
              </a:r>
            </a:p>
            <a:p>
              <a:pPr algn="l" marL="551769" indent="-275885" lvl="1">
                <a:lnSpc>
                  <a:spcPts val="3577"/>
                </a:lnSpc>
                <a:buFont typeface="Arial"/>
                <a:buChar char="•"/>
              </a:pPr>
              <a:r>
                <a:rPr lang="en-US" sz="255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Fragmented data silos</a:t>
              </a:r>
            </a:p>
            <a:p>
              <a:pPr algn="l" marL="551769" indent="-275885" lvl="1">
                <a:lnSpc>
                  <a:spcPts val="3577"/>
                </a:lnSpc>
                <a:buFont typeface="Arial"/>
                <a:buChar char="•"/>
              </a:pPr>
              <a:r>
                <a:rPr lang="en-US" sz="255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Centralized control and security breaches</a:t>
              </a:r>
            </a:p>
            <a:p>
              <a:pPr algn="l" marL="551769" indent="-275885" lvl="1">
                <a:lnSpc>
                  <a:spcPts val="3577"/>
                </a:lnSpc>
                <a:buFont typeface="Arial"/>
                <a:buChar char="•"/>
              </a:pPr>
              <a:r>
                <a:rPr lang="en-US" sz="255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Lack of interoperability</a:t>
              </a:r>
            </a:p>
            <a:p>
              <a:pPr algn="l">
                <a:lnSpc>
                  <a:spcPts val="3577"/>
                </a:lnSpc>
              </a:pPr>
            </a:p>
            <a:p>
              <a:pPr algn="l">
                <a:lnSpc>
                  <a:spcPts val="3577"/>
                </a:lnSpc>
              </a:pPr>
              <a:r>
                <a:rPr lang="en-US" sz="2555" u="sng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Blockchain Promise:</a:t>
              </a:r>
            </a:p>
            <a:p>
              <a:pPr algn="l" marL="551769" indent="-275885" lvl="1">
                <a:lnSpc>
                  <a:spcPts val="3577"/>
                </a:lnSpc>
                <a:buFont typeface="Arial"/>
                <a:buChar char="•"/>
              </a:pPr>
              <a:r>
                <a:rPr lang="en-US" sz="255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Decentralized architecture for tamper-proof data</a:t>
              </a:r>
            </a:p>
            <a:p>
              <a:pPr algn="l" marL="551769" indent="-275885" lvl="1">
                <a:lnSpc>
                  <a:spcPts val="3577"/>
                </a:lnSpc>
                <a:buFont typeface="Arial"/>
                <a:buChar char="•"/>
              </a:pPr>
              <a:r>
                <a:rPr lang="en-US" sz="255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Enhanced patient control over their records</a:t>
              </a:r>
            </a:p>
            <a:p>
              <a:pPr algn="l">
                <a:lnSpc>
                  <a:spcPts val="3577"/>
                </a:lnSpc>
              </a:pP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5323397"/>
              <a:ext cx="12317657" cy="11548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77"/>
                </a:lnSpc>
              </a:pPr>
              <a:r>
                <a:rPr lang="en-US" b="true" sz="2555" u="sng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Inspiration:</a:t>
              </a:r>
              <a:r>
                <a:rPr lang="en-US" sz="255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Practical applications like KIIT University’s digitization efforts at KIMS Hospital.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4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2371173" cy="682655"/>
            <a:chOff x="0" y="0"/>
            <a:chExt cx="3161564" cy="91020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2700"/>
              <a:ext cx="3161564" cy="897507"/>
              <a:chOff x="0" y="0"/>
              <a:chExt cx="749027" cy="212634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49027" cy="212634"/>
              </a:xfrm>
              <a:custGeom>
                <a:avLst/>
                <a:gdLst/>
                <a:ahLst/>
                <a:cxnLst/>
                <a:rect r="r" b="b" t="t" l="l"/>
                <a:pathLst>
                  <a:path h="212634" w="749027">
                    <a:moveTo>
                      <a:pt x="106317" y="0"/>
                    </a:moveTo>
                    <a:lnTo>
                      <a:pt x="642710" y="0"/>
                    </a:lnTo>
                    <a:cubicBezTo>
                      <a:pt x="701427" y="0"/>
                      <a:pt x="749027" y="47600"/>
                      <a:pt x="749027" y="106317"/>
                    </a:cubicBezTo>
                    <a:lnTo>
                      <a:pt x="749027" y="106317"/>
                    </a:lnTo>
                    <a:cubicBezTo>
                      <a:pt x="749027" y="134514"/>
                      <a:pt x="737825" y="161556"/>
                      <a:pt x="717887" y="181495"/>
                    </a:cubicBezTo>
                    <a:cubicBezTo>
                      <a:pt x="697949" y="201433"/>
                      <a:pt x="670907" y="212634"/>
                      <a:pt x="642710" y="212634"/>
                    </a:cubicBezTo>
                    <a:lnTo>
                      <a:pt x="106317" y="212634"/>
                    </a:lnTo>
                    <a:cubicBezTo>
                      <a:pt x="78120" y="212634"/>
                      <a:pt x="51078" y="201433"/>
                      <a:pt x="31140" y="181495"/>
                    </a:cubicBezTo>
                    <a:cubicBezTo>
                      <a:pt x="11201" y="161556"/>
                      <a:pt x="0" y="134514"/>
                      <a:pt x="0" y="106317"/>
                    </a:cubicBezTo>
                    <a:lnTo>
                      <a:pt x="0" y="106317"/>
                    </a:lnTo>
                    <a:cubicBezTo>
                      <a:pt x="0" y="78120"/>
                      <a:pt x="11201" y="51078"/>
                      <a:pt x="31140" y="31140"/>
                    </a:cubicBezTo>
                    <a:cubicBezTo>
                      <a:pt x="51078" y="11201"/>
                      <a:pt x="78120" y="0"/>
                      <a:pt x="10631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749027" cy="2507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120440" y="0"/>
              <a:ext cx="862088" cy="862088"/>
            </a:xfrm>
            <a:custGeom>
              <a:avLst/>
              <a:gdLst/>
              <a:ahLst/>
              <a:cxnLst/>
              <a:rect r="r" b="b" t="t" l="l"/>
              <a:pathLst>
                <a:path h="862088" w="862088">
                  <a:moveTo>
                    <a:pt x="0" y="0"/>
                  </a:moveTo>
                  <a:lnTo>
                    <a:pt x="862089" y="0"/>
                  </a:lnTo>
                  <a:lnTo>
                    <a:pt x="862089" y="862088"/>
                  </a:lnTo>
                  <a:lnTo>
                    <a:pt x="0" y="862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889685" y="225075"/>
              <a:ext cx="2026569" cy="494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3"/>
                </a:lnSpc>
              </a:pPr>
              <a:r>
                <a:rPr lang="en-US" sz="2252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HealChain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978712" y="1028700"/>
            <a:ext cx="2280588" cy="673130"/>
            <a:chOff x="0" y="0"/>
            <a:chExt cx="3040784" cy="89750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3040784" cy="897507"/>
              <a:chOff x="0" y="0"/>
              <a:chExt cx="505529" cy="14921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05529" cy="149210"/>
              </a:xfrm>
              <a:custGeom>
                <a:avLst/>
                <a:gdLst/>
                <a:ahLst/>
                <a:cxnLst/>
                <a:rect r="r" b="b" t="t" l="l"/>
                <a:pathLst>
                  <a:path h="149210" w="505529">
                    <a:moveTo>
                      <a:pt x="74605" y="0"/>
                    </a:moveTo>
                    <a:lnTo>
                      <a:pt x="430924" y="0"/>
                    </a:lnTo>
                    <a:cubicBezTo>
                      <a:pt x="472127" y="0"/>
                      <a:pt x="505529" y="33402"/>
                      <a:pt x="505529" y="74605"/>
                    </a:cubicBezTo>
                    <a:lnTo>
                      <a:pt x="505529" y="74605"/>
                    </a:lnTo>
                    <a:cubicBezTo>
                      <a:pt x="505529" y="115808"/>
                      <a:pt x="472127" y="149210"/>
                      <a:pt x="430924" y="149210"/>
                    </a:cubicBezTo>
                    <a:lnTo>
                      <a:pt x="74605" y="149210"/>
                    </a:lnTo>
                    <a:cubicBezTo>
                      <a:pt x="33402" y="149210"/>
                      <a:pt x="0" y="115808"/>
                      <a:pt x="0" y="74605"/>
                    </a:cubicBezTo>
                    <a:lnTo>
                      <a:pt x="0" y="74605"/>
                    </a:lnTo>
                    <a:cubicBezTo>
                      <a:pt x="0" y="33402"/>
                      <a:pt x="33402" y="0"/>
                      <a:pt x="74605" y="0"/>
                    </a:cubicBezTo>
                    <a:close/>
                  </a:path>
                </a:pathLst>
              </a:custGeom>
              <a:solidFill>
                <a:srgbClr val="FFFFFF">
                  <a:alpha val="31765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505529" cy="1873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2226392" y="124751"/>
              <a:ext cx="643896" cy="648005"/>
              <a:chOff x="0" y="0"/>
              <a:chExt cx="107047" cy="10773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07047" cy="107731"/>
              </a:xfrm>
              <a:custGeom>
                <a:avLst/>
                <a:gdLst/>
                <a:ahLst/>
                <a:cxnLst/>
                <a:rect r="r" b="b" t="t" l="l"/>
                <a:pathLst>
                  <a:path h="107731" w="107047">
                    <a:moveTo>
                      <a:pt x="53524" y="0"/>
                    </a:moveTo>
                    <a:lnTo>
                      <a:pt x="53524" y="0"/>
                    </a:lnTo>
                    <a:cubicBezTo>
                      <a:pt x="67719" y="0"/>
                      <a:pt x="81333" y="5639"/>
                      <a:pt x="91371" y="15677"/>
                    </a:cubicBezTo>
                    <a:cubicBezTo>
                      <a:pt x="101408" y="25714"/>
                      <a:pt x="107047" y="39328"/>
                      <a:pt x="107047" y="53524"/>
                    </a:cubicBezTo>
                    <a:lnTo>
                      <a:pt x="107047" y="54207"/>
                    </a:lnTo>
                    <a:cubicBezTo>
                      <a:pt x="107047" y="68402"/>
                      <a:pt x="101408" y="82016"/>
                      <a:pt x="91371" y="92054"/>
                    </a:cubicBezTo>
                    <a:cubicBezTo>
                      <a:pt x="81333" y="102091"/>
                      <a:pt x="67719" y="107731"/>
                      <a:pt x="53524" y="107731"/>
                    </a:cubicBezTo>
                    <a:lnTo>
                      <a:pt x="53524" y="107731"/>
                    </a:lnTo>
                    <a:cubicBezTo>
                      <a:pt x="39328" y="107731"/>
                      <a:pt x="25714" y="102091"/>
                      <a:pt x="15677" y="92054"/>
                    </a:cubicBezTo>
                    <a:cubicBezTo>
                      <a:pt x="5639" y="82016"/>
                      <a:pt x="0" y="68402"/>
                      <a:pt x="0" y="54207"/>
                    </a:cubicBezTo>
                    <a:lnTo>
                      <a:pt x="0" y="53524"/>
                    </a:lnTo>
                    <a:cubicBezTo>
                      <a:pt x="0" y="39328"/>
                      <a:pt x="5639" y="25714"/>
                      <a:pt x="15677" y="15677"/>
                    </a:cubicBezTo>
                    <a:cubicBezTo>
                      <a:pt x="25714" y="5639"/>
                      <a:pt x="39328" y="0"/>
                      <a:pt x="5352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107047" cy="1458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1028700" y="1975618"/>
            <a:ext cx="14152432" cy="179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74"/>
              </a:lnSpc>
            </a:pPr>
            <a:r>
              <a:rPr lang="en-US" sz="10553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Individual Contributions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4184059"/>
            <a:ext cx="16230600" cy="4811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4"/>
              </a:lnSpc>
            </a:pPr>
          </a:p>
          <a:p>
            <a:pPr algn="l" marL="693172" indent="-346586" lvl="1">
              <a:lnSpc>
                <a:spcPts val="4494"/>
              </a:lnSpc>
              <a:buFont typeface="Arial"/>
              <a:buChar char="•"/>
            </a:pPr>
            <a:r>
              <a:rPr lang="en-US" b="true" sz="321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Vivek Kumar: </a:t>
            </a:r>
            <a:r>
              <a:rPr lang="en-US" sz="32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Introduction and system design</a:t>
            </a:r>
          </a:p>
          <a:p>
            <a:pPr algn="l" marL="693172" indent="-346586" lvl="1">
              <a:lnSpc>
                <a:spcPts val="4494"/>
              </a:lnSpc>
              <a:buFont typeface="Arial"/>
              <a:buChar char="•"/>
            </a:pPr>
            <a:r>
              <a:rPr lang="en-US" b="true" sz="321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Snehil Pandey: </a:t>
            </a:r>
            <a:r>
              <a:rPr lang="en-US" sz="32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Literature review, analysis, report creation, and presentation formatting</a:t>
            </a:r>
          </a:p>
          <a:p>
            <a:pPr algn="l" marL="693172" indent="-346586" lvl="1">
              <a:lnSpc>
                <a:spcPts val="4494"/>
              </a:lnSpc>
              <a:buFont typeface="Arial"/>
              <a:buChar char="•"/>
            </a:pPr>
            <a:r>
              <a:rPr lang="en-US" b="true" sz="321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Shubham Singh:</a:t>
            </a:r>
            <a:r>
              <a:rPr lang="en-US" sz="32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Technical implementation and smart contract development</a:t>
            </a:r>
          </a:p>
          <a:p>
            <a:pPr algn="l" marL="693172" indent="-346586" lvl="1">
              <a:lnSpc>
                <a:spcPts val="4494"/>
              </a:lnSpc>
              <a:buFont typeface="Arial"/>
              <a:buChar char="•"/>
            </a:pPr>
            <a:r>
              <a:rPr lang="en-US" b="true" sz="321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Akshay Singh: </a:t>
            </a:r>
            <a:r>
              <a:rPr lang="en-US" sz="32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Methodology and backend integration</a:t>
            </a:r>
          </a:p>
          <a:p>
            <a:pPr algn="l" marL="693172" indent="-346586" lvl="1">
              <a:lnSpc>
                <a:spcPts val="4494"/>
              </a:lnSpc>
              <a:buFont typeface="Arial"/>
              <a:buChar char="•"/>
            </a:pPr>
            <a:r>
              <a:rPr lang="en-US" b="true" sz="321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Aishwarya Ranjan: </a:t>
            </a:r>
            <a:r>
              <a:rPr lang="en-US" sz="32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Formatting and overall report consistency</a:t>
            </a:r>
          </a:p>
          <a:p>
            <a:pPr algn="l" marL="671582" indent="-335791" lvl="1">
              <a:lnSpc>
                <a:spcPts val="4354"/>
              </a:lnSpc>
              <a:buFont typeface="Arial"/>
              <a:buChar char="•"/>
            </a:pPr>
            <a:r>
              <a:rPr lang="en-US" b="true" sz="311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Saurav Ranjan: </a:t>
            </a:r>
            <a:r>
              <a:rPr lang="en-US" sz="31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Presentation preparation and project coordination</a:t>
            </a:r>
          </a:p>
          <a:p>
            <a:pPr algn="l">
              <a:lnSpc>
                <a:spcPts val="3514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C3BFF">
                <a:alpha val="100000"/>
              </a:srgbClr>
            </a:gs>
            <a:gs pos="100000">
              <a:srgbClr val="B664F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40288" y="0"/>
            <a:ext cx="10305738" cy="10287000"/>
          </a:xfrm>
          <a:custGeom>
            <a:avLst/>
            <a:gdLst/>
            <a:ahLst/>
            <a:cxnLst/>
            <a:rect r="r" b="b" t="t" l="l"/>
            <a:pathLst>
              <a:path h="10287000" w="10305738">
                <a:moveTo>
                  <a:pt x="0" y="0"/>
                </a:moveTo>
                <a:lnTo>
                  <a:pt x="10305738" y="0"/>
                </a:lnTo>
                <a:lnTo>
                  <a:pt x="103057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08940" y="0"/>
            <a:ext cx="10305738" cy="10287000"/>
          </a:xfrm>
          <a:custGeom>
            <a:avLst/>
            <a:gdLst/>
            <a:ahLst/>
            <a:cxnLst/>
            <a:rect r="r" b="b" t="t" l="l"/>
            <a:pathLst>
              <a:path h="10287000" w="10305738">
                <a:moveTo>
                  <a:pt x="0" y="0"/>
                </a:moveTo>
                <a:lnTo>
                  <a:pt x="10305737" y="0"/>
                </a:lnTo>
                <a:lnTo>
                  <a:pt x="103057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131112" y="1048803"/>
            <a:ext cx="2280588" cy="673130"/>
            <a:chOff x="0" y="0"/>
            <a:chExt cx="505529" cy="1492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FFFF">
                <a:alpha val="3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81100" y="1039278"/>
            <a:ext cx="2371173" cy="682655"/>
            <a:chOff x="0" y="0"/>
            <a:chExt cx="3161564" cy="91020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12700"/>
              <a:ext cx="3161564" cy="897507"/>
              <a:chOff x="0" y="0"/>
              <a:chExt cx="749027" cy="21263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49027" cy="212634"/>
              </a:xfrm>
              <a:custGeom>
                <a:avLst/>
                <a:gdLst/>
                <a:ahLst/>
                <a:cxnLst/>
                <a:rect r="r" b="b" t="t" l="l"/>
                <a:pathLst>
                  <a:path h="212634" w="749027">
                    <a:moveTo>
                      <a:pt x="106317" y="0"/>
                    </a:moveTo>
                    <a:lnTo>
                      <a:pt x="642710" y="0"/>
                    </a:lnTo>
                    <a:cubicBezTo>
                      <a:pt x="701427" y="0"/>
                      <a:pt x="749027" y="47600"/>
                      <a:pt x="749027" y="106317"/>
                    </a:cubicBezTo>
                    <a:lnTo>
                      <a:pt x="749027" y="106317"/>
                    </a:lnTo>
                    <a:cubicBezTo>
                      <a:pt x="749027" y="134514"/>
                      <a:pt x="737825" y="161556"/>
                      <a:pt x="717887" y="181495"/>
                    </a:cubicBezTo>
                    <a:cubicBezTo>
                      <a:pt x="697949" y="201433"/>
                      <a:pt x="670907" y="212634"/>
                      <a:pt x="642710" y="212634"/>
                    </a:cubicBezTo>
                    <a:lnTo>
                      <a:pt x="106317" y="212634"/>
                    </a:lnTo>
                    <a:cubicBezTo>
                      <a:pt x="78120" y="212634"/>
                      <a:pt x="51078" y="201433"/>
                      <a:pt x="31140" y="181495"/>
                    </a:cubicBezTo>
                    <a:cubicBezTo>
                      <a:pt x="11201" y="161556"/>
                      <a:pt x="0" y="134514"/>
                      <a:pt x="0" y="106317"/>
                    </a:cubicBezTo>
                    <a:lnTo>
                      <a:pt x="0" y="106317"/>
                    </a:lnTo>
                    <a:cubicBezTo>
                      <a:pt x="0" y="78120"/>
                      <a:pt x="11201" y="51078"/>
                      <a:pt x="31140" y="31140"/>
                    </a:cubicBezTo>
                    <a:cubicBezTo>
                      <a:pt x="51078" y="11201"/>
                      <a:pt x="78120" y="0"/>
                      <a:pt x="10631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749027" cy="2507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120440" y="0"/>
              <a:ext cx="862088" cy="862088"/>
            </a:xfrm>
            <a:custGeom>
              <a:avLst/>
              <a:gdLst/>
              <a:ahLst/>
              <a:cxnLst/>
              <a:rect r="r" b="b" t="t" l="l"/>
              <a:pathLst>
                <a:path h="862088" w="862088">
                  <a:moveTo>
                    <a:pt x="0" y="0"/>
                  </a:moveTo>
                  <a:lnTo>
                    <a:pt x="862089" y="0"/>
                  </a:lnTo>
                  <a:lnTo>
                    <a:pt x="862089" y="862088"/>
                  </a:lnTo>
                  <a:lnTo>
                    <a:pt x="0" y="862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889685" y="225075"/>
              <a:ext cx="2026569" cy="494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3"/>
                </a:lnSpc>
              </a:pPr>
              <a:r>
                <a:rPr lang="en-US" sz="2252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HealChain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800906" y="1142366"/>
            <a:ext cx="482922" cy="486004"/>
            <a:chOff x="0" y="0"/>
            <a:chExt cx="107047" cy="10773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047" cy="107731"/>
            </a:xfrm>
            <a:custGeom>
              <a:avLst/>
              <a:gdLst/>
              <a:ahLst/>
              <a:cxnLst/>
              <a:rect r="r" b="b" t="t" l="l"/>
              <a:pathLst>
                <a:path h="107731" w="107047">
                  <a:moveTo>
                    <a:pt x="53524" y="0"/>
                  </a:moveTo>
                  <a:lnTo>
                    <a:pt x="53524" y="0"/>
                  </a:lnTo>
                  <a:cubicBezTo>
                    <a:pt x="67719" y="0"/>
                    <a:pt x="81333" y="5639"/>
                    <a:pt x="91371" y="15677"/>
                  </a:cubicBezTo>
                  <a:cubicBezTo>
                    <a:pt x="101408" y="25714"/>
                    <a:pt x="107047" y="39328"/>
                    <a:pt x="107047" y="53524"/>
                  </a:cubicBezTo>
                  <a:lnTo>
                    <a:pt x="107047" y="54207"/>
                  </a:lnTo>
                  <a:cubicBezTo>
                    <a:pt x="107047" y="68402"/>
                    <a:pt x="101408" y="82016"/>
                    <a:pt x="91371" y="92054"/>
                  </a:cubicBezTo>
                  <a:cubicBezTo>
                    <a:pt x="81333" y="102091"/>
                    <a:pt x="67719" y="107731"/>
                    <a:pt x="53524" y="107731"/>
                  </a:cubicBezTo>
                  <a:lnTo>
                    <a:pt x="53524" y="107731"/>
                  </a:lnTo>
                  <a:cubicBezTo>
                    <a:pt x="39328" y="107731"/>
                    <a:pt x="25714" y="102091"/>
                    <a:pt x="15677" y="92054"/>
                  </a:cubicBezTo>
                  <a:cubicBezTo>
                    <a:pt x="5639" y="82016"/>
                    <a:pt x="0" y="68402"/>
                    <a:pt x="0" y="54207"/>
                  </a:cubicBezTo>
                  <a:lnTo>
                    <a:pt x="0" y="53524"/>
                  </a:lnTo>
                  <a:cubicBezTo>
                    <a:pt x="0" y="39328"/>
                    <a:pt x="5639" y="25714"/>
                    <a:pt x="15677" y="15677"/>
                  </a:cubicBezTo>
                  <a:cubicBezTo>
                    <a:pt x="25714" y="5639"/>
                    <a:pt x="39328" y="0"/>
                    <a:pt x="5352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7047" cy="145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5654854" y="1218566"/>
            <a:ext cx="6978292" cy="6978292"/>
          </a:xfrm>
          <a:custGeom>
            <a:avLst/>
            <a:gdLst/>
            <a:ahLst/>
            <a:cxnLst/>
            <a:rect r="r" b="b" t="t" l="l"/>
            <a:pathLst>
              <a:path h="6978292" w="6978292">
                <a:moveTo>
                  <a:pt x="0" y="0"/>
                </a:moveTo>
                <a:lnTo>
                  <a:pt x="6978292" y="0"/>
                </a:lnTo>
                <a:lnTo>
                  <a:pt x="6978292" y="6978292"/>
                </a:lnTo>
                <a:lnTo>
                  <a:pt x="0" y="69782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056580" y="6980276"/>
            <a:ext cx="13904719" cy="2471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33"/>
              </a:lnSpc>
            </a:pPr>
            <a:r>
              <a:rPr lang="en-US" sz="14452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Thank </a:t>
            </a:r>
            <a:r>
              <a:rPr lang="en-US" sz="14452" b="true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YOU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37645" y="1826708"/>
            <a:ext cx="9612710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“</a:t>
            </a:r>
            <a:r>
              <a:rPr lang="en-US" sz="2699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HealChain — Decentralizing Trust in Healthcare Records”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3268543" y="1524593"/>
            <a:ext cx="10681812" cy="1533872"/>
            <a:chOff x="0" y="0"/>
            <a:chExt cx="14242416" cy="204516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624196" cy="2045162"/>
            </a:xfrm>
            <a:custGeom>
              <a:avLst/>
              <a:gdLst/>
              <a:ahLst/>
              <a:cxnLst/>
              <a:rect r="r" b="b" t="t" l="l"/>
              <a:pathLst>
                <a:path h="2045162" w="5624196">
                  <a:moveTo>
                    <a:pt x="0" y="0"/>
                  </a:moveTo>
                  <a:lnTo>
                    <a:pt x="5624196" y="0"/>
                  </a:lnTo>
                  <a:lnTo>
                    <a:pt x="5624196" y="2045162"/>
                  </a:lnTo>
                  <a:lnTo>
                    <a:pt x="0" y="20451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21" id="21"/>
            <p:cNvSpPr/>
            <p:nvPr/>
          </p:nvSpPr>
          <p:spPr>
            <a:xfrm>
              <a:off x="5586096" y="1412265"/>
              <a:ext cx="8656320" cy="0"/>
            </a:xfrm>
            <a:prstGeom prst="line">
              <a:avLst/>
            </a:prstGeom>
            <a:ln cap="flat" w="50800">
              <a:solidFill>
                <a:srgbClr val="EF151B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2" id="2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C3BFF">
                <a:alpha val="100000"/>
              </a:srgbClr>
            </a:gs>
            <a:gs pos="100000">
              <a:srgbClr val="B664F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13159" y="-1425495"/>
            <a:ext cx="11733829" cy="11712495"/>
          </a:xfrm>
          <a:custGeom>
            <a:avLst/>
            <a:gdLst/>
            <a:ahLst/>
            <a:cxnLst/>
            <a:rect r="r" b="b" t="t" l="l"/>
            <a:pathLst>
              <a:path h="11712495" w="11733829">
                <a:moveTo>
                  <a:pt x="0" y="0"/>
                </a:moveTo>
                <a:lnTo>
                  <a:pt x="11733829" y="0"/>
                </a:lnTo>
                <a:lnTo>
                  <a:pt x="11733829" y="11712495"/>
                </a:lnTo>
                <a:lnTo>
                  <a:pt x="0" y="11712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896403"/>
            <a:ext cx="2371173" cy="673130"/>
            <a:chOff x="0" y="0"/>
            <a:chExt cx="749027" cy="2126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49027" cy="212634"/>
            </a:xfrm>
            <a:custGeom>
              <a:avLst/>
              <a:gdLst/>
              <a:ahLst/>
              <a:cxnLst/>
              <a:rect r="r" b="b" t="t" l="l"/>
              <a:pathLst>
                <a:path h="212634" w="749027">
                  <a:moveTo>
                    <a:pt x="106317" y="0"/>
                  </a:moveTo>
                  <a:lnTo>
                    <a:pt x="642710" y="0"/>
                  </a:lnTo>
                  <a:cubicBezTo>
                    <a:pt x="701427" y="0"/>
                    <a:pt x="749027" y="47600"/>
                    <a:pt x="749027" y="106317"/>
                  </a:cubicBezTo>
                  <a:lnTo>
                    <a:pt x="749027" y="106317"/>
                  </a:lnTo>
                  <a:cubicBezTo>
                    <a:pt x="749027" y="134514"/>
                    <a:pt x="737825" y="161556"/>
                    <a:pt x="717887" y="181495"/>
                  </a:cubicBezTo>
                  <a:cubicBezTo>
                    <a:pt x="697949" y="201433"/>
                    <a:pt x="670907" y="212634"/>
                    <a:pt x="642710" y="212634"/>
                  </a:cubicBezTo>
                  <a:lnTo>
                    <a:pt x="106317" y="212634"/>
                  </a:lnTo>
                  <a:cubicBezTo>
                    <a:pt x="78120" y="212634"/>
                    <a:pt x="51078" y="201433"/>
                    <a:pt x="31140" y="181495"/>
                  </a:cubicBezTo>
                  <a:cubicBezTo>
                    <a:pt x="11201" y="161556"/>
                    <a:pt x="0" y="134514"/>
                    <a:pt x="0" y="106317"/>
                  </a:cubicBezTo>
                  <a:lnTo>
                    <a:pt x="0" y="106317"/>
                  </a:lnTo>
                  <a:cubicBezTo>
                    <a:pt x="0" y="78120"/>
                    <a:pt x="11201" y="51078"/>
                    <a:pt x="31140" y="31140"/>
                  </a:cubicBezTo>
                  <a:cubicBezTo>
                    <a:pt x="51078" y="11201"/>
                    <a:pt x="78120" y="0"/>
                    <a:pt x="1063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49027" cy="250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231205"/>
            <a:ext cx="5434048" cy="2528796"/>
            <a:chOff x="0" y="0"/>
            <a:chExt cx="7245397" cy="337172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42875"/>
              <a:ext cx="5586929" cy="35146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767"/>
                </a:lnSpc>
              </a:pPr>
              <a:r>
                <a:rPr lang="en-US" sz="7691">
                  <a:solidFill>
                    <a:srgbClr val="FFFFFF"/>
                  </a:solidFill>
                  <a:latin typeface="Mina"/>
                  <a:ea typeface="Mina"/>
                  <a:cs typeface="Mina"/>
                  <a:sym typeface="Mina"/>
                </a:rPr>
                <a:t>Project </a:t>
              </a:r>
            </a:p>
            <a:p>
              <a:pPr algn="l">
                <a:lnSpc>
                  <a:spcPts val="10767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313995"/>
              <a:ext cx="7245397" cy="20109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682"/>
                </a:lnSpc>
              </a:pPr>
              <a:r>
                <a:rPr lang="en-US" sz="9058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Overview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702852"/>
            <a:ext cx="8367138" cy="5251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4"/>
              </a:lnSpc>
            </a:pPr>
            <a:r>
              <a:rPr lang="en-US" b="true" sz="2510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 </a:t>
            </a:r>
          </a:p>
          <a:p>
            <a:pPr algn="just">
              <a:lnSpc>
                <a:spcPts val="3514"/>
              </a:lnSpc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Develop a secure, decentralized, patient-controlled Electronic Health Record (EHR) system.</a:t>
            </a:r>
          </a:p>
          <a:p>
            <a:pPr algn="just">
              <a:lnSpc>
                <a:spcPts val="3514"/>
              </a:lnSpc>
            </a:pPr>
          </a:p>
          <a:p>
            <a:pPr algn="just">
              <a:lnSpc>
                <a:spcPts val="3514"/>
              </a:lnSpc>
            </a:pPr>
            <a:r>
              <a:rPr lang="en-US" b="true" sz="2510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Technologies:</a:t>
            </a:r>
          </a:p>
          <a:p>
            <a:pPr algn="just" marL="542046" indent="-271023" lvl="1">
              <a:lnSpc>
                <a:spcPts val="3514"/>
              </a:lnSpc>
              <a:buAutoNum type="arabicPeriod" startAt="1"/>
            </a:pPr>
            <a:r>
              <a:rPr lang="en-US" b="true" sz="2510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Ethereum Smart Contracts</a:t>
            </a:r>
          </a:p>
          <a:p>
            <a:pPr algn="just" marL="542046" indent="-271023" lvl="1">
              <a:lnSpc>
                <a:spcPts val="3514"/>
              </a:lnSpc>
              <a:buAutoNum type="arabicPeriod" startAt="1"/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IPFS for decentralized file storage</a:t>
            </a:r>
          </a:p>
          <a:p>
            <a:pPr algn="just" marL="542046" indent="-271023" lvl="1">
              <a:lnSpc>
                <a:spcPts val="3514"/>
              </a:lnSpc>
              <a:buAutoNum type="arabicPeriod" startAt="1"/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MongoDB for metadata management</a:t>
            </a:r>
          </a:p>
          <a:p>
            <a:pPr algn="just">
              <a:lnSpc>
                <a:spcPts val="3514"/>
              </a:lnSpc>
            </a:pPr>
          </a:p>
          <a:p>
            <a:pPr algn="just">
              <a:lnSpc>
                <a:spcPts val="3514"/>
              </a:lnSpc>
            </a:pPr>
            <a:r>
              <a:rPr lang="en-US" b="true" sz="2510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Outcome:</a:t>
            </a: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 scalable system that enhances data integrity, transparency, and user-controlled access.</a:t>
            </a:r>
          </a:p>
          <a:p>
            <a:pPr algn="just">
              <a:lnSpc>
                <a:spcPts val="3514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901869"/>
            <a:ext cx="2371173" cy="682655"/>
            <a:chOff x="0" y="0"/>
            <a:chExt cx="3161564" cy="910207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12700"/>
              <a:ext cx="3161564" cy="897507"/>
              <a:chOff x="0" y="0"/>
              <a:chExt cx="749027" cy="21263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49027" cy="212634"/>
              </a:xfrm>
              <a:custGeom>
                <a:avLst/>
                <a:gdLst/>
                <a:ahLst/>
                <a:cxnLst/>
                <a:rect r="r" b="b" t="t" l="l"/>
                <a:pathLst>
                  <a:path h="212634" w="749027">
                    <a:moveTo>
                      <a:pt x="106317" y="0"/>
                    </a:moveTo>
                    <a:lnTo>
                      <a:pt x="642710" y="0"/>
                    </a:lnTo>
                    <a:cubicBezTo>
                      <a:pt x="701427" y="0"/>
                      <a:pt x="749027" y="47600"/>
                      <a:pt x="749027" y="106317"/>
                    </a:cubicBezTo>
                    <a:lnTo>
                      <a:pt x="749027" y="106317"/>
                    </a:lnTo>
                    <a:cubicBezTo>
                      <a:pt x="749027" y="134514"/>
                      <a:pt x="737825" y="161556"/>
                      <a:pt x="717887" y="181495"/>
                    </a:cubicBezTo>
                    <a:cubicBezTo>
                      <a:pt x="697949" y="201433"/>
                      <a:pt x="670907" y="212634"/>
                      <a:pt x="642710" y="212634"/>
                    </a:cubicBezTo>
                    <a:lnTo>
                      <a:pt x="106317" y="212634"/>
                    </a:lnTo>
                    <a:cubicBezTo>
                      <a:pt x="78120" y="212634"/>
                      <a:pt x="51078" y="201433"/>
                      <a:pt x="31140" y="181495"/>
                    </a:cubicBezTo>
                    <a:cubicBezTo>
                      <a:pt x="11201" y="161556"/>
                      <a:pt x="0" y="134514"/>
                      <a:pt x="0" y="106317"/>
                    </a:cubicBezTo>
                    <a:lnTo>
                      <a:pt x="0" y="106317"/>
                    </a:lnTo>
                    <a:cubicBezTo>
                      <a:pt x="0" y="78120"/>
                      <a:pt x="11201" y="51078"/>
                      <a:pt x="31140" y="31140"/>
                    </a:cubicBezTo>
                    <a:cubicBezTo>
                      <a:pt x="51078" y="11201"/>
                      <a:pt x="78120" y="0"/>
                      <a:pt x="10631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749027" cy="2507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120440" y="0"/>
              <a:ext cx="862088" cy="862088"/>
            </a:xfrm>
            <a:custGeom>
              <a:avLst/>
              <a:gdLst/>
              <a:ahLst/>
              <a:cxnLst/>
              <a:rect r="r" b="b" t="t" l="l"/>
              <a:pathLst>
                <a:path h="862088" w="862088">
                  <a:moveTo>
                    <a:pt x="0" y="0"/>
                  </a:moveTo>
                  <a:lnTo>
                    <a:pt x="862089" y="0"/>
                  </a:lnTo>
                  <a:lnTo>
                    <a:pt x="862089" y="862088"/>
                  </a:lnTo>
                  <a:lnTo>
                    <a:pt x="0" y="862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889685" y="225075"/>
              <a:ext cx="2026569" cy="494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3"/>
                </a:lnSpc>
              </a:pPr>
              <a:r>
                <a:rPr lang="en-US" sz="2252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HealChain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501528" y="2717801"/>
            <a:ext cx="7281647" cy="4851398"/>
          </a:xfrm>
          <a:custGeom>
            <a:avLst/>
            <a:gdLst/>
            <a:ahLst/>
            <a:cxnLst/>
            <a:rect r="r" b="b" t="t" l="l"/>
            <a:pathLst>
              <a:path h="4851398" w="7281647">
                <a:moveTo>
                  <a:pt x="0" y="0"/>
                </a:moveTo>
                <a:lnTo>
                  <a:pt x="7281647" y="0"/>
                </a:lnTo>
                <a:lnTo>
                  <a:pt x="7281647" y="4851398"/>
                </a:lnTo>
                <a:lnTo>
                  <a:pt x="0" y="48513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4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96403"/>
            <a:ext cx="2371173" cy="673130"/>
            <a:chOff x="0" y="0"/>
            <a:chExt cx="749027" cy="2126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27" cy="212634"/>
            </a:xfrm>
            <a:custGeom>
              <a:avLst/>
              <a:gdLst/>
              <a:ahLst/>
              <a:cxnLst/>
              <a:rect r="r" b="b" t="t" l="l"/>
              <a:pathLst>
                <a:path h="212634" w="749027">
                  <a:moveTo>
                    <a:pt x="106317" y="0"/>
                  </a:moveTo>
                  <a:lnTo>
                    <a:pt x="642710" y="0"/>
                  </a:lnTo>
                  <a:cubicBezTo>
                    <a:pt x="701427" y="0"/>
                    <a:pt x="749027" y="47600"/>
                    <a:pt x="749027" y="106317"/>
                  </a:cubicBezTo>
                  <a:lnTo>
                    <a:pt x="749027" y="106317"/>
                  </a:lnTo>
                  <a:cubicBezTo>
                    <a:pt x="749027" y="134514"/>
                    <a:pt x="737825" y="161556"/>
                    <a:pt x="717887" y="181495"/>
                  </a:cubicBezTo>
                  <a:cubicBezTo>
                    <a:pt x="697949" y="201433"/>
                    <a:pt x="670907" y="212634"/>
                    <a:pt x="642710" y="212634"/>
                  </a:cubicBezTo>
                  <a:lnTo>
                    <a:pt x="106317" y="212634"/>
                  </a:lnTo>
                  <a:cubicBezTo>
                    <a:pt x="78120" y="212634"/>
                    <a:pt x="51078" y="201433"/>
                    <a:pt x="31140" y="181495"/>
                  </a:cubicBezTo>
                  <a:cubicBezTo>
                    <a:pt x="11201" y="161556"/>
                    <a:pt x="0" y="134514"/>
                    <a:pt x="0" y="106317"/>
                  </a:cubicBezTo>
                  <a:lnTo>
                    <a:pt x="0" y="106317"/>
                  </a:lnTo>
                  <a:cubicBezTo>
                    <a:pt x="0" y="78120"/>
                    <a:pt x="11201" y="51078"/>
                    <a:pt x="31140" y="31140"/>
                  </a:cubicBezTo>
                  <a:cubicBezTo>
                    <a:pt x="51078" y="11201"/>
                    <a:pt x="78120" y="0"/>
                    <a:pt x="1063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49027" cy="250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648506" y="989966"/>
            <a:ext cx="482922" cy="486004"/>
            <a:chOff x="0" y="0"/>
            <a:chExt cx="107047" cy="1077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047" cy="107731"/>
            </a:xfrm>
            <a:custGeom>
              <a:avLst/>
              <a:gdLst/>
              <a:ahLst/>
              <a:cxnLst/>
              <a:rect r="r" b="b" t="t" l="l"/>
              <a:pathLst>
                <a:path h="107731" w="107047">
                  <a:moveTo>
                    <a:pt x="53524" y="0"/>
                  </a:moveTo>
                  <a:lnTo>
                    <a:pt x="53524" y="0"/>
                  </a:lnTo>
                  <a:cubicBezTo>
                    <a:pt x="67719" y="0"/>
                    <a:pt x="81333" y="5639"/>
                    <a:pt x="91371" y="15677"/>
                  </a:cubicBezTo>
                  <a:cubicBezTo>
                    <a:pt x="101408" y="25714"/>
                    <a:pt x="107047" y="39328"/>
                    <a:pt x="107047" y="53524"/>
                  </a:cubicBezTo>
                  <a:lnTo>
                    <a:pt x="107047" y="54207"/>
                  </a:lnTo>
                  <a:cubicBezTo>
                    <a:pt x="107047" y="68402"/>
                    <a:pt x="101408" y="82016"/>
                    <a:pt x="91371" y="92054"/>
                  </a:cubicBezTo>
                  <a:cubicBezTo>
                    <a:pt x="81333" y="102091"/>
                    <a:pt x="67719" y="107731"/>
                    <a:pt x="53524" y="107731"/>
                  </a:cubicBezTo>
                  <a:lnTo>
                    <a:pt x="53524" y="107731"/>
                  </a:lnTo>
                  <a:cubicBezTo>
                    <a:pt x="39328" y="107731"/>
                    <a:pt x="25714" y="102091"/>
                    <a:pt x="15677" y="92054"/>
                  </a:cubicBezTo>
                  <a:cubicBezTo>
                    <a:pt x="5639" y="82016"/>
                    <a:pt x="0" y="68402"/>
                    <a:pt x="0" y="54207"/>
                  </a:cubicBezTo>
                  <a:lnTo>
                    <a:pt x="0" y="53524"/>
                  </a:lnTo>
                  <a:cubicBezTo>
                    <a:pt x="0" y="39328"/>
                    <a:pt x="5639" y="25714"/>
                    <a:pt x="15677" y="15677"/>
                  </a:cubicBezTo>
                  <a:cubicBezTo>
                    <a:pt x="25714" y="5639"/>
                    <a:pt x="39328" y="0"/>
                    <a:pt x="5352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7047" cy="145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886878"/>
            <a:ext cx="2371173" cy="682655"/>
            <a:chOff x="0" y="0"/>
            <a:chExt cx="3161564" cy="91020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12700"/>
              <a:ext cx="3161564" cy="897507"/>
              <a:chOff x="0" y="0"/>
              <a:chExt cx="749027" cy="212634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49027" cy="212634"/>
              </a:xfrm>
              <a:custGeom>
                <a:avLst/>
                <a:gdLst/>
                <a:ahLst/>
                <a:cxnLst/>
                <a:rect r="r" b="b" t="t" l="l"/>
                <a:pathLst>
                  <a:path h="212634" w="749027">
                    <a:moveTo>
                      <a:pt x="106317" y="0"/>
                    </a:moveTo>
                    <a:lnTo>
                      <a:pt x="642710" y="0"/>
                    </a:lnTo>
                    <a:cubicBezTo>
                      <a:pt x="701427" y="0"/>
                      <a:pt x="749027" y="47600"/>
                      <a:pt x="749027" y="106317"/>
                    </a:cubicBezTo>
                    <a:lnTo>
                      <a:pt x="749027" y="106317"/>
                    </a:lnTo>
                    <a:cubicBezTo>
                      <a:pt x="749027" y="134514"/>
                      <a:pt x="737825" y="161556"/>
                      <a:pt x="717887" y="181495"/>
                    </a:cubicBezTo>
                    <a:cubicBezTo>
                      <a:pt x="697949" y="201433"/>
                      <a:pt x="670907" y="212634"/>
                      <a:pt x="642710" y="212634"/>
                    </a:cubicBezTo>
                    <a:lnTo>
                      <a:pt x="106317" y="212634"/>
                    </a:lnTo>
                    <a:cubicBezTo>
                      <a:pt x="78120" y="212634"/>
                      <a:pt x="51078" y="201433"/>
                      <a:pt x="31140" y="181495"/>
                    </a:cubicBezTo>
                    <a:cubicBezTo>
                      <a:pt x="11201" y="161556"/>
                      <a:pt x="0" y="134514"/>
                      <a:pt x="0" y="106317"/>
                    </a:cubicBezTo>
                    <a:lnTo>
                      <a:pt x="0" y="106317"/>
                    </a:lnTo>
                    <a:cubicBezTo>
                      <a:pt x="0" y="78120"/>
                      <a:pt x="11201" y="51078"/>
                      <a:pt x="31140" y="31140"/>
                    </a:cubicBezTo>
                    <a:cubicBezTo>
                      <a:pt x="51078" y="11201"/>
                      <a:pt x="78120" y="0"/>
                      <a:pt x="10631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749027" cy="2507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120440" y="0"/>
              <a:ext cx="862088" cy="862088"/>
            </a:xfrm>
            <a:custGeom>
              <a:avLst/>
              <a:gdLst/>
              <a:ahLst/>
              <a:cxnLst/>
              <a:rect r="r" b="b" t="t" l="l"/>
              <a:pathLst>
                <a:path h="862088" w="862088">
                  <a:moveTo>
                    <a:pt x="0" y="0"/>
                  </a:moveTo>
                  <a:lnTo>
                    <a:pt x="862089" y="0"/>
                  </a:lnTo>
                  <a:lnTo>
                    <a:pt x="862089" y="862088"/>
                  </a:lnTo>
                  <a:lnTo>
                    <a:pt x="0" y="862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889685" y="225075"/>
              <a:ext cx="2026569" cy="494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3"/>
                </a:lnSpc>
              </a:pPr>
              <a:r>
                <a:rPr lang="en-US" sz="2252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HealChain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514350" y="4590056"/>
            <a:ext cx="9983660" cy="9983660"/>
            <a:chOff x="0" y="0"/>
            <a:chExt cx="13311547" cy="1331154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3851543"/>
              <a:ext cx="13311547" cy="4468282"/>
              <a:chOff x="0" y="0"/>
              <a:chExt cx="2629441" cy="882624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629441" cy="882624"/>
              </a:xfrm>
              <a:custGeom>
                <a:avLst/>
                <a:gdLst/>
                <a:ahLst/>
                <a:cxnLst/>
                <a:rect r="r" b="b" t="t" l="l"/>
                <a:pathLst>
                  <a:path h="882624" w="2629441">
                    <a:moveTo>
                      <a:pt x="43426" y="0"/>
                    </a:moveTo>
                    <a:lnTo>
                      <a:pt x="2586016" y="0"/>
                    </a:lnTo>
                    <a:cubicBezTo>
                      <a:pt x="2597533" y="0"/>
                      <a:pt x="2608578" y="4575"/>
                      <a:pt x="2616722" y="12719"/>
                    </a:cubicBezTo>
                    <a:cubicBezTo>
                      <a:pt x="2624866" y="20863"/>
                      <a:pt x="2629441" y="31908"/>
                      <a:pt x="2629441" y="43426"/>
                    </a:cubicBezTo>
                    <a:lnTo>
                      <a:pt x="2629441" y="839198"/>
                    </a:lnTo>
                    <a:cubicBezTo>
                      <a:pt x="2629441" y="850715"/>
                      <a:pt x="2624866" y="861761"/>
                      <a:pt x="2616722" y="869904"/>
                    </a:cubicBezTo>
                    <a:cubicBezTo>
                      <a:pt x="2608578" y="878048"/>
                      <a:pt x="2597533" y="882624"/>
                      <a:pt x="2586016" y="882624"/>
                    </a:cubicBezTo>
                    <a:lnTo>
                      <a:pt x="43426" y="882624"/>
                    </a:lnTo>
                    <a:cubicBezTo>
                      <a:pt x="19442" y="882624"/>
                      <a:pt x="0" y="863181"/>
                      <a:pt x="0" y="839198"/>
                    </a:cubicBezTo>
                    <a:lnTo>
                      <a:pt x="0" y="43426"/>
                    </a:lnTo>
                    <a:cubicBezTo>
                      <a:pt x="0" y="31908"/>
                      <a:pt x="4575" y="20863"/>
                      <a:pt x="12719" y="12719"/>
                    </a:cubicBezTo>
                    <a:cubicBezTo>
                      <a:pt x="20863" y="4575"/>
                      <a:pt x="31908" y="0"/>
                      <a:pt x="43426" y="0"/>
                    </a:cubicBezTo>
                    <a:close/>
                  </a:path>
                </a:pathLst>
              </a:custGeom>
              <a:solidFill>
                <a:srgbClr val="6647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2629441" cy="92072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5400000">
              <a:off x="-2044830" y="3536721"/>
              <a:ext cx="13311547" cy="6238106"/>
              <a:chOff x="0" y="0"/>
              <a:chExt cx="2629441" cy="123221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629441" cy="1232218"/>
              </a:xfrm>
              <a:custGeom>
                <a:avLst/>
                <a:gdLst/>
                <a:ahLst/>
                <a:cxnLst/>
                <a:rect r="r" b="b" t="t" l="l"/>
                <a:pathLst>
                  <a:path h="1232218" w="2629441">
                    <a:moveTo>
                      <a:pt x="43426" y="0"/>
                    </a:moveTo>
                    <a:lnTo>
                      <a:pt x="2586016" y="0"/>
                    </a:lnTo>
                    <a:cubicBezTo>
                      <a:pt x="2597533" y="0"/>
                      <a:pt x="2608578" y="4575"/>
                      <a:pt x="2616722" y="12719"/>
                    </a:cubicBezTo>
                    <a:cubicBezTo>
                      <a:pt x="2624866" y="20863"/>
                      <a:pt x="2629441" y="31908"/>
                      <a:pt x="2629441" y="43426"/>
                    </a:cubicBezTo>
                    <a:lnTo>
                      <a:pt x="2629441" y="1188793"/>
                    </a:lnTo>
                    <a:cubicBezTo>
                      <a:pt x="2629441" y="1212776"/>
                      <a:pt x="2609999" y="1232218"/>
                      <a:pt x="2586016" y="1232218"/>
                    </a:cubicBezTo>
                    <a:lnTo>
                      <a:pt x="43426" y="1232218"/>
                    </a:lnTo>
                    <a:cubicBezTo>
                      <a:pt x="31908" y="1232218"/>
                      <a:pt x="20863" y="1227643"/>
                      <a:pt x="12719" y="1219499"/>
                    </a:cubicBezTo>
                    <a:cubicBezTo>
                      <a:pt x="4575" y="1211355"/>
                      <a:pt x="0" y="1200310"/>
                      <a:pt x="0" y="1188793"/>
                    </a:cubicBezTo>
                    <a:lnTo>
                      <a:pt x="0" y="43426"/>
                    </a:lnTo>
                    <a:cubicBezTo>
                      <a:pt x="0" y="31908"/>
                      <a:pt x="4575" y="20863"/>
                      <a:pt x="12719" y="12719"/>
                    </a:cubicBezTo>
                    <a:cubicBezTo>
                      <a:pt x="20863" y="4575"/>
                      <a:pt x="31908" y="0"/>
                      <a:pt x="43426" y="0"/>
                    </a:cubicBezTo>
                    <a:close/>
                  </a:path>
                </a:pathLst>
              </a:custGeom>
              <a:solidFill>
                <a:srgbClr val="6647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2629441" cy="12703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1737467" y="184099"/>
              <a:ext cx="5647098" cy="7411826"/>
            </a:xfrm>
            <a:custGeom>
              <a:avLst/>
              <a:gdLst/>
              <a:ahLst/>
              <a:cxnLst/>
              <a:rect r="r" b="b" t="t" l="l"/>
              <a:pathLst>
                <a:path h="7411826" w="5647098">
                  <a:moveTo>
                    <a:pt x="0" y="0"/>
                  </a:moveTo>
                  <a:lnTo>
                    <a:pt x="5647098" y="0"/>
                  </a:lnTo>
                  <a:lnTo>
                    <a:pt x="5647098" y="7411826"/>
                  </a:lnTo>
                  <a:lnTo>
                    <a:pt x="0" y="74118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14357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788750" y="1980102"/>
            <a:ext cx="6129848" cy="2609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14"/>
              </a:lnSpc>
            </a:pPr>
            <a:r>
              <a:rPr lang="en-US" sz="7295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Background </a:t>
            </a:r>
          </a:p>
          <a:p>
            <a:pPr algn="l">
              <a:lnSpc>
                <a:spcPts val="10774"/>
              </a:lnSpc>
            </a:pPr>
            <a:r>
              <a:rPr lang="en-US" sz="7695" b="true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&amp; Motivation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8352659" y="2169862"/>
            <a:ext cx="9238242" cy="4840388"/>
            <a:chOff x="0" y="0"/>
            <a:chExt cx="12317657" cy="6453851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47625"/>
              <a:ext cx="12317657" cy="53131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77"/>
                </a:lnSpc>
              </a:pPr>
              <a:r>
                <a:rPr lang="en-US" sz="255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</a:t>
              </a:r>
              <a:r>
                <a:rPr lang="en-US" b="true" sz="2555" u="sng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ealthcare Challenges:</a:t>
              </a:r>
            </a:p>
            <a:p>
              <a:pPr algn="just" marL="551769" indent="-275885" lvl="1">
                <a:lnSpc>
                  <a:spcPts val="3577"/>
                </a:lnSpc>
                <a:buFont typeface="Arial"/>
                <a:buChar char="•"/>
              </a:pPr>
              <a:r>
                <a:rPr lang="en-US" sz="255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Fragmented data silos</a:t>
              </a:r>
            </a:p>
            <a:p>
              <a:pPr algn="l" marL="551769" indent="-275885" lvl="1">
                <a:lnSpc>
                  <a:spcPts val="3577"/>
                </a:lnSpc>
                <a:buFont typeface="Arial"/>
                <a:buChar char="•"/>
              </a:pPr>
              <a:r>
                <a:rPr lang="en-US" sz="255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Centralized control and security breaches</a:t>
              </a:r>
            </a:p>
            <a:p>
              <a:pPr algn="just" marL="551769" indent="-275885" lvl="1">
                <a:lnSpc>
                  <a:spcPts val="3577"/>
                </a:lnSpc>
                <a:buFont typeface="Arial"/>
                <a:buChar char="•"/>
              </a:pPr>
              <a:r>
                <a:rPr lang="en-US" sz="255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Lack of interoperability</a:t>
              </a:r>
            </a:p>
            <a:p>
              <a:pPr algn="just">
                <a:lnSpc>
                  <a:spcPts val="3577"/>
                </a:lnSpc>
              </a:pPr>
            </a:p>
            <a:p>
              <a:pPr algn="just">
                <a:lnSpc>
                  <a:spcPts val="3577"/>
                </a:lnSpc>
              </a:pPr>
              <a:r>
                <a:rPr lang="en-US" b="true" sz="2555" u="sng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Blockchain Promise:</a:t>
              </a:r>
            </a:p>
            <a:p>
              <a:pPr algn="just" marL="551769" indent="-275885" lvl="1">
                <a:lnSpc>
                  <a:spcPts val="3577"/>
                </a:lnSpc>
                <a:buFont typeface="Arial"/>
                <a:buChar char="•"/>
              </a:pPr>
              <a:r>
                <a:rPr lang="en-US" sz="255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Decentralized architecture for tamper-proof data</a:t>
              </a:r>
            </a:p>
            <a:p>
              <a:pPr algn="just" marL="551769" indent="-275885" lvl="1">
                <a:lnSpc>
                  <a:spcPts val="3577"/>
                </a:lnSpc>
                <a:buFont typeface="Arial"/>
                <a:buChar char="•"/>
              </a:pPr>
              <a:r>
                <a:rPr lang="en-US" sz="255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Enhanced patient control over their records</a:t>
              </a:r>
            </a:p>
            <a:p>
              <a:pPr algn="just">
                <a:lnSpc>
                  <a:spcPts val="3577"/>
                </a:lnSpc>
              </a:pP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5303418"/>
              <a:ext cx="12317657" cy="1150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77"/>
                </a:lnSpc>
              </a:pPr>
              <a:r>
                <a:rPr lang="en-US" b="true" sz="2555" u="sng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Inspiration:</a:t>
              </a:r>
              <a:r>
                <a:rPr lang="en-US" sz="255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Practical applications like KIIT University’s digitization efforts at KIMS Hospital.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C3BFF">
                <a:alpha val="100000"/>
              </a:srgbClr>
            </a:gs>
            <a:gs pos="100000">
              <a:srgbClr val="B664F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96403"/>
            <a:ext cx="2371173" cy="673130"/>
            <a:chOff x="0" y="0"/>
            <a:chExt cx="749027" cy="2126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27" cy="212634"/>
            </a:xfrm>
            <a:custGeom>
              <a:avLst/>
              <a:gdLst/>
              <a:ahLst/>
              <a:cxnLst/>
              <a:rect r="r" b="b" t="t" l="l"/>
              <a:pathLst>
                <a:path h="212634" w="749027">
                  <a:moveTo>
                    <a:pt x="106317" y="0"/>
                  </a:moveTo>
                  <a:lnTo>
                    <a:pt x="642710" y="0"/>
                  </a:lnTo>
                  <a:cubicBezTo>
                    <a:pt x="701427" y="0"/>
                    <a:pt x="749027" y="47600"/>
                    <a:pt x="749027" y="106317"/>
                  </a:cubicBezTo>
                  <a:lnTo>
                    <a:pt x="749027" y="106317"/>
                  </a:lnTo>
                  <a:cubicBezTo>
                    <a:pt x="749027" y="134514"/>
                    <a:pt x="737825" y="161556"/>
                    <a:pt x="717887" y="181495"/>
                  </a:cubicBezTo>
                  <a:cubicBezTo>
                    <a:pt x="697949" y="201433"/>
                    <a:pt x="670907" y="212634"/>
                    <a:pt x="642710" y="212634"/>
                  </a:cubicBezTo>
                  <a:lnTo>
                    <a:pt x="106317" y="212634"/>
                  </a:lnTo>
                  <a:cubicBezTo>
                    <a:pt x="78120" y="212634"/>
                    <a:pt x="51078" y="201433"/>
                    <a:pt x="31140" y="181495"/>
                  </a:cubicBezTo>
                  <a:cubicBezTo>
                    <a:pt x="11201" y="161556"/>
                    <a:pt x="0" y="134514"/>
                    <a:pt x="0" y="106317"/>
                  </a:cubicBezTo>
                  <a:lnTo>
                    <a:pt x="0" y="106317"/>
                  </a:lnTo>
                  <a:cubicBezTo>
                    <a:pt x="0" y="78120"/>
                    <a:pt x="11201" y="51078"/>
                    <a:pt x="31140" y="31140"/>
                  </a:cubicBezTo>
                  <a:cubicBezTo>
                    <a:pt x="51078" y="11201"/>
                    <a:pt x="78120" y="0"/>
                    <a:pt x="1063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49027" cy="250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8100000">
            <a:off x="9362433" y="501356"/>
            <a:ext cx="9364319" cy="10563953"/>
            <a:chOff x="0" y="0"/>
            <a:chExt cx="2466323" cy="27822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66323" cy="2782276"/>
            </a:xfrm>
            <a:custGeom>
              <a:avLst/>
              <a:gdLst/>
              <a:ahLst/>
              <a:cxnLst/>
              <a:rect r="r" b="b" t="t" l="l"/>
              <a:pathLst>
                <a:path h="2782276" w="2466323">
                  <a:moveTo>
                    <a:pt x="46298" y="0"/>
                  </a:moveTo>
                  <a:lnTo>
                    <a:pt x="2420025" y="0"/>
                  </a:lnTo>
                  <a:cubicBezTo>
                    <a:pt x="2432304" y="0"/>
                    <a:pt x="2444080" y="4878"/>
                    <a:pt x="2452762" y="13560"/>
                  </a:cubicBezTo>
                  <a:cubicBezTo>
                    <a:pt x="2461445" y="22243"/>
                    <a:pt x="2466323" y="34019"/>
                    <a:pt x="2466323" y="46298"/>
                  </a:cubicBezTo>
                  <a:lnTo>
                    <a:pt x="2466323" y="2735978"/>
                  </a:lnTo>
                  <a:cubicBezTo>
                    <a:pt x="2466323" y="2761547"/>
                    <a:pt x="2445595" y="2782276"/>
                    <a:pt x="2420025" y="2782276"/>
                  </a:cubicBezTo>
                  <a:lnTo>
                    <a:pt x="46298" y="2782276"/>
                  </a:lnTo>
                  <a:cubicBezTo>
                    <a:pt x="20728" y="2782276"/>
                    <a:pt x="0" y="2761547"/>
                    <a:pt x="0" y="2735978"/>
                  </a:cubicBezTo>
                  <a:lnTo>
                    <a:pt x="0" y="46298"/>
                  </a:lnTo>
                  <a:cubicBezTo>
                    <a:pt x="0" y="20728"/>
                    <a:pt x="20728" y="0"/>
                    <a:pt x="4629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C3BFF">
                    <a:alpha val="100000"/>
                  </a:srgbClr>
                </a:gs>
                <a:gs pos="100000">
                  <a:srgbClr val="B664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66323" cy="2820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886878"/>
            <a:ext cx="2371173" cy="682655"/>
            <a:chOff x="0" y="0"/>
            <a:chExt cx="3161564" cy="91020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12700"/>
              <a:ext cx="3161564" cy="897507"/>
              <a:chOff x="0" y="0"/>
              <a:chExt cx="749027" cy="212634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49027" cy="212634"/>
              </a:xfrm>
              <a:custGeom>
                <a:avLst/>
                <a:gdLst/>
                <a:ahLst/>
                <a:cxnLst/>
                <a:rect r="r" b="b" t="t" l="l"/>
                <a:pathLst>
                  <a:path h="212634" w="749027">
                    <a:moveTo>
                      <a:pt x="106317" y="0"/>
                    </a:moveTo>
                    <a:lnTo>
                      <a:pt x="642710" y="0"/>
                    </a:lnTo>
                    <a:cubicBezTo>
                      <a:pt x="701427" y="0"/>
                      <a:pt x="749027" y="47600"/>
                      <a:pt x="749027" y="106317"/>
                    </a:cubicBezTo>
                    <a:lnTo>
                      <a:pt x="749027" y="106317"/>
                    </a:lnTo>
                    <a:cubicBezTo>
                      <a:pt x="749027" y="134514"/>
                      <a:pt x="737825" y="161556"/>
                      <a:pt x="717887" y="181495"/>
                    </a:cubicBezTo>
                    <a:cubicBezTo>
                      <a:pt x="697949" y="201433"/>
                      <a:pt x="670907" y="212634"/>
                      <a:pt x="642710" y="212634"/>
                    </a:cubicBezTo>
                    <a:lnTo>
                      <a:pt x="106317" y="212634"/>
                    </a:lnTo>
                    <a:cubicBezTo>
                      <a:pt x="78120" y="212634"/>
                      <a:pt x="51078" y="201433"/>
                      <a:pt x="31140" y="181495"/>
                    </a:cubicBezTo>
                    <a:cubicBezTo>
                      <a:pt x="11201" y="161556"/>
                      <a:pt x="0" y="134514"/>
                      <a:pt x="0" y="106317"/>
                    </a:cubicBezTo>
                    <a:lnTo>
                      <a:pt x="0" y="106317"/>
                    </a:lnTo>
                    <a:cubicBezTo>
                      <a:pt x="0" y="78120"/>
                      <a:pt x="11201" y="51078"/>
                      <a:pt x="31140" y="31140"/>
                    </a:cubicBezTo>
                    <a:cubicBezTo>
                      <a:pt x="51078" y="11201"/>
                      <a:pt x="78120" y="0"/>
                      <a:pt x="10631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749027" cy="2507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120440" y="0"/>
              <a:ext cx="862088" cy="862088"/>
            </a:xfrm>
            <a:custGeom>
              <a:avLst/>
              <a:gdLst/>
              <a:ahLst/>
              <a:cxnLst/>
              <a:rect r="r" b="b" t="t" l="l"/>
              <a:pathLst>
                <a:path h="862088" w="862088">
                  <a:moveTo>
                    <a:pt x="0" y="0"/>
                  </a:moveTo>
                  <a:lnTo>
                    <a:pt x="862089" y="0"/>
                  </a:lnTo>
                  <a:lnTo>
                    <a:pt x="862089" y="862088"/>
                  </a:lnTo>
                  <a:lnTo>
                    <a:pt x="0" y="862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889685" y="225075"/>
              <a:ext cx="2026569" cy="494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3"/>
                </a:lnSpc>
              </a:pPr>
              <a:r>
                <a:rPr lang="en-US" sz="2252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HealChain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01554" y="4330213"/>
            <a:ext cx="5596639" cy="2504965"/>
            <a:chOff x="0" y="0"/>
            <a:chExt cx="7462185" cy="333995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123825"/>
              <a:ext cx="7057906" cy="29533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59"/>
                </a:lnSpc>
              </a:pPr>
              <a:r>
                <a:rPr lang="en-US" sz="6899">
                  <a:solidFill>
                    <a:srgbClr val="FFFFFF"/>
                  </a:solidFill>
                  <a:latin typeface="Mina"/>
                  <a:ea typeface="Mina"/>
                  <a:cs typeface="Mina"/>
                  <a:sym typeface="Mina"/>
                </a:rPr>
                <a:t>Project </a:t>
              </a:r>
            </a:p>
            <a:p>
              <a:pPr algn="l">
                <a:lnSpc>
                  <a:spcPts val="8400"/>
                </a:lnSpc>
              </a:pP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352396"/>
              <a:ext cx="7462185" cy="1987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599"/>
                </a:lnSpc>
              </a:pPr>
              <a:r>
                <a:rPr lang="en-US" sz="8999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Objectives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408238" y="1871438"/>
            <a:ext cx="3387989" cy="3711257"/>
            <a:chOff x="0" y="0"/>
            <a:chExt cx="4517318" cy="494834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001947" cy="2682941"/>
            </a:xfrm>
            <a:custGeom>
              <a:avLst/>
              <a:gdLst/>
              <a:ahLst/>
              <a:cxnLst/>
              <a:rect r="r" b="b" t="t" l="l"/>
              <a:pathLst>
                <a:path h="2682941" w="4001947">
                  <a:moveTo>
                    <a:pt x="0" y="0"/>
                  </a:moveTo>
                  <a:lnTo>
                    <a:pt x="4001947" y="0"/>
                  </a:lnTo>
                  <a:lnTo>
                    <a:pt x="4001947" y="2682941"/>
                  </a:lnTo>
                  <a:lnTo>
                    <a:pt x="0" y="2682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9495" t="-63361" r="-134495" b="-198597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0" y="2752089"/>
              <a:ext cx="4517318" cy="2196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 u="sng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 Security &amp; Integrity:</a:t>
              </a: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Use AES-256 encryption and blockchain hashing for confidentiality.</a:t>
              </a: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358202" y="1871438"/>
            <a:ext cx="3001460" cy="3389353"/>
            <a:chOff x="0" y="0"/>
            <a:chExt cx="4001947" cy="451913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001947" cy="2682941"/>
            </a:xfrm>
            <a:custGeom>
              <a:avLst/>
              <a:gdLst/>
              <a:ahLst/>
              <a:cxnLst/>
              <a:rect r="r" b="b" t="t" l="l"/>
              <a:pathLst>
                <a:path h="2682941" w="4001947">
                  <a:moveTo>
                    <a:pt x="0" y="0"/>
                  </a:moveTo>
                  <a:lnTo>
                    <a:pt x="4001947" y="0"/>
                  </a:lnTo>
                  <a:lnTo>
                    <a:pt x="4001947" y="2682941"/>
                  </a:lnTo>
                  <a:lnTo>
                    <a:pt x="0" y="2682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8036" t="-58806" r="-25954" b="-203152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105892" y="2767384"/>
              <a:ext cx="3845255" cy="1751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 u="sng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Interoperability:</a:t>
              </a: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Integrate with FHIR/HL7 standards for seamless data exchange.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810092" y="6491362"/>
            <a:ext cx="3196291" cy="3253344"/>
            <a:chOff x="0" y="0"/>
            <a:chExt cx="4261722" cy="433779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695048" y="0"/>
              <a:ext cx="2871626" cy="1813048"/>
            </a:xfrm>
            <a:custGeom>
              <a:avLst/>
              <a:gdLst/>
              <a:ahLst/>
              <a:cxnLst/>
              <a:rect r="r" b="b" t="t" l="l"/>
              <a:pathLst>
                <a:path h="1813048" w="2871626">
                  <a:moveTo>
                    <a:pt x="0" y="0"/>
                  </a:moveTo>
                  <a:lnTo>
                    <a:pt x="2871626" y="0"/>
                  </a:lnTo>
                  <a:lnTo>
                    <a:pt x="2871626" y="1813048"/>
                  </a:lnTo>
                  <a:lnTo>
                    <a:pt x="0" y="1813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6799" t="-332729" r="-290464" b="-102896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0" y="2141539"/>
              <a:ext cx="4261722" cy="2196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 u="sng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</a:t>
              </a:r>
              <a:r>
                <a:rPr lang="en-US" b="true" sz="1899" u="sng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ybrid Storage: </a:t>
              </a: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Combine IPFS for file storage with MongoDB for metadata management.</a:t>
              </a: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313304" y="6491362"/>
            <a:ext cx="3335202" cy="2645026"/>
            <a:chOff x="0" y="0"/>
            <a:chExt cx="4446936" cy="352670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643896" y="0"/>
              <a:ext cx="2871626" cy="1813048"/>
            </a:xfrm>
            <a:custGeom>
              <a:avLst/>
              <a:gdLst/>
              <a:ahLst/>
              <a:cxnLst/>
              <a:rect r="r" b="b" t="t" l="l"/>
              <a:pathLst>
                <a:path h="1813048" w="2871626">
                  <a:moveTo>
                    <a:pt x="0" y="0"/>
                  </a:moveTo>
                  <a:lnTo>
                    <a:pt x="2871626" y="0"/>
                  </a:lnTo>
                  <a:lnTo>
                    <a:pt x="2871626" y="1813048"/>
                  </a:lnTo>
                  <a:lnTo>
                    <a:pt x="0" y="1813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57224" t="-331044" r="-150039" b="-104581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0" y="1774948"/>
              <a:ext cx="4446936" cy="1751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 u="sng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Regulatory Compliance:</a:t>
              </a: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Design with HIPAA and GDPR considerations.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420648" y="1871438"/>
            <a:ext cx="3425984" cy="3911894"/>
            <a:chOff x="0" y="0"/>
            <a:chExt cx="4567979" cy="5215859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2757287"/>
              <a:ext cx="4567979" cy="24585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14"/>
                </a:lnSpc>
              </a:pPr>
              <a:r>
                <a:rPr lang="en-US" b="true" sz="2010" u="sng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Patient-Controlled Access</a:t>
              </a:r>
            </a:p>
            <a:p>
              <a:pPr algn="ctr">
                <a:lnSpc>
                  <a:spcPts val="2814"/>
                </a:lnSpc>
              </a:pPr>
              <a:r>
                <a:rPr lang="en-US" sz="201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Enable patients to grant/revoke EHR access via smart contracts.</a:t>
              </a:r>
            </a:p>
            <a:p>
              <a:pPr algn="just">
                <a:lnSpc>
                  <a:spcPts val="3654"/>
                </a:lnSpc>
              </a:pPr>
            </a:p>
          </p:txBody>
        </p:sp>
        <p:sp>
          <p:nvSpPr>
            <p:cNvPr name="Freeform 31" id="31"/>
            <p:cNvSpPr/>
            <p:nvPr/>
          </p:nvSpPr>
          <p:spPr>
            <a:xfrm flipH="false" flipV="false" rot="0">
              <a:off x="566032" y="0"/>
              <a:ext cx="4001947" cy="2682941"/>
            </a:xfrm>
            <a:custGeom>
              <a:avLst/>
              <a:gdLst/>
              <a:ahLst/>
              <a:cxnLst/>
              <a:rect r="r" b="b" t="t" l="l"/>
              <a:pathLst>
                <a:path h="2682941" w="4001947">
                  <a:moveTo>
                    <a:pt x="0" y="0"/>
                  </a:moveTo>
                  <a:lnTo>
                    <a:pt x="4001947" y="0"/>
                  </a:lnTo>
                  <a:lnTo>
                    <a:pt x="4001947" y="2682941"/>
                  </a:lnTo>
                  <a:lnTo>
                    <a:pt x="0" y="2682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476" t="-57737" r="-232514" b="-204221"/>
              </a:stretch>
            </a:blip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4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96403"/>
            <a:ext cx="2371173" cy="673130"/>
            <a:chOff x="0" y="0"/>
            <a:chExt cx="749027" cy="2126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27" cy="212634"/>
            </a:xfrm>
            <a:custGeom>
              <a:avLst/>
              <a:gdLst/>
              <a:ahLst/>
              <a:cxnLst/>
              <a:rect r="r" b="b" t="t" l="l"/>
              <a:pathLst>
                <a:path h="212634" w="749027">
                  <a:moveTo>
                    <a:pt x="106317" y="0"/>
                  </a:moveTo>
                  <a:lnTo>
                    <a:pt x="642710" y="0"/>
                  </a:lnTo>
                  <a:cubicBezTo>
                    <a:pt x="701427" y="0"/>
                    <a:pt x="749027" y="47600"/>
                    <a:pt x="749027" y="106317"/>
                  </a:cubicBezTo>
                  <a:lnTo>
                    <a:pt x="749027" y="106317"/>
                  </a:lnTo>
                  <a:cubicBezTo>
                    <a:pt x="749027" y="134514"/>
                    <a:pt x="737825" y="161556"/>
                    <a:pt x="717887" y="181495"/>
                  </a:cubicBezTo>
                  <a:cubicBezTo>
                    <a:pt x="697949" y="201433"/>
                    <a:pt x="670907" y="212634"/>
                    <a:pt x="642710" y="212634"/>
                  </a:cubicBezTo>
                  <a:lnTo>
                    <a:pt x="106317" y="212634"/>
                  </a:lnTo>
                  <a:cubicBezTo>
                    <a:pt x="78120" y="212634"/>
                    <a:pt x="51078" y="201433"/>
                    <a:pt x="31140" y="181495"/>
                  </a:cubicBezTo>
                  <a:cubicBezTo>
                    <a:pt x="11201" y="161556"/>
                    <a:pt x="0" y="134514"/>
                    <a:pt x="0" y="106317"/>
                  </a:cubicBezTo>
                  <a:lnTo>
                    <a:pt x="0" y="106317"/>
                  </a:lnTo>
                  <a:cubicBezTo>
                    <a:pt x="0" y="78120"/>
                    <a:pt x="11201" y="51078"/>
                    <a:pt x="31140" y="31140"/>
                  </a:cubicBezTo>
                  <a:cubicBezTo>
                    <a:pt x="51078" y="11201"/>
                    <a:pt x="78120" y="0"/>
                    <a:pt x="1063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49027" cy="250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886878"/>
            <a:ext cx="2371173" cy="682655"/>
            <a:chOff x="0" y="0"/>
            <a:chExt cx="3161564" cy="91020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12700"/>
              <a:ext cx="3161564" cy="897507"/>
              <a:chOff x="0" y="0"/>
              <a:chExt cx="749027" cy="21263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49027" cy="212634"/>
              </a:xfrm>
              <a:custGeom>
                <a:avLst/>
                <a:gdLst/>
                <a:ahLst/>
                <a:cxnLst/>
                <a:rect r="r" b="b" t="t" l="l"/>
                <a:pathLst>
                  <a:path h="212634" w="749027">
                    <a:moveTo>
                      <a:pt x="106317" y="0"/>
                    </a:moveTo>
                    <a:lnTo>
                      <a:pt x="642710" y="0"/>
                    </a:lnTo>
                    <a:cubicBezTo>
                      <a:pt x="701427" y="0"/>
                      <a:pt x="749027" y="47600"/>
                      <a:pt x="749027" y="106317"/>
                    </a:cubicBezTo>
                    <a:lnTo>
                      <a:pt x="749027" y="106317"/>
                    </a:lnTo>
                    <a:cubicBezTo>
                      <a:pt x="749027" y="134514"/>
                      <a:pt x="737825" y="161556"/>
                      <a:pt x="717887" y="181495"/>
                    </a:cubicBezTo>
                    <a:cubicBezTo>
                      <a:pt x="697949" y="201433"/>
                      <a:pt x="670907" y="212634"/>
                      <a:pt x="642710" y="212634"/>
                    </a:cubicBezTo>
                    <a:lnTo>
                      <a:pt x="106317" y="212634"/>
                    </a:lnTo>
                    <a:cubicBezTo>
                      <a:pt x="78120" y="212634"/>
                      <a:pt x="51078" y="201433"/>
                      <a:pt x="31140" y="181495"/>
                    </a:cubicBezTo>
                    <a:cubicBezTo>
                      <a:pt x="11201" y="161556"/>
                      <a:pt x="0" y="134514"/>
                      <a:pt x="0" y="106317"/>
                    </a:cubicBezTo>
                    <a:lnTo>
                      <a:pt x="0" y="106317"/>
                    </a:lnTo>
                    <a:cubicBezTo>
                      <a:pt x="0" y="78120"/>
                      <a:pt x="11201" y="51078"/>
                      <a:pt x="31140" y="31140"/>
                    </a:cubicBezTo>
                    <a:cubicBezTo>
                      <a:pt x="51078" y="11201"/>
                      <a:pt x="78120" y="0"/>
                      <a:pt x="10631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749027" cy="2507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120440" y="0"/>
              <a:ext cx="862088" cy="862088"/>
            </a:xfrm>
            <a:custGeom>
              <a:avLst/>
              <a:gdLst/>
              <a:ahLst/>
              <a:cxnLst/>
              <a:rect r="r" b="b" t="t" l="l"/>
              <a:pathLst>
                <a:path h="862088" w="862088">
                  <a:moveTo>
                    <a:pt x="0" y="0"/>
                  </a:moveTo>
                  <a:lnTo>
                    <a:pt x="862089" y="0"/>
                  </a:lnTo>
                  <a:lnTo>
                    <a:pt x="862089" y="862088"/>
                  </a:lnTo>
                  <a:lnTo>
                    <a:pt x="0" y="862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889685" y="225075"/>
              <a:ext cx="2026569" cy="494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3"/>
                </a:lnSpc>
              </a:pPr>
              <a:r>
                <a:rPr lang="en-US" sz="2252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HealChain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841893" y="6736018"/>
            <a:ext cx="4987401" cy="3322856"/>
          </a:xfrm>
          <a:custGeom>
            <a:avLst/>
            <a:gdLst/>
            <a:ahLst/>
            <a:cxnLst/>
            <a:rect r="r" b="b" t="t" l="l"/>
            <a:pathLst>
              <a:path h="3322856" w="4987401">
                <a:moveTo>
                  <a:pt x="0" y="0"/>
                </a:moveTo>
                <a:lnTo>
                  <a:pt x="4987401" y="0"/>
                </a:lnTo>
                <a:lnTo>
                  <a:pt x="4987401" y="3322856"/>
                </a:lnTo>
                <a:lnTo>
                  <a:pt x="0" y="33228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2202749"/>
            <a:ext cx="7426625" cy="314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20"/>
              </a:lnSpc>
            </a:pPr>
            <a:r>
              <a:rPr lang="en-US" sz="8014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Scope of </a:t>
            </a:r>
          </a:p>
          <a:p>
            <a:pPr algn="l">
              <a:lnSpc>
                <a:spcPts val="142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609865"/>
            <a:ext cx="7789058" cy="1533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3"/>
              </a:lnSpc>
            </a:pPr>
            <a:r>
              <a:rPr lang="en-US" sz="8995" b="true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Work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64975" y="500404"/>
            <a:ext cx="8064319" cy="6514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4"/>
              </a:lnSpc>
            </a:pPr>
            <a:r>
              <a:rPr lang="en-US" sz="2810" u="sng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 Development:</a:t>
            </a:r>
          </a:p>
          <a:p>
            <a:pPr algn="l">
              <a:lnSpc>
                <a:spcPts val="3934"/>
              </a:lnSpc>
            </a:pPr>
          </a:p>
          <a:p>
            <a:pPr algn="l" marL="563635" indent="-281818" lvl="1">
              <a:lnSpc>
                <a:spcPts val="3654"/>
              </a:lnSpc>
              <a:buFont typeface="Arial"/>
              <a:buChar char="•"/>
            </a:pPr>
            <a:r>
              <a:rPr lang="en-US" sz="26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Built with React.js for user portals (patient and healthcare provider interfaces).</a:t>
            </a:r>
          </a:p>
          <a:p>
            <a:pPr algn="l" marL="563635" indent="-281818" lvl="1">
              <a:lnSpc>
                <a:spcPts val="3654"/>
              </a:lnSpc>
              <a:buFont typeface="Arial"/>
              <a:buChar char="•"/>
            </a:pPr>
            <a:r>
              <a:rPr lang="en-US" b="true" sz="261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Features:</a:t>
            </a:r>
            <a:r>
              <a:rPr lang="en-US" sz="26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Login/dashboard, access management, EHR upload/download.</a:t>
            </a:r>
          </a:p>
          <a:p>
            <a:pPr algn="l">
              <a:lnSpc>
                <a:spcPts val="3654"/>
              </a:lnSpc>
            </a:pPr>
          </a:p>
          <a:p>
            <a:pPr algn="l">
              <a:lnSpc>
                <a:spcPts val="3934"/>
              </a:lnSpc>
            </a:pPr>
            <a:r>
              <a:rPr lang="en-US" sz="2810" u="sng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 Development:</a:t>
            </a:r>
          </a:p>
          <a:p>
            <a:pPr algn="l">
              <a:lnSpc>
                <a:spcPts val="3934"/>
              </a:lnSpc>
            </a:pPr>
          </a:p>
          <a:p>
            <a:pPr algn="l" marL="563635" indent="-281818" lvl="1">
              <a:lnSpc>
                <a:spcPts val="3654"/>
              </a:lnSpc>
              <a:buFont typeface="Arial"/>
              <a:buChar char="•"/>
            </a:pPr>
            <a:r>
              <a:rPr lang="en-US" sz="26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Node.js and Express.js managing business logic and API routing.</a:t>
            </a:r>
          </a:p>
          <a:p>
            <a:pPr algn="l" marL="563635" indent="-281818" lvl="1">
              <a:lnSpc>
                <a:spcPts val="3654"/>
              </a:lnSpc>
              <a:buFont typeface="Arial"/>
              <a:buChar char="•"/>
            </a:pPr>
            <a:r>
              <a:rPr lang="en-US" sz="26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Integrates with Ethereum via Web3.js for smart contract interactions.</a:t>
            </a:r>
          </a:p>
          <a:p>
            <a:pPr algn="l">
              <a:lnSpc>
                <a:spcPts val="3514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5485969"/>
            <a:ext cx="7808382" cy="3936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4"/>
              </a:lnSpc>
            </a:pPr>
            <a:r>
              <a:rPr lang="en-US" b="true" sz="2510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Blockchain Integration:</a:t>
            </a:r>
          </a:p>
          <a:p>
            <a:pPr algn="just" marL="542046" indent="-271023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Deployment of smart contracts on Ethereum.</a:t>
            </a:r>
          </a:p>
          <a:p>
            <a:pPr algn="just" marL="542046" indent="-271023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Simulation using Ganache or a private blockchain environment.</a:t>
            </a:r>
          </a:p>
          <a:p>
            <a:pPr algn="just">
              <a:lnSpc>
                <a:spcPts val="3514"/>
              </a:lnSpc>
            </a:pPr>
          </a:p>
          <a:p>
            <a:pPr algn="just">
              <a:lnSpc>
                <a:spcPts val="3514"/>
              </a:lnSpc>
            </a:pPr>
            <a:r>
              <a:rPr lang="en-US" b="true" sz="2510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 &amp; Storage:</a:t>
            </a:r>
          </a:p>
          <a:p>
            <a:pPr algn="just" marL="542046" indent="-271023" lvl="1">
              <a:lnSpc>
                <a:spcPts val="3514"/>
              </a:lnSpc>
              <a:buFont typeface="Arial"/>
              <a:buChar char="•"/>
            </a:pPr>
            <a:r>
              <a:rPr lang="en-US" b="true" sz="251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PFS for off-chain document storage.</a:t>
            </a:r>
          </a:p>
          <a:p>
            <a:pPr algn="just" marL="542046" indent="-271023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MongoDB for indexing metadata and access logs.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C3BFF">
                <a:alpha val="100000"/>
              </a:srgbClr>
            </a:gs>
            <a:gs pos="100000">
              <a:srgbClr val="B664F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883540">
            <a:off x="4050353" y="-4719716"/>
            <a:ext cx="9671506" cy="20080965"/>
            <a:chOff x="0" y="0"/>
            <a:chExt cx="2547228" cy="52888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47228" cy="5288814"/>
            </a:xfrm>
            <a:custGeom>
              <a:avLst/>
              <a:gdLst/>
              <a:ahLst/>
              <a:cxnLst/>
              <a:rect r="r" b="b" t="t" l="l"/>
              <a:pathLst>
                <a:path h="5288814" w="2547228">
                  <a:moveTo>
                    <a:pt x="44827" y="0"/>
                  </a:moveTo>
                  <a:lnTo>
                    <a:pt x="2502401" y="0"/>
                  </a:lnTo>
                  <a:cubicBezTo>
                    <a:pt x="2527158" y="0"/>
                    <a:pt x="2547228" y="20070"/>
                    <a:pt x="2547228" y="44827"/>
                  </a:cubicBezTo>
                  <a:lnTo>
                    <a:pt x="2547228" y="5243987"/>
                  </a:lnTo>
                  <a:cubicBezTo>
                    <a:pt x="2547228" y="5255875"/>
                    <a:pt x="2542505" y="5267277"/>
                    <a:pt x="2534098" y="5275684"/>
                  </a:cubicBezTo>
                  <a:cubicBezTo>
                    <a:pt x="2525692" y="5284091"/>
                    <a:pt x="2514290" y="5288814"/>
                    <a:pt x="2502401" y="5288814"/>
                  </a:cubicBezTo>
                  <a:lnTo>
                    <a:pt x="44827" y="5288814"/>
                  </a:lnTo>
                  <a:cubicBezTo>
                    <a:pt x="32938" y="5288814"/>
                    <a:pt x="21536" y="5284091"/>
                    <a:pt x="13130" y="5275684"/>
                  </a:cubicBezTo>
                  <a:cubicBezTo>
                    <a:pt x="4723" y="5267277"/>
                    <a:pt x="0" y="5255875"/>
                    <a:pt x="0" y="5243987"/>
                  </a:cubicBezTo>
                  <a:lnTo>
                    <a:pt x="0" y="44827"/>
                  </a:lnTo>
                  <a:cubicBezTo>
                    <a:pt x="0" y="20070"/>
                    <a:pt x="20070" y="0"/>
                    <a:pt x="448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C3BFF">
                    <a:alpha val="100000"/>
                  </a:srgbClr>
                </a:gs>
                <a:gs pos="100000">
                  <a:srgbClr val="B664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47228" cy="53269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78712" y="687372"/>
            <a:ext cx="2280588" cy="673130"/>
            <a:chOff x="0" y="0"/>
            <a:chExt cx="3040784" cy="89750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040784" cy="897507"/>
              <a:chOff x="0" y="0"/>
              <a:chExt cx="505529" cy="14921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05529" cy="149210"/>
              </a:xfrm>
              <a:custGeom>
                <a:avLst/>
                <a:gdLst/>
                <a:ahLst/>
                <a:cxnLst/>
                <a:rect r="r" b="b" t="t" l="l"/>
                <a:pathLst>
                  <a:path h="149210" w="505529">
                    <a:moveTo>
                      <a:pt x="74605" y="0"/>
                    </a:moveTo>
                    <a:lnTo>
                      <a:pt x="430924" y="0"/>
                    </a:lnTo>
                    <a:cubicBezTo>
                      <a:pt x="472127" y="0"/>
                      <a:pt x="505529" y="33402"/>
                      <a:pt x="505529" y="74605"/>
                    </a:cubicBezTo>
                    <a:lnTo>
                      <a:pt x="505529" y="74605"/>
                    </a:lnTo>
                    <a:cubicBezTo>
                      <a:pt x="505529" y="115808"/>
                      <a:pt x="472127" y="149210"/>
                      <a:pt x="430924" y="149210"/>
                    </a:cubicBezTo>
                    <a:lnTo>
                      <a:pt x="74605" y="149210"/>
                    </a:lnTo>
                    <a:cubicBezTo>
                      <a:pt x="33402" y="149210"/>
                      <a:pt x="0" y="115808"/>
                      <a:pt x="0" y="74605"/>
                    </a:cubicBezTo>
                    <a:lnTo>
                      <a:pt x="0" y="74605"/>
                    </a:lnTo>
                    <a:cubicBezTo>
                      <a:pt x="0" y="33402"/>
                      <a:pt x="33402" y="0"/>
                      <a:pt x="74605" y="0"/>
                    </a:cubicBezTo>
                    <a:close/>
                  </a:path>
                </a:pathLst>
              </a:custGeom>
              <a:solidFill>
                <a:srgbClr val="FFFFFF">
                  <a:alpha val="31765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505529" cy="1873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2156781" y="124751"/>
              <a:ext cx="643896" cy="648005"/>
              <a:chOff x="0" y="0"/>
              <a:chExt cx="107047" cy="10773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07047" cy="107731"/>
              </a:xfrm>
              <a:custGeom>
                <a:avLst/>
                <a:gdLst/>
                <a:ahLst/>
                <a:cxnLst/>
                <a:rect r="r" b="b" t="t" l="l"/>
                <a:pathLst>
                  <a:path h="107731" w="107047">
                    <a:moveTo>
                      <a:pt x="53524" y="0"/>
                    </a:moveTo>
                    <a:lnTo>
                      <a:pt x="53524" y="0"/>
                    </a:lnTo>
                    <a:cubicBezTo>
                      <a:pt x="67719" y="0"/>
                      <a:pt x="81333" y="5639"/>
                      <a:pt x="91371" y="15677"/>
                    </a:cubicBezTo>
                    <a:cubicBezTo>
                      <a:pt x="101408" y="25714"/>
                      <a:pt x="107047" y="39328"/>
                      <a:pt x="107047" y="53524"/>
                    </a:cubicBezTo>
                    <a:lnTo>
                      <a:pt x="107047" y="54207"/>
                    </a:lnTo>
                    <a:cubicBezTo>
                      <a:pt x="107047" y="68402"/>
                      <a:pt x="101408" y="82016"/>
                      <a:pt x="91371" y="92054"/>
                    </a:cubicBezTo>
                    <a:cubicBezTo>
                      <a:pt x="81333" y="102091"/>
                      <a:pt x="67719" y="107731"/>
                      <a:pt x="53524" y="107731"/>
                    </a:cubicBezTo>
                    <a:lnTo>
                      <a:pt x="53524" y="107731"/>
                    </a:lnTo>
                    <a:cubicBezTo>
                      <a:pt x="39328" y="107731"/>
                      <a:pt x="25714" y="102091"/>
                      <a:pt x="15677" y="92054"/>
                    </a:cubicBezTo>
                    <a:cubicBezTo>
                      <a:pt x="5639" y="82016"/>
                      <a:pt x="0" y="68402"/>
                      <a:pt x="0" y="54207"/>
                    </a:cubicBezTo>
                    <a:lnTo>
                      <a:pt x="0" y="53524"/>
                    </a:lnTo>
                    <a:cubicBezTo>
                      <a:pt x="0" y="39328"/>
                      <a:pt x="5639" y="25714"/>
                      <a:pt x="15677" y="15677"/>
                    </a:cubicBezTo>
                    <a:cubicBezTo>
                      <a:pt x="25714" y="5639"/>
                      <a:pt x="39328" y="0"/>
                      <a:pt x="5352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07047" cy="1458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1009650" y="1747374"/>
            <a:ext cx="9726804" cy="2339196"/>
            <a:chOff x="0" y="0"/>
            <a:chExt cx="12969072" cy="311892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23825"/>
              <a:ext cx="12969072" cy="134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sz="6000">
                  <a:solidFill>
                    <a:srgbClr val="FFFFFF"/>
                  </a:solidFill>
                  <a:latin typeface="Mina"/>
                  <a:ea typeface="Mina"/>
                  <a:cs typeface="Mina"/>
                  <a:sym typeface="Mina"/>
                </a:rPr>
                <a:t>Literature Review and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334389"/>
              <a:ext cx="11980750" cy="17845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279"/>
                </a:lnSpc>
              </a:pPr>
              <a:r>
                <a:rPr lang="en-US" sz="8056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Basic Concepts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755504" y="1790301"/>
            <a:ext cx="7136702" cy="656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4"/>
              </a:lnSpc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Blockchain technology is revolutionizing healthcare by addressing critical challenges like data fragmentation, lack of interoperability, and opaque record-keeping.</a:t>
            </a:r>
          </a:p>
          <a:p>
            <a:pPr algn="l">
              <a:lnSpc>
                <a:spcPts val="3514"/>
              </a:lnSpc>
            </a:pPr>
          </a:p>
          <a:p>
            <a:pPr algn="l">
              <a:lnSpc>
                <a:spcPts val="3514"/>
              </a:lnSpc>
            </a:pPr>
            <a:r>
              <a:rPr lang="en-US" sz="251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Eliminating Data Silos:-</a:t>
            </a:r>
          </a:p>
          <a:p>
            <a:pPr algn="l" marL="542046" indent="-271023" lvl="1">
              <a:lnSpc>
                <a:spcPts val="3514"/>
              </a:lnSpc>
              <a:buFont typeface="Arial"/>
              <a:buChar char="•"/>
            </a:pPr>
            <a:r>
              <a:rPr lang="en-US" b="true" sz="251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Decentralized Ledger:</a:t>
            </a: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Stores patient records across a shared network, accessible to authorized parties (doctors, patients, insurers).</a:t>
            </a:r>
          </a:p>
          <a:p>
            <a:pPr algn="l" marL="542046" indent="-271023" lvl="1">
              <a:lnSpc>
                <a:spcPts val="3514"/>
              </a:lnSpc>
              <a:buFont typeface="Arial"/>
              <a:buChar char="•"/>
            </a:pPr>
            <a:r>
              <a:rPr lang="en-US" b="true" sz="251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Standardized Data Formats:</a:t>
            </a: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Smart contracts enforce uniform data structures, enabling seamless exchange (e.g., HL7/FHIR standards).</a:t>
            </a:r>
          </a:p>
          <a:p>
            <a:pPr algn="l">
              <a:lnSpc>
                <a:spcPts val="3514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231124" y="4197255"/>
            <a:ext cx="9283855" cy="525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2"/>
              </a:lnSpc>
            </a:pPr>
            <a:r>
              <a:rPr lang="en-US" sz="2501" u="sng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Enhancing Transparency:-</a:t>
            </a:r>
          </a:p>
          <a:p>
            <a:pPr algn="l" marL="540166" indent="-270083" lvl="1">
              <a:lnSpc>
                <a:spcPts val="3502"/>
              </a:lnSpc>
              <a:buFont typeface="Arial"/>
              <a:buChar char="•"/>
            </a:pPr>
            <a:r>
              <a:rPr lang="en-US" sz="250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Immutable Audit Trails: Every access/update is permanently logged, enabling real-time tracking.</a:t>
            </a:r>
          </a:p>
          <a:p>
            <a:pPr algn="l" marL="540166" indent="-270083" lvl="1">
              <a:lnSpc>
                <a:spcPts val="3502"/>
              </a:lnSpc>
              <a:buFont typeface="Arial"/>
              <a:buChar char="•"/>
            </a:pPr>
            <a:r>
              <a:rPr lang="en-US" sz="250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Patient Consent Management: Smart contracts let patients grant/revoke access dynamically (e.g., via mobile app).</a:t>
            </a:r>
          </a:p>
          <a:p>
            <a:pPr algn="l" marL="540166" indent="-270083" lvl="1">
              <a:lnSpc>
                <a:spcPts val="3502"/>
              </a:lnSpc>
              <a:buFont typeface="Arial"/>
              <a:buChar char="•"/>
            </a:pPr>
            <a:r>
              <a:rPr lang="en-US" sz="250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Transparent Clinical Trials: Research data stored on blockchain ensures tamper-proof integrity for drug development.</a:t>
            </a:r>
          </a:p>
          <a:p>
            <a:pPr algn="l">
              <a:lnSpc>
                <a:spcPts val="3502"/>
              </a:lnSpc>
            </a:pPr>
          </a:p>
          <a:p>
            <a:pPr algn="l">
              <a:lnSpc>
                <a:spcPts val="3502"/>
              </a:lnSpc>
            </a:pPr>
            <a:r>
              <a:rPr lang="en-US" sz="250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501" u="sng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Cryptographic Techniques:</a:t>
            </a:r>
          </a:p>
          <a:p>
            <a:pPr algn="l">
              <a:lnSpc>
                <a:spcPts val="3502"/>
              </a:lnSpc>
            </a:pPr>
            <a:r>
              <a:rPr lang="en-US" sz="250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Hash functions (SHA-256), Digital Signatures, Merkle Trees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8700" y="687372"/>
            <a:ext cx="2371173" cy="682655"/>
            <a:chOff x="0" y="0"/>
            <a:chExt cx="3161564" cy="91020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12700"/>
              <a:ext cx="3161564" cy="897507"/>
              <a:chOff x="0" y="0"/>
              <a:chExt cx="749027" cy="21263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49027" cy="212634"/>
              </a:xfrm>
              <a:custGeom>
                <a:avLst/>
                <a:gdLst/>
                <a:ahLst/>
                <a:cxnLst/>
                <a:rect r="r" b="b" t="t" l="l"/>
                <a:pathLst>
                  <a:path h="212634" w="749027">
                    <a:moveTo>
                      <a:pt x="106317" y="0"/>
                    </a:moveTo>
                    <a:lnTo>
                      <a:pt x="642710" y="0"/>
                    </a:lnTo>
                    <a:cubicBezTo>
                      <a:pt x="701427" y="0"/>
                      <a:pt x="749027" y="47600"/>
                      <a:pt x="749027" y="106317"/>
                    </a:cubicBezTo>
                    <a:lnTo>
                      <a:pt x="749027" y="106317"/>
                    </a:lnTo>
                    <a:cubicBezTo>
                      <a:pt x="749027" y="134514"/>
                      <a:pt x="737825" y="161556"/>
                      <a:pt x="717887" y="181495"/>
                    </a:cubicBezTo>
                    <a:cubicBezTo>
                      <a:pt x="697949" y="201433"/>
                      <a:pt x="670907" y="212634"/>
                      <a:pt x="642710" y="212634"/>
                    </a:cubicBezTo>
                    <a:lnTo>
                      <a:pt x="106317" y="212634"/>
                    </a:lnTo>
                    <a:cubicBezTo>
                      <a:pt x="78120" y="212634"/>
                      <a:pt x="51078" y="201433"/>
                      <a:pt x="31140" y="181495"/>
                    </a:cubicBezTo>
                    <a:cubicBezTo>
                      <a:pt x="11201" y="161556"/>
                      <a:pt x="0" y="134514"/>
                      <a:pt x="0" y="106317"/>
                    </a:cubicBezTo>
                    <a:lnTo>
                      <a:pt x="0" y="106317"/>
                    </a:lnTo>
                    <a:cubicBezTo>
                      <a:pt x="0" y="78120"/>
                      <a:pt x="11201" y="51078"/>
                      <a:pt x="31140" y="31140"/>
                    </a:cubicBezTo>
                    <a:cubicBezTo>
                      <a:pt x="51078" y="11201"/>
                      <a:pt x="78120" y="0"/>
                      <a:pt x="10631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749027" cy="2507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120440" y="0"/>
              <a:ext cx="862088" cy="862088"/>
            </a:xfrm>
            <a:custGeom>
              <a:avLst/>
              <a:gdLst/>
              <a:ahLst/>
              <a:cxnLst/>
              <a:rect r="r" b="b" t="t" l="l"/>
              <a:pathLst>
                <a:path h="862088" w="862088">
                  <a:moveTo>
                    <a:pt x="0" y="0"/>
                  </a:moveTo>
                  <a:lnTo>
                    <a:pt x="862089" y="0"/>
                  </a:lnTo>
                  <a:lnTo>
                    <a:pt x="862089" y="862088"/>
                  </a:lnTo>
                  <a:lnTo>
                    <a:pt x="0" y="862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889685" y="225075"/>
              <a:ext cx="2026569" cy="494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3"/>
                </a:lnSpc>
              </a:pPr>
              <a:r>
                <a:rPr lang="en-US" sz="2252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HealChain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4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89903" y="-933236"/>
            <a:ext cx="7454036" cy="8267945"/>
            <a:chOff x="0" y="0"/>
            <a:chExt cx="1963203" cy="21775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3203" cy="2177566"/>
            </a:xfrm>
            <a:custGeom>
              <a:avLst/>
              <a:gdLst/>
              <a:ahLst/>
              <a:cxnLst/>
              <a:rect r="r" b="b" t="t" l="l"/>
              <a:pathLst>
                <a:path h="2177566" w="1963203">
                  <a:moveTo>
                    <a:pt x="58163" y="0"/>
                  </a:moveTo>
                  <a:lnTo>
                    <a:pt x="1905040" y="0"/>
                  </a:lnTo>
                  <a:cubicBezTo>
                    <a:pt x="1937163" y="0"/>
                    <a:pt x="1963203" y="26040"/>
                    <a:pt x="1963203" y="58163"/>
                  </a:cubicBezTo>
                  <a:lnTo>
                    <a:pt x="1963203" y="2119403"/>
                  </a:lnTo>
                  <a:cubicBezTo>
                    <a:pt x="1963203" y="2134829"/>
                    <a:pt x="1957075" y="2149623"/>
                    <a:pt x="1946168" y="2160530"/>
                  </a:cubicBezTo>
                  <a:cubicBezTo>
                    <a:pt x="1935260" y="2171438"/>
                    <a:pt x="1920466" y="2177566"/>
                    <a:pt x="1905040" y="2177566"/>
                  </a:cubicBezTo>
                  <a:lnTo>
                    <a:pt x="58163" y="2177566"/>
                  </a:lnTo>
                  <a:cubicBezTo>
                    <a:pt x="26040" y="2177566"/>
                    <a:pt x="0" y="2151525"/>
                    <a:pt x="0" y="2119403"/>
                  </a:cubicBezTo>
                  <a:lnTo>
                    <a:pt x="0" y="58163"/>
                  </a:lnTo>
                  <a:cubicBezTo>
                    <a:pt x="0" y="26040"/>
                    <a:pt x="26040" y="0"/>
                    <a:pt x="58163" y="0"/>
                  </a:cubicBezTo>
                  <a:close/>
                </a:path>
              </a:pathLst>
            </a:custGeom>
            <a:solidFill>
              <a:srgbClr val="6647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63203" cy="2215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550313"/>
            <a:ext cx="2371173" cy="682655"/>
            <a:chOff x="0" y="0"/>
            <a:chExt cx="3161564" cy="91020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12700"/>
              <a:ext cx="3161564" cy="897507"/>
              <a:chOff x="0" y="0"/>
              <a:chExt cx="749027" cy="21263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49027" cy="212634"/>
              </a:xfrm>
              <a:custGeom>
                <a:avLst/>
                <a:gdLst/>
                <a:ahLst/>
                <a:cxnLst/>
                <a:rect r="r" b="b" t="t" l="l"/>
                <a:pathLst>
                  <a:path h="212634" w="749027">
                    <a:moveTo>
                      <a:pt x="106317" y="0"/>
                    </a:moveTo>
                    <a:lnTo>
                      <a:pt x="642710" y="0"/>
                    </a:lnTo>
                    <a:cubicBezTo>
                      <a:pt x="701427" y="0"/>
                      <a:pt x="749027" y="47600"/>
                      <a:pt x="749027" y="106317"/>
                    </a:cubicBezTo>
                    <a:lnTo>
                      <a:pt x="749027" y="106317"/>
                    </a:lnTo>
                    <a:cubicBezTo>
                      <a:pt x="749027" y="134514"/>
                      <a:pt x="737825" y="161556"/>
                      <a:pt x="717887" y="181495"/>
                    </a:cubicBezTo>
                    <a:cubicBezTo>
                      <a:pt x="697949" y="201433"/>
                      <a:pt x="670907" y="212634"/>
                      <a:pt x="642710" y="212634"/>
                    </a:cubicBezTo>
                    <a:lnTo>
                      <a:pt x="106317" y="212634"/>
                    </a:lnTo>
                    <a:cubicBezTo>
                      <a:pt x="78120" y="212634"/>
                      <a:pt x="51078" y="201433"/>
                      <a:pt x="31140" y="181495"/>
                    </a:cubicBezTo>
                    <a:cubicBezTo>
                      <a:pt x="11201" y="161556"/>
                      <a:pt x="0" y="134514"/>
                      <a:pt x="0" y="106317"/>
                    </a:cubicBezTo>
                    <a:lnTo>
                      <a:pt x="0" y="106317"/>
                    </a:lnTo>
                    <a:cubicBezTo>
                      <a:pt x="0" y="78120"/>
                      <a:pt x="11201" y="51078"/>
                      <a:pt x="31140" y="31140"/>
                    </a:cubicBezTo>
                    <a:cubicBezTo>
                      <a:pt x="51078" y="11201"/>
                      <a:pt x="78120" y="0"/>
                      <a:pt x="10631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749027" cy="2507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120440" y="0"/>
              <a:ext cx="862088" cy="862088"/>
            </a:xfrm>
            <a:custGeom>
              <a:avLst/>
              <a:gdLst/>
              <a:ahLst/>
              <a:cxnLst/>
              <a:rect r="r" b="b" t="t" l="l"/>
              <a:pathLst>
                <a:path h="862088" w="862088">
                  <a:moveTo>
                    <a:pt x="0" y="0"/>
                  </a:moveTo>
                  <a:lnTo>
                    <a:pt x="862089" y="0"/>
                  </a:lnTo>
                  <a:lnTo>
                    <a:pt x="862089" y="862088"/>
                  </a:lnTo>
                  <a:lnTo>
                    <a:pt x="0" y="862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889685" y="225075"/>
              <a:ext cx="2026569" cy="494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3"/>
                </a:lnSpc>
              </a:pPr>
              <a:r>
                <a:rPr lang="en-US" sz="2252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HealChain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689903" y="0"/>
            <a:ext cx="6111635" cy="7328195"/>
          </a:xfrm>
          <a:custGeom>
            <a:avLst/>
            <a:gdLst/>
            <a:ahLst/>
            <a:cxnLst/>
            <a:rect r="r" b="b" t="t" l="l"/>
            <a:pathLst>
              <a:path h="7328195" w="6111635">
                <a:moveTo>
                  <a:pt x="0" y="0"/>
                </a:moveTo>
                <a:lnTo>
                  <a:pt x="6111635" y="0"/>
                </a:lnTo>
                <a:lnTo>
                  <a:pt x="6111635" y="7328195"/>
                </a:lnTo>
                <a:lnTo>
                  <a:pt x="0" y="73281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540" t="0" r="-48385" b="-23801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938200"/>
            <a:ext cx="9737931" cy="106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3"/>
              </a:lnSpc>
            </a:pPr>
            <a:r>
              <a:rPr lang="en-US" sz="620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Problem Statement &amp;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864430"/>
            <a:ext cx="10641303" cy="2227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4"/>
              </a:lnSpc>
            </a:pPr>
            <a:r>
              <a:rPr lang="en-US" sz="2810" u="sng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Identified Problems:</a:t>
            </a:r>
          </a:p>
          <a:p>
            <a:pPr algn="l" marL="542046" indent="-271023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Centralized EHR systems prone to data breaches and interoperability issues.</a:t>
            </a:r>
          </a:p>
          <a:p>
            <a:pPr algn="l" marL="542046" indent="-271023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Lack of patient empowerment in managing data access.</a:t>
            </a:r>
          </a:p>
          <a:p>
            <a:pPr algn="l">
              <a:lnSpc>
                <a:spcPts val="3514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7277559"/>
            <a:ext cx="9737931" cy="2219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4"/>
              </a:lnSpc>
            </a:pPr>
            <a:r>
              <a:rPr lang="en-US" sz="2710" u="sng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Requirements:</a:t>
            </a:r>
          </a:p>
          <a:p>
            <a:pPr algn="l" marL="542046" indent="-271023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Secure patient-provider authentication</a:t>
            </a:r>
          </a:p>
          <a:p>
            <a:pPr algn="l" marL="542046" indent="-271023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Fine-grained access control using smart contracts</a:t>
            </a:r>
          </a:p>
          <a:p>
            <a:pPr algn="l" marL="542046" indent="-271023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Compliance with healthcare standards (e.g., FHIR, HIPAA)</a:t>
            </a:r>
          </a:p>
          <a:p>
            <a:pPr algn="l">
              <a:lnSpc>
                <a:spcPts val="3514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038811"/>
            <a:ext cx="10337495" cy="137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Requirement Analysis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C3BFF">
                <a:alpha val="100000"/>
              </a:srgbClr>
            </a:gs>
            <a:gs pos="100000">
              <a:srgbClr val="B664F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96403"/>
            <a:ext cx="2371173" cy="673130"/>
            <a:chOff x="0" y="0"/>
            <a:chExt cx="749027" cy="2126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27" cy="212634"/>
            </a:xfrm>
            <a:custGeom>
              <a:avLst/>
              <a:gdLst/>
              <a:ahLst/>
              <a:cxnLst/>
              <a:rect r="r" b="b" t="t" l="l"/>
              <a:pathLst>
                <a:path h="212634" w="749027">
                  <a:moveTo>
                    <a:pt x="106317" y="0"/>
                  </a:moveTo>
                  <a:lnTo>
                    <a:pt x="642710" y="0"/>
                  </a:lnTo>
                  <a:cubicBezTo>
                    <a:pt x="701427" y="0"/>
                    <a:pt x="749027" y="47600"/>
                    <a:pt x="749027" y="106317"/>
                  </a:cubicBezTo>
                  <a:lnTo>
                    <a:pt x="749027" y="106317"/>
                  </a:lnTo>
                  <a:cubicBezTo>
                    <a:pt x="749027" y="134514"/>
                    <a:pt x="737825" y="161556"/>
                    <a:pt x="717887" y="181495"/>
                  </a:cubicBezTo>
                  <a:cubicBezTo>
                    <a:pt x="697949" y="201433"/>
                    <a:pt x="670907" y="212634"/>
                    <a:pt x="642710" y="212634"/>
                  </a:cubicBezTo>
                  <a:lnTo>
                    <a:pt x="106317" y="212634"/>
                  </a:lnTo>
                  <a:cubicBezTo>
                    <a:pt x="78120" y="212634"/>
                    <a:pt x="51078" y="201433"/>
                    <a:pt x="31140" y="181495"/>
                  </a:cubicBezTo>
                  <a:cubicBezTo>
                    <a:pt x="11201" y="161556"/>
                    <a:pt x="0" y="134514"/>
                    <a:pt x="0" y="106317"/>
                  </a:cubicBezTo>
                  <a:lnTo>
                    <a:pt x="0" y="106317"/>
                  </a:lnTo>
                  <a:cubicBezTo>
                    <a:pt x="0" y="78120"/>
                    <a:pt x="11201" y="51078"/>
                    <a:pt x="31140" y="31140"/>
                  </a:cubicBezTo>
                  <a:cubicBezTo>
                    <a:pt x="51078" y="11201"/>
                    <a:pt x="78120" y="0"/>
                    <a:pt x="1063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49027" cy="250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943314">
            <a:off x="2430003" y="-2487707"/>
            <a:ext cx="11182453" cy="19010499"/>
            <a:chOff x="0" y="0"/>
            <a:chExt cx="2945173" cy="50068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45173" cy="5006880"/>
            </a:xfrm>
            <a:custGeom>
              <a:avLst/>
              <a:gdLst/>
              <a:ahLst/>
              <a:cxnLst/>
              <a:rect r="r" b="b" t="t" l="l"/>
              <a:pathLst>
                <a:path h="5006880" w="2945173">
                  <a:moveTo>
                    <a:pt x="38770" y="0"/>
                  </a:moveTo>
                  <a:lnTo>
                    <a:pt x="2906402" y="0"/>
                  </a:lnTo>
                  <a:cubicBezTo>
                    <a:pt x="2927815" y="0"/>
                    <a:pt x="2945173" y="17358"/>
                    <a:pt x="2945173" y="38770"/>
                  </a:cubicBezTo>
                  <a:lnTo>
                    <a:pt x="2945173" y="4968110"/>
                  </a:lnTo>
                  <a:cubicBezTo>
                    <a:pt x="2945173" y="4989522"/>
                    <a:pt x="2927815" y="5006880"/>
                    <a:pt x="2906402" y="5006880"/>
                  </a:cubicBezTo>
                  <a:lnTo>
                    <a:pt x="38770" y="5006880"/>
                  </a:lnTo>
                  <a:cubicBezTo>
                    <a:pt x="17358" y="5006880"/>
                    <a:pt x="0" y="4989522"/>
                    <a:pt x="0" y="4968110"/>
                  </a:cubicBezTo>
                  <a:lnTo>
                    <a:pt x="0" y="38770"/>
                  </a:lnTo>
                  <a:cubicBezTo>
                    <a:pt x="0" y="17358"/>
                    <a:pt x="17358" y="0"/>
                    <a:pt x="3877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C3BFF">
                    <a:alpha val="100000"/>
                  </a:srgbClr>
                </a:gs>
                <a:gs pos="100000">
                  <a:srgbClr val="B664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45173" cy="50449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886878"/>
            <a:ext cx="2371173" cy="682655"/>
            <a:chOff x="0" y="0"/>
            <a:chExt cx="3161564" cy="91020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12700"/>
              <a:ext cx="3161564" cy="897507"/>
              <a:chOff x="0" y="0"/>
              <a:chExt cx="749027" cy="212634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49027" cy="212634"/>
              </a:xfrm>
              <a:custGeom>
                <a:avLst/>
                <a:gdLst/>
                <a:ahLst/>
                <a:cxnLst/>
                <a:rect r="r" b="b" t="t" l="l"/>
                <a:pathLst>
                  <a:path h="212634" w="749027">
                    <a:moveTo>
                      <a:pt x="106317" y="0"/>
                    </a:moveTo>
                    <a:lnTo>
                      <a:pt x="642710" y="0"/>
                    </a:lnTo>
                    <a:cubicBezTo>
                      <a:pt x="701427" y="0"/>
                      <a:pt x="749027" y="47600"/>
                      <a:pt x="749027" y="106317"/>
                    </a:cubicBezTo>
                    <a:lnTo>
                      <a:pt x="749027" y="106317"/>
                    </a:lnTo>
                    <a:cubicBezTo>
                      <a:pt x="749027" y="134514"/>
                      <a:pt x="737825" y="161556"/>
                      <a:pt x="717887" y="181495"/>
                    </a:cubicBezTo>
                    <a:cubicBezTo>
                      <a:pt x="697949" y="201433"/>
                      <a:pt x="670907" y="212634"/>
                      <a:pt x="642710" y="212634"/>
                    </a:cubicBezTo>
                    <a:lnTo>
                      <a:pt x="106317" y="212634"/>
                    </a:lnTo>
                    <a:cubicBezTo>
                      <a:pt x="78120" y="212634"/>
                      <a:pt x="51078" y="201433"/>
                      <a:pt x="31140" y="181495"/>
                    </a:cubicBezTo>
                    <a:cubicBezTo>
                      <a:pt x="11201" y="161556"/>
                      <a:pt x="0" y="134514"/>
                      <a:pt x="0" y="106317"/>
                    </a:cubicBezTo>
                    <a:lnTo>
                      <a:pt x="0" y="106317"/>
                    </a:lnTo>
                    <a:cubicBezTo>
                      <a:pt x="0" y="78120"/>
                      <a:pt x="11201" y="51078"/>
                      <a:pt x="31140" y="31140"/>
                    </a:cubicBezTo>
                    <a:cubicBezTo>
                      <a:pt x="51078" y="11201"/>
                      <a:pt x="78120" y="0"/>
                      <a:pt x="10631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749027" cy="2507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120440" y="0"/>
              <a:ext cx="862088" cy="862088"/>
            </a:xfrm>
            <a:custGeom>
              <a:avLst/>
              <a:gdLst/>
              <a:ahLst/>
              <a:cxnLst/>
              <a:rect r="r" b="b" t="t" l="l"/>
              <a:pathLst>
                <a:path h="862088" w="862088">
                  <a:moveTo>
                    <a:pt x="0" y="0"/>
                  </a:moveTo>
                  <a:lnTo>
                    <a:pt x="862089" y="0"/>
                  </a:lnTo>
                  <a:lnTo>
                    <a:pt x="862089" y="862088"/>
                  </a:lnTo>
                  <a:lnTo>
                    <a:pt x="0" y="862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889685" y="225075"/>
              <a:ext cx="2026569" cy="494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3"/>
                </a:lnSpc>
              </a:pPr>
              <a:r>
                <a:rPr lang="en-US" sz="2252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HealChain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978712" y="886878"/>
            <a:ext cx="2280588" cy="673130"/>
            <a:chOff x="0" y="0"/>
            <a:chExt cx="3040784" cy="89750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3040784" cy="897507"/>
              <a:chOff x="0" y="0"/>
              <a:chExt cx="505529" cy="14921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05529" cy="149210"/>
              </a:xfrm>
              <a:custGeom>
                <a:avLst/>
                <a:gdLst/>
                <a:ahLst/>
                <a:cxnLst/>
                <a:rect r="r" b="b" t="t" l="l"/>
                <a:pathLst>
                  <a:path h="149210" w="505529">
                    <a:moveTo>
                      <a:pt x="74605" y="0"/>
                    </a:moveTo>
                    <a:lnTo>
                      <a:pt x="430924" y="0"/>
                    </a:lnTo>
                    <a:cubicBezTo>
                      <a:pt x="472127" y="0"/>
                      <a:pt x="505529" y="33402"/>
                      <a:pt x="505529" y="74605"/>
                    </a:cubicBezTo>
                    <a:lnTo>
                      <a:pt x="505529" y="74605"/>
                    </a:lnTo>
                    <a:cubicBezTo>
                      <a:pt x="505529" y="115808"/>
                      <a:pt x="472127" y="149210"/>
                      <a:pt x="430924" y="149210"/>
                    </a:cubicBezTo>
                    <a:lnTo>
                      <a:pt x="74605" y="149210"/>
                    </a:lnTo>
                    <a:cubicBezTo>
                      <a:pt x="33402" y="149210"/>
                      <a:pt x="0" y="115808"/>
                      <a:pt x="0" y="74605"/>
                    </a:cubicBezTo>
                    <a:lnTo>
                      <a:pt x="0" y="74605"/>
                    </a:lnTo>
                    <a:cubicBezTo>
                      <a:pt x="0" y="33402"/>
                      <a:pt x="33402" y="0"/>
                      <a:pt x="74605" y="0"/>
                    </a:cubicBezTo>
                    <a:close/>
                  </a:path>
                </a:pathLst>
              </a:custGeom>
              <a:solidFill>
                <a:srgbClr val="FFFFFF">
                  <a:alpha val="31765"/>
                </a:srgbClr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505529" cy="1873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2156781" y="124751"/>
              <a:ext cx="643896" cy="648005"/>
              <a:chOff x="0" y="0"/>
              <a:chExt cx="107047" cy="10773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07047" cy="107731"/>
              </a:xfrm>
              <a:custGeom>
                <a:avLst/>
                <a:gdLst/>
                <a:ahLst/>
                <a:cxnLst/>
                <a:rect r="r" b="b" t="t" l="l"/>
                <a:pathLst>
                  <a:path h="107731" w="107047">
                    <a:moveTo>
                      <a:pt x="53524" y="0"/>
                    </a:moveTo>
                    <a:lnTo>
                      <a:pt x="53524" y="0"/>
                    </a:lnTo>
                    <a:cubicBezTo>
                      <a:pt x="67719" y="0"/>
                      <a:pt x="81333" y="5639"/>
                      <a:pt x="91371" y="15677"/>
                    </a:cubicBezTo>
                    <a:cubicBezTo>
                      <a:pt x="101408" y="25714"/>
                      <a:pt x="107047" y="39328"/>
                      <a:pt x="107047" y="53524"/>
                    </a:cubicBezTo>
                    <a:lnTo>
                      <a:pt x="107047" y="54207"/>
                    </a:lnTo>
                    <a:cubicBezTo>
                      <a:pt x="107047" y="68402"/>
                      <a:pt x="101408" y="82016"/>
                      <a:pt x="91371" y="92054"/>
                    </a:cubicBezTo>
                    <a:cubicBezTo>
                      <a:pt x="81333" y="102091"/>
                      <a:pt x="67719" y="107731"/>
                      <a:pt x="53524" y="107731"/>
                    </a:cubicBezTo>
                    <a:lnTo>
                      <a:pt x="53524" y="107731"/>
                    </a:lnTo>
                    <a:cubicBezTo>
                      <a:pt x="39328" y="107731"/>
                      <a:pt x="25714" y="102091"/>
                      <a:pt x="15677" y="92054"/>
                    </a:cubicBezTo>
                    <a:cubicBezTo>
                      <a:pt x="5639" y="82016"/>
                      <a:pt x="0" y="68402"/>
                      <a:pt x="0" y="54207"/>
                    </a:cubicBezTo>
                    <a:lnTo>
                      <a:pt x="0" y="53524"/>
                    </a:lnTo>
                    <a:cubicBezTo>
                      <a:pt x="0" y="39328"/>
                      <a:pt x="5639" y="25714"/>
                      <a:pt x="15677" y="15677"/>
                    </a:cubicBezTo>
                    <a:cubicBezTo>
                      <a:pt x="25714" y="5639"/>
                      <a:pt x="39328" y="0"/>
                      <a:pt x="5352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107047" cy="1458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10915213" y="1900213"/>
            <a:ext cx="3748953" cy="1115371"/>
            <a:chOff x="0" y="0"/>
            <a:chExt cx="987378" cy="29376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87378" cy="293760"/>
            </a:xfrm>
            <a:custGeom>
              <a:avLst/>
              <a:gdLst/>
              <a:ahLst/>
              <a:cxnLst/>
              <a:rect r="r" b="b" t="t" l="l"/>
              <a:pathLst>
                <a:path h="293760" w="987378">
                  <a:moveTo>
                    <a:pt x="61953" y="0"/>
                  </a:moveTo>
                  <a:lnTo>
                    <a:pt x="925426" y="0"/>
                  </a:lnTo>
                  <a:cubicBezTo>
                    <a:pt x="959641" y="0"/>
                    <a:pt x="987378" y="27737"/>
                    <a:pt x="987378" y="61953"/>
                  </a:cubicBezTo>
                  <a:lnTo>
                    <a:pt x="987378" y="231808"/>
                  </a:lnTo>
                  <a:cubicBezTo>
                    <a:pt x="987378" y="248239"/>
                    <a:pt x="980851" y="263996"/>
                    <a:pt x="969233" y="275615"/>
                  </a:cubicBezTo>
                  <a:cubicBezTo>
                    <a:pt x="957615" y="287233"/>
                    <a:pt x="941857" y="293760"/>
                    <a:pt x="925426" y="293760"/>
                  </a:cubicBezTo>
                  <a:lnTo>
                    <a:pt x="61953" y="293760"/>
                  </a:lnTo>
                  <a:cubicBezTo>
                    <a:pt x="27737" y="293760"/>
                    <a:pt x="0" y="266023"/>
                    <a:pt x="0" y="231808"/>
                  </a:cubicBezTo>
                  <a:lnTo>
                    <a:pt x="0" y="61953"/>
                  </a:lnTo>
                  <a:cubicBezTo>
                    <a:pt x="0" y="27737"/>
                    <a:pt x="27737" y="0"/>
                    <a:pt x="61953" y="0"/>
                  </a:cubicBezTo>
                  <a:close/>
                </a:path>
              </a:pathLst>
            </a:custGeom>
            <a:solidFill>
              <a:srgbClr val="D7EEFE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987378" cy="331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 u="sng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Architecture Layers: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User Interface Layer: Developed in React.js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390455" y="3444209"/>
            <a:ext cx="4798469" cy="1115371"/>
            <a:chOff x="0" y="0"/>
            <a:chExt cx="1263794" cy="29376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63794" cy="293760"/>
            </a:xfrm>
            <a:custGeom>
              <a:avLst/>
              <a:gdLst/>
              <a:ahLst/>
              <a:cxnLst/>
              <a:rect r="r" b="b" t="t" l="l"/>
              <a:pathLst>
                <a:path h="293760" w="1263794">
                  <a:moveTo>
                    <a:pt x="48402" y="0"/>
                  </a:moveTo>
                  <a:lnTo>
                    <a:pt x="1215392" y="0"/>
                  </a:lnTo>
                  <a:cubicBezTo>
                    <a:pt x="1228229" y="0"/>
                    <a:pt x="1240540" y="5100"/>
                    <a:pt x="1249618" y="14177"/>
                  </a:cubicBezTo>
                  <a:cubicBezTo>
                    <a:pt x="1258695" y="23254"/>
                    <a:pt x="1263794" y="35565"/>
                    <a:pt x="1263794" y="48402"/>
                  </a:cubicBezTo>
                  <a:lnTo>
                    <a:pt x="1263794" y="245358"/>
                  </a:lnTo>
                  <a:cubicBezTo>
                    <a:pt x="1263794" y="258195"/>
                    <a:pt x="1258695" y="270506"/>
                    <a:pt x="1249618" y="279584"/>
                  </a:cubicBezTo>
                  <a:cubicBezTo>
                    <a:pt x="1240540" y="288661"/>
                    <a:pt x="1228229" y="293760"/>
                    <a:pt x="1215392" y="293760"/>
                  </a:cubicBezTo>
                  <a:lnTo>
                    <a:pt x="48402" y="293760"/>
                  </a:lnTo>
                  <a:cubicBezTo>
                    <a:pt x="21671" y="293760"/>
                    <a:pt x="0" y="272090"/>
                    <a:pt x="0" y="245358"/>
                  </a:cubicBezTo>
                  <a:lnTo>
                    <a:pt x="0" y="48402"/>
                  </a:lnTo>
                  <a:cubicBezTo>
                    <a:pt x="0" y="35565"/>
                    <a:pt x="5100" y="23254"/>
                    <a:pt x="14177" y="14177"/>
                  </a:cubicBezTo>
                  <a:cubicBezTo>
                    <a:pt x="23254" y="5100"/>
                    <a:pt x="35565" y="0"/>
                    <a:pt x="48402" y="0"/>
                  </a:cubicBezTo>
                  <a:close/>
                </a:path>
              </a:pathLst>
            </a:custGeom>
            <a:solidFill>
              <a:srgbClr val="98CAF5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263794" cy="331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 u="sng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Application Logic Layer: 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Node.js for backend processes and smart contract interactions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741412" y="4988205"/>
            <a:ext cx="6096556" cy="1117320"/>
            <a:chOff x="0" y="0"/>
            <a:chExt cx="1605677" cy="29427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605677" cy="294274"/>
            </a:xfrm>
            <a:custGeom>
              <a:avLst/>
              <a:gdLst/>
              <a:ahLst/>
              <a:cxnLst/>
              <a:rect r="r" b="b" t="t" l="l"/>
              <a:pathLst>
                <a:path h="294274" w="1605677">
                  <a:moveTo>
                    <a:pt x="38097" y="0"/>
                  </a:moveTo>
                  <a:lnTo>
                    <a:pt x="1567581" y="0"/>
                  </a:lnTo>
                  <a:cubicBezTo>
                    <a:pt x="1588621" y="0"/>
                    <a:pt x="1605677" y="17056"/>
                    <a:pt x="1605677" y="38097"/>
                  </a:cubicBezTo>
                  <a:lnTo>
                    <a:pt x="1605677" y="256177"/>
                  </a:lnTo>
                  <a:cubicBezTo>
                    <a:pt x="1605677" y="266281"/>
                    <a:pt x="1601663" y="275971"/>
                    <a:pt x="1594519" y="283115"/>
                  </a:cubicBezTo>
                  <a:cubicBezTo>
                    <a:pt x="1587375" y="290260"/>
                    <a:pt x="1577685" y="294274"/>
                    <a:pt x="1567581" y="294274"/>
                  </a:cubicBezTo>
                  <a:lnTo>
                    <a:pt x="38097" y="294274"/>
                  </a:lnTo>
                  <a:cubicBezTo>
                    <a:pt x="27993" y="294274"/>
                    <a:pt x="18303" y="290260"/>
                    <a:pt x="11158" y="283115"/>
                  </a:cubicBezTo>
                  <a:cubicBezTo>
                    <a:pt x="4014" y="275971"/>
                    <a:pt x="0" y="266281"/>
                    <a:pt x="0" y="256177"/>
                  </a:cubicBezTo>
                  <a:lnTo>
                    <a:pt x="0" y="38097"/>
                  </a:lnTo>
                  <a:cubicBezTo>
                    <a:pt x="0" y="27993"/>
                    <a:pt x="4014" y="18303"/>
                    <a:pt x="11158" y="11158"/>
                  </a:cubicBezTo>
                  <a:cubicBezTo>
                    <a:pt x="18303" y="4014"/>
                    <a:pt x="27993" y="0"/>
                    <a:pt x="38097" y="0"/>
                  </a:cubicBezTo>
                  <a:close/>
                </a:path>
              </a:pathLst>
            </a:custGeom>
            <a:solidFill>
              <a:srgbClr val="5B9EEE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605677" cy="332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 u="sng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Blockchain Layer: 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Eth</a:t>
              </a: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ereum network for transaction logging and access control.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267030" y="6534150"/>
            <a:ext cx="7045318" cy="1364970"/>
            <a:chOff x="0" y="0"/>
            <a:chExt cx="1855557" cy="35949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855557" cy="359498"/>
            </a:xfrm>
            <a:custGeom>
              <a:avLst/>
              <a:gdLst/>
              <a:ahLst/>
              <a:cxnLst/>
              <a:rect r="r" b="b" t="t" l="l"/>
              <a:pathLst>
                <a:path h="359498" w="1855557">
                  <a:moveTo>
                    <a:pt x="32966" y="0"/>
                  </a:moveTo>
                  <a:lnTo>
                    <a:pt x="1822591" y="0"/>
                  </a:lnTo>
                  <a:cubicBezTo>
                    <a:pt x="1840798" y="0"/>
                    <a:pt x="1855557" y="14759"/>
                    <a:pt x="1855557" y="32966"/>
                  </a:cubicBezTo>
                  <a:lnTo>
                    <a:pt x="1855557" y="326532"/>
                  </a:lnTo>
                  <a:cubicBezTo>
                    <a:pt x="1855557" y="335275"/>
                    <a:pt x="1852084" y="343660"/>
                    <a:pt x="1845901" y="349843"/>
                  </a:cubicBezTo>
                  <a:cubicBezTo>
                    <a:pt x="1839719" y="356025"/>
                    <a:pt x="1831334" y="359498"/>
                    <a:pt x="1822591" y="359498"/>
                  </a:cubicBezTo>
                  <a:lnTo>
                    <a:pt x="32966" y="359498"/>
                  </a:lnTo>
                  <a:cubicBezTo>
                    <a:pt x="14759" y="359498"/>
                    <a:pt x="0" y="344739"/>
                    <a:pt x="0" y="326532"/>
                  </a:cubicBezTo>
                  <a:lnTo>
                    <a:pt x="0" y="32966"/>
                  </a:lnTo>
                  <a:cubicBezTo>
                    <a:pt x="0" y="14759"/>
                    <a:pt x="14759" y="0"/>
                    <a:pt x="32966" y="0"/>
                  </a:cubicBezTo>
                  <a:close/>
                </a:path>
              </a:pathLst>
            </a:custGeom>
            <a:solidFill>
              <a:srgbClr val="3080E7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855557" cy="397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 u="sng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</a:t>
              </a:r>
              <a:r>
                <a:rPr lang="en-US" b="true" sz="1899" u="sng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torage Layer: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IPFS fo</a:t>
              </a: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 EHR documents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MongoDB for metadata indexing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8791559" y="8327745"/>
            <a:ext cx="7996261" cy="1267771"/>
            <a:chOff x="0" y="0"/>
            <a:chExt cx="2106011" cy="33389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106011" cy="333899"/>
            </a:xfrm>
            <a:custGeom>
              <a:avLst/>
              <a:gdLst/>
              <a:ahLst/>
              <a:cxnLst/>
              <a:rect r="r" b="b" t="t" l="l"/>
              <a:pathLst>
                <a:path h="333899" w="2106011">
                  <a:moveTo>
                    <a:pt x="29046" y="0"/>
                  </a:moveTo>
                  <a:lnTo>
                    <a:pt x="2076965" y="0"/>
                  </a:lnTo>
                  <a:cubicBezTo>
                    <a:pt x="2093007" y="0"/>
                    <a:pt x="2106011" y="13004"/>
                    <a:pt x="2106011" y="29046"/>
                  </a:cubicBezTo>
                  <a:lnTo>
                    <a:pt x="2106011" y="304853"/>
                  </a:lnTo>
                  <a:cubicBezTo>
                    <a:pt x="2106011" y="320894"/>
                    <a:pt x="2093007" y="333899"/>
                    <a:pt x="2076965" y="333899"/>
                  </a:cubicBezTo>
                  <a:lnTo>
                    <a:pt x="29046" y="333899"/>
                  </a:lnTo>
                  <a:cubicBezTo>
                    <a:pt x="13004" y="333899"/>
                    <a:pt x="0" y="320894"/>
                    <a:pt x="0" y="304853"/>
                  </a:cubicBezTo>
                  <a:lnTo>
                    <a:pt x="0" y="29046"/>
                  </a:lnTo>
                  <a:cubicBezTo>
                    <a:pt x="0" y="13004"/>
                    <a:pt x="13004" y="0"/>
                    <a:pt x="29046" y="0"/>
                  </a:cubicBezTo>
                  <a:close/>
                </a:path>
              </a:pathLst>
            </a:custGeom>
            <a:solidFill>
              <a:srgbClr val="1463C6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2106011" cy="371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 u="sng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</a:t>
              </a:r>
              <a:r>
                <a:rPr lang="en-US" b="true" sz="1899" u="sng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torage Layer: 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IPFS fo</a:t>
              </a: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 EHR documents MongoDB for metadata indexing</a:t>
              </a: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1466367" y="4997593"/>
            <a:ext cx="4438083" cy="4438083"/>
          </a:xfrm>
          <a:custGeom>
            <a:avLst/>
            <a:gdLst/>
            <a:ahLst/>
            <a:cxnLst/>
            <a:rect r="r" b="b" t="t" l="l"/>
            <a:pathLst>
              <a:path h="4438083" w="4438083">
                <a:moveTo>
                  <a:pt x="0" y="0"/>
                </a:moveTo>
                <a:lnTo>
                  <a:pt x="4438083" y="0"/>
                </a:lnTo>
                <a:lnTo>
                  <a:pt x="4438083" y="4438084"/>
                </a:lnTo>
                <a:lnTo>
                  <a:pt x="0" y="44380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1028700" y="2978003"/>
            <a:ext cx="6340212" cy="2259962"/>
            <a:chOff x="0" y="0"/>
            <a:chExt cx="8453617" cy="3013283"/>
          </a:xfrm>
        </p:grpSpPr>
        <p:sp>
          <p:nvSpPr>
            <p:cNvPr name="TextBox 38" id="38"/>
            <p:cNvSpPr txBox="true"/>
            <p:nvPr/>
          </p:nvSpPr>
          <p:spPr>
            <a:xfrm rot="0">
              <a:off x="0" y="-123825"/>
              <a:ext cx="7775929" cy="1407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48"/>
                </a:lnSpc>
              </a:pPr>
              <a:r>
                <a:rPr lang="en-US" sz="6320">
                  <a:solidFill>
                    <a:srgbClr val="FFFFFF"/>
                  </a:solidFill>
                  <a:latin typeface="Mina"/>
                  <a:ea typeface="Mina"/>
                  <a:cs typeface="Mina"/>
                  <a:sym typeface="Mina"/>
                </a:rPr>
                <a:t>System Design  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0" y="1364801"/>
              <a:ext cx="8453617" cy="16484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408"/>
                </a:lnSpc>
              </a:pPr>
              <a:r>
                <a:rPr lang="en-US" sz="7434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&amp; Architecture</a:t>
              </a: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04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96403"/>
            <a:ext cx="2371173" cy="673130"/>
            <a:chOff x="0" y="0"/>
            <a:chExt cx="749027" cy="2126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9027" cy="212634"/>
            </a:xfrm>
            <a:custGeom>
              <a:avLst/>
              <a:gdLst/>
              <a:ahLst/>
              <a:cxnLst/>
              <a:rect r="r" b="b" t="t" l="l"/>
              <a:pathLst>
                <a:path h="212634" w="749027">
                  <a:moveTo>
                    <a:pt x="106317" y="0"/>
                  </a:moveTo>
                  <a:lnTo>
                    <a:pt x="642710" y="0"/>
                  </a:lnTo>
                  <a:cubicBezTo>
                    <a:pt x="701427" y="0"/>
                    <a:pt x="749027" y="47600"/>
                    <a:pt x="749027" y="106317"/>
                  </a:cubicBezTo>
                  <a:lnTo>
                    <a:pt x="749027" y="106317"/>
                  </a:lnTo>
                  <a:cubicBezTo>
                    <a:pt x="749027" y="134514"/>
                    <a:pt x="737825" y="161556"/>
                    <a:pt x="717887" y="181495"/>
                  </a:cubicBezTo>
                  <a:cubicBezTo>
                    <a:pt x="697949" y="201433"/>
                    <a:pt x="670907" y="212634"/>
                    <a:pt x="642710" y="212634"/>
                  </a:cubicBezTo>
                  <a:lnTo>
                    <a:pt x="106317" y="212634"/>
                  </a:lnTo>
                  <a:cubicBezTo>
                    <a:pt x="78120" y="212634"/>
                    <a:pt x="51078" y="201433"/>
                    <a:pt x="31140" y="181495"/>
                  </a:cubicBezTo>
                  <a:cubicBezTo>
                    <a:pt x="11201" y="161556"/>
                    <a:pt x="0" y="134514"/>
                    <a:pt x="0" y="106317"/>
                  </a:cubicBezTo>
                  <a:lnTo>
                    <a:pt x="0" y="106317"/>
                  </a:lnTo>
                  <a:cubicBezTo>
                    <a:pt x="0" y="78120"/>
                    <a:pt x="11201" y="51078"/>
                    <a:pt x="31140" y="31140"/>
                  </a:cubicBezTo>
                  <a:cubicBezTo>
                    <a:pt x="51078" y="11201"/>
                    <a:pt x="78120" y="0"/>
                    <a:pt x="1063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49027" cy="250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125273" y="-4197855"/>
            <a:ext cx="9706877" cy="10188516"/>
          </a:xfrm>
          <a:custGeom>
            <a:avLst/>
            <a:gdLst/>
            <a:ahLst/>
            <a:cxnLst/>
            <a:rect r="r" b="b" t="t" l="l"/>
            <a:pathLst>
              <a:path h="10188516" w="9706877">
                <a:moveTo>
                  <a:pt x="0" y="0"/>
                </a:moveTo>
                <a:lnTo>
                  <a:pt x="9706878" y="0"/>
                </a:lnTo>
                <a:lnTo>
                  <a:pt x="9706878" y="10188516"/>
                </a:lnTo>
                <a:lnTo>
                  <a:pt x="0" y="10188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978712" y="1028700"/>
            <a:ext cx="2280588" cy="673130"/>
            <a:chOff x="0" y="0"/>
            <a:chExt cx="3040784" cy="89750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3040784" cy="897507"/>
              <a:chOff x="0" y="0"/>
              <a:chExt cx="505529" cy="14921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05529" cy="149210"/>
              </a:xfrm>
              <a:custGeom>
                <a:avLst/>
                <a:gdLst/>
                <a:ahLst/>
                <a:cxnLst/>
                <a:rect r="r" b="b" t="t" l="l"/>
                <a:pathLst>
                  <a:path h="149210" w="505529">
                    <a:moveTo>
                      <a:pt x="74605" y="0"/>
                    </a:moveTo>
                    <a:lnTo>
                      <a:pt x="430924" y="0"/>
                    </a:lnTo>
                    <a:cubicBezTo>
                      <a:pt x="472127" y="0"/>
                      <a:pt x="505529" y="33402"/>
                      <a:pt x="505529" y="74605"/>
                    </a:cubicBezTo>
                    <a:lnTo>
                      <a:pt x="505529" y="74605"/>
                    </a:lnTo>
                    <a:cubicBezTo>
                      <a:pt x="505529" y="115808"/>
                      <a:pt x="472127" y="149210"/>
                      <a:pt x="430924" y="149210"/>
                    </a:cubicBezTo>
                    <a:lnTo>
                      <a:pt x="74605" y="149210"/>
                    </a:lnTo>
                    <a:cubicBezTo>
                      <a:pt x="33402" y="149210"/>
                      <a:pt x="0" y="115808"/>
                      <a:pt x="0" y="74605"/>
                    </a:cubicBezTo>
                    <a:lnTo>
                      <a:pt x="0" y="74605"/>
                    </a:lnTo>
                    <a:cubicBezTo>
                      <a:pt x="0" y="33402"/>
                      <a:pt x="33402" y="0"/>
                      <a:pt x="74605" y="0"/>
                    </a:cubicBezTo>
                    <a:close/>
                  </a:path>
                </a:pathLst>
              </a:custGeom>
              <a:solidFill>
                <a:srgbClr val="FFFFFF">
                  <a:alpha val="31765"/>
                </a:srgbClr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505529" cy="1873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2226392" y="124751"/>
              <a:ext cx="643896" cy="648005"/>
              <a:chOff x="0" y="0"/>
              <a:chExt cx="107047" cy="10773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07047" cy="107731"/>
              </a:xfrm>
              <a:custGeom>
                <a:avLst/>
                <a:gdLst/>
                <a:ahLst/>
                <a:cxnLst/>
                <a:rect r="r" b="b" t="t" l="l"/>
                <a:pathLst>
                  <a:path h="107731" w="107047">
                    <a:moveTo>
                      <a:pt x="53524" y="0"/>
                    </a:moveTo>
                    <a:lnTo>
                      <a:pt x="53524" y="0"/>
                    </a:lnTo>
                    <a:cubicBezTo>
                      <a:pt x="67719" y="0"/>
                      <a:pt x="81333" y="5639"/>
                      <a:pt x="91371" y="15677"/>
                    </a:cubicBezTo>
                    <a:cubicBezTo>
                      <a:pt x="101408" y="25714"/>
                      <a:pt x="107047" y="39328"/>
                      <a:pt x="107047" y="53524"/>
                    </a:cubicBezTo>
                    <a:lnTo>
                      <a:pt x="107047" y="54207"/>
                    </a:lnTo>
                    <a:cubicBezTo>
                      <a:pt x="107047" y="68402"/>
                      <a:pt x="101408" y="82016"/>
                      <a:pt x="91371" y="92054"/>
                    </a:cubicBezTo>
                    <a:cubicBezTo>
                      <a:pt x="81333" y="102091"/>
                      <a:pt x="67719" y="107731"/>
                      <a:pt x="53524" y="107731"/>
                    </a:cubicBezTo>
                    <a:lnTo>
                      <a:pt x="53524" y="107731"/>
                    </a:lnTo>
                    <a:cubicBezTo>
                      <a:pt x="39328" y="107731"/>
                      <a:pt x="25714" y="102091"/>
                      <a:pt x="15677" y="92054"/>
                    </a:cubicBezTo>
                    <a:cubicBezTo>
                      <a:pt x="5639" y="82016"/>
                      <a:pt x="0" y="68402"/>
                      <a:pt x="0" y="54207"/>
                    </a:cubicBezTo>
                    <a:lnTo>
                      <a:pt x="0" y="53524"/>
                    </a:lnTo>
                    <a:cubicBezTo>
                      <a:pt x="0" y="39328"/>
                      <a:pt x="5639" y="25714"/>
                      <a:pt x="15677" y="15677"/>
                    </a:cubicBezTo>
                    <a:cubicBezTo>
                      <a:pt x="25714" y="5639"/>
                      <a:pt x="39328" y="0"/>
                      <a:pt x="5352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07047" cy="1458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1028700" y="886878"/>
            <a:ext cx="2371173" cy="682655"/>
            <a:chOff x="0" y="0"/>
            <a:chExt cx="3161564" cy="91020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12700"/>
              <a:ext cx="3161564" cy="897507"/>
              <a:chOff x="0" y="0"/>
              <a:chExt cx="749027" cy="21263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749027" cy="212634"/>
              </a:xfrm>
              <a:custGeom>
                <a:avLst/>
                <a:gdLst/>
                <a:ahLst/>
                <a:cxnLst/>
                <a:rect r="r" b="b" t="t" l="l"/>
                <a:pathLst>
                  <a:path h="212634" w="749027">
                    <a:moveTo>
                      <a:pt x="106317" y="0"/>
                    </a:moveTo>
                    <a:lnTo>
                      <a:pt x="642710" y="0"/>
                    </a:lnTo>
                    <a:cubicBezTo>
                      <a:pt x="701427" y="0"/>
                      <a:pt x="749027" y="47600"/>
                      <a:pt x="749027" y="106317"/>
                    </a:cubicBezTo>
                    <a:lnTo>
                      <a:pt x="749027" y="106317"/>
                    </a:lnTo>
                    <a:cubicBezTo>
                      <a:pt x="749027" y="134514"/>
                      <a:pt x="737825" y="161556"/>
                      <a:pt x="717887" y="181495"/>
                    </a:cubicBezTo>
                    <a:cubicBezTo>
                      <a:pt x="697949" y="201433"/>
                      <a:pt x="670907" y="212634"/>
                      <a:pt x="642710" y="212634"/>
                    </a:cubicBezTo>
                    <a:lnTo>
                      <a:pt x="106317" y="212634"/>
                    </a:lnTo>
                    <a:cubicBezTo>
                      <a:pt x="78120" y="212634"/>
                      <a:pt x="51078" y="201433"/>
                      <a:pt x="31140" y="181495"/>
                    </a:cubicBezTo>
                    <a:cubicBezTo>
                      <a:pt x="11201" y="161556"/>
                      <a:pt x="0" y="134514"/>
                      <a:pt x="0" y="106317"/>
                    </a:cubicBezTo>
                    <a:lnTo>
                      <a:pt x="0" y="106317"/>
                    </a:lnTo>
                    <a:cubicBezTo>
                      <a:pt x="0" y="78120"/>
                      <a:pt x="11201" y="51078"/>
                      <a:pt x="31140" y="31140"/>
                    </a:cubicBezTo>
                    <a:cubicBezTo>
                      <a:pt x="51078" y="11201"/>
                      <a:pt x="78120" y="0"/>
                      <a:pt x="10631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749027" cy="2507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120440" y="0"/>
              <a:ext cx="862088" cy="862088"/>
            </a:xfrm>
            <a:custGeom>
              <a:avLst/>
              <a:gdLst/>
              <a:ahLst/>
              <a:cxnLst/>
              <a:rect r="r" b="b" t="t" l="l"/>
              <a:pathLst>
                <a:path h="862088" w="862088">
                  <a:moveTo>
                    <a:pt x="0" y="0"/>
                  </a:moveTo>
                  <a:lnTo>
                    <a:pt x="862089" y="0"/>
                  </a:lnTo>
                  <a:lnTo>
                    <a:pt x="862089" y="862088"/>
                  </a:lnTo>
                  <a:lnTo>
                    <a:pt x="0" y="862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889685" y="225075"/>
              <a:ext cx="2026569" cy="494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3"/>
                </a:lnSpc>
              </a:pPr>
              <a:r>
                <a:rPr lang="en-US" sz="2252" b="true">
                  <a:solidFill>
                    <a:srgbClr val="FFFFFF"/>
                  </a:solidFill>
                  <a:latin typeface="Mina Bold"/>
                  <a:ea typeface="Mina Bold"/>
                  <a:cs typeface="Mina Bold"/>
                  <a:sym typeface="Mina Bold"/>
                </a:rPr>
                <a:t>HealChain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8700" y="1891841"/>
            <a:ext cx="1105664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Implementation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5115737"/>
            <a:ext cx="10650105" cy="2201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4"/>
              </a:lnSpc>
            </a:pPr>
            <a:r>
              <a:rPr lang="en-US" sz="2610" u="sng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Development Process:</a:t>
            </a:r>
          </a:p>
          <a:p>
            <a:pPr algn="l" marL="542046" indent="-271023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Requirement gathering and system planning</a:t>
            </a:r>
          </a:p>
          <a:p>
            <a:pPr algn="l" marL="542046" indent="-271023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Frontend and backend module development</a:t>
            </a:r>
          </a:p>
          <a:p>
            <a:pPr algn="l" marL="542046" indent="-271023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Blockchain integration using Ethereum smart contracts</a:t>
            </a:r>
          </a:p>
          <a:p>
            <a:pPr algn="l">
              <a:lnSpc>
                <a:spcPts val="3514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7546247"/>
            <a:ext cx="10975656" cy="230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4"/>
              </a:lnSpc>
            </a:pPr>
            <a:r>
              <a:rPr lang="en-US" sz="2810" u="sng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Modules:</a:t>
            </a:r>
          </a:p>
          <a:p>
            <a:pPr algn="l" marL="563635" indent="-281818" lvl="1">
              <a:lnSpc>
                <a:spcPts val="3654"/>
              </a:lnSpc>
              <a:buFont typeface="Arial"/>
              <a:buChar char="•"/>
            </a:pPr>
            <a:r>
              <a:rPr lang="en-US" sz="261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User Registration:</a:t>
            </a:r>
            <a:r>
              <a:rPr lang="en-US" sz="26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Providers register on the blockchain</a:t>
            </a:r>
          </a:p>
          <a:p>
            <a:pPr algn="l" marL="563635" indent="-281818" lvl="1">
              <a:lnSpc>
                <a:spcPts val="3654"/>
              </a:lnSpc>
              <a:buFont typeface="Arial"/>
              <a:buChar char="•"/>
            </a:pPr>
            <a:r>
              <a:rPr lang="en-US" sz="261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Access Control:</a:t>
            </a:r>
            <a:r>
              <a:rPr lang="en-US" sz="26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Patients authorize and revoke provider access</a:t>
            </a:r>
          </a:p>
          <a:p>
            <a:pPr algn="l" marL="563635" indent="-281818" lvl="1">
              <a:lnSpc>
                <a:spcPts val="3654"/>
              </a:lnSpc>
              <a:buFont typeface="Arial"/>
              <a:buChar char="•"/>
            </a:pPr>
            <a:r>
              <a:rPr lang="en-US" sz="261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EHR Upload &amp; Retrieval:</a:t>
            </a:r>
            <a:r>
              <a:rPr lang="en-US" sz="26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Smart contracts facilitate secure record management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3182162"/>
            <a:ext cx="6974416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b="true" sz="9000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Methodology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DAGj8E3pWUg</dc:identifier>
  <dcterms:modified xsi:type="dcterms:W3CDTF">2011-08-01T06:04:30Z</dcterms:modified>
  <cp:revision>1</cp:revision>
  <dc:title> HealChain</dc:title>
</cp:coreProperties>
</file>