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7" r:id="rId2"/>
    <p:sldId id="279" r:id="rId3"/>
    <p:sldId id="258" r:id="rId4"/>
    <p:sldId id="259" r:id="rId5"/>
    <p:sldId id="282" r:id="rId6"/>
    <p:sldId id="281" r:id="rId7"/>
    <p:sldId id="264" r:id="rId8"/>
    <p:sldId id="265" r:id="rId9"/>
    <p:sldId id="266" r:id="rId10"/>
    <p:sldId id="260" r:id="rId11"/>
    <p:sldId id="274" r:id="rId12"/>
    <p:sldId id="275" r:id="rId13"/>
    <p:sldId id="276" r:id="rId14"/>
    <p:sldId id="277" r:id="rId15"/>
    <p:sldId id="278" r:id="rId16"/>
    <p:sldId id="261" r:id="rId17"/>
    <p:sldId id="272" r:id="rId18"/>
    <p:sldId id="273" r:id="rId19"/>
    <p:sldId id="280" r:id="rId20"/>
    <p:sldId id="267" r:id="rId21"/>
    <p:sldId id="268" r:id="rId22"/>
    <p:sldId id="269" r:id="rId23"/>
    <p:sldId id="270" r:id="rId24"/>
    <p:sldId id="271" r:id="rId2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6470" autoAdjust="0"/>
  </p:normalViewPr>
  <p:slideViewPr>
    <p:cSldViewPr showGuides="1">
      <p:cViewPr varScale="1">
        <p:scale>
          <a:sx n="74" d="100"/>
          <a:sy n="74" d="100"/>
        </p:scale>
        <p:origin x="582" y="7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11/26/2023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11/26/2023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11/26/2023</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11/26/2023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11/26/2023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11/26/2023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11/26/2023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11/26/2023</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11/26/2023</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11/26/2023</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11/26/2023</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11/26/2023</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11/26/2023</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Facial emotion detection using ML</a:t>
            </a:r>
            <a:endParaRPr lang="en-US" dirty="0"/>
          </a:p>
        </p:txBody>
      </p:sp>
      <p:sp>
        <p:nvSpPr>
          <p:cNvPr id="3" name="Content Placeholder 2"/>
          <p:cNvSpPr>
            <a:spLocks noGrp="1"/>
          </p:cNvSpPr>
          <p:nvPr>
            <p:ph type="subTitle" idx="1"/>
          </p:nvPr>
        </p:nvSpPr>
        <p:spPr>
          <a:xfrm>
            <a:off x="1065212" y="3403600"/>
            <a:ext cx="5029201" cy="787400"/>
          </a:xfrm>
        </p:spPr>
        <p:txBody>
          <a:bodyPr>
            <a:normAutofit/>
          </a:bodyPr>
          <a:lstStyle/>
          <a:p>
            <a:r>
              <a:rPr lang="en-US" dirty="0" smtClean="0"/>
              <a:t>BE . Computer Science &amp; Engineering</a:t>
            </a:r>
          </a:p>
          <a:p>
            <a:endParaRPr lang="en-US" dirty="0"/>
          </a:p>
          <a:p>
            <a:endParaRPr lang="en-US" dirty="0"/>
          </a:p>
          <a:p>
            <a:endParaRPr lang="en-US" dirty="0"/>
          </a:p>
        </p:txBody>
      </p:sp>
      <p:sp>
        <p:nvSpPr>
          <p:cNvPr id="2" name="Rectangle 1"/>
          <p:cNvSpPr/>
          <p:nvPr/>
        </p:nvSpPr>
        <p:spPr>
          <a:xfrm>
            <a:off x="-230188" y="4546599"/>
            <a:ext cx="8652461" cy="461665"/>
          </a:xfrm>
          <a:prstGeom prst="rect">
            <a:avLst/>
          </a:prstGeom>
          <a:noFill/>
        </p:spPr>
        <p:txBody>
          <a:bodyPr wrap="square" lIns="91440" tIns="45720" rIns="91440" bIns="45720">
            <a:spAutoFit/>
          </a:bodyPr>
          <a:lstStyle/>
          <a:p>
            <a:pPr algn="ctr"/>
            <a:r>
              <a:rPr lang="en-US" sz="2400" b="1" cap="none" spc="0" dirty="0" smtClean="0">
                <a:ln w="0"/>
                <a:solidFill>
                  <a:schemeClr val="tx1"/>
                </a:solidFill>
                <a:effectLst>
                  <a:outerShdw blurRad="38100" dist="19050" dir="2700000" algn="tl" rotWithShape="0">
                    <a:schemeClr val="dk1">
                      <a:alpha val="40000"/>
                    </a:schemeClr>
                  </a:outerShdw>
                </a:effectLst>
              </a:rPr>
              <a:t>      Satyam College of Engineering &amp; Technology</a:t>
            </a:r>
            <a:endParaRPr lang="en-US" sz="24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152400"/>
            <a:ext cx="8686801" cy="1066800"/>
          </a:xfrm>
        </p:spPr>
        <p:txBody>
          <a:bodyPr/>
          <a:lstStyle/>
          <a:p>
            <a:r>
              <a:rPr lang="en-US" dirty="0" smtClean="0"/>
              <a:t>Architectural diagram</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8812" y="1600200"/>
            <a:ext cx="5305424" cy="4832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a:xfrm>
            <a:off x="1065211" y="2286000"/>
            <a:ext cx="8686801" cy="4191000"/>
          </a:xfrm>
        </p:spPr>
        <p:txBody>
          <a:bodyPr/>
          <a:lstStyle/>
          <a:p>
            <a:r>
              <a:rPr lang="en-US" b="1" dirty="0"/>
              <a:t>Cohn-</a:t>
            </a:r>
            <a:r>
              <a:rPr lang="en-US" b="1" dirty="0" err="1"/>
              <a:t>Kanade</a:t>
            </a:r>
            <a:r>
              <a:rPr lang="en-US" b="1" dirty="0"/>
              <a:t> (CK+) Facial Expression </a:t>
            </a:r>
            <a:r>
              <a:rPr lang="en-US" b="1" dirty="0" smtClean="0"/>
              <a:t>Database</a:t>
            </a:r>
          </a:p>
          <a:p>
            <a:pPr marL="274320" lvl="2" indent="-228600">
              <a:spcBef>
                <a:spcPts val="1800"/>
              </a:spcBef>
            </a:pPr>
            <a:r>
              <a:rPr lang="en-US" sz="2000" b="1" dirty="0"/>
              <a:t>Face expression recognition (FER) Database</a:t>
            </a:r>
            <a:endParaRPr lang="en-US" sz="2000" dirty="0"/>
          </a:p>
          <a:p>
            <a:endParaRPr lang="en-US" dirty="0"/>
          </a:p>
        </p:txBody>
      </p:sp>
    </p:spTree>
    <p:extLst>
      <p:ext uri="{BB962C8B-B14F-4D97-AF65-F5344CB8AC3E}">
        <p14:creationId xmlns:p14="http://schemas.microsoft.com/office/powerpoint/2010/main" val="360664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81000"/>
            <a:ext cx="8686801" cy="1066800"/>
          </a:xfrm>
        </p:spPr>
        <p:txBody>
          <a:bodyPr/>
          <a:lstStyle/>
          <a:p>
            <a:r>
              <a:rPr lang="en-US" dirty="0" smtClean="0"/>
              <a:t>CK+ Facial </a:t>
            </a:r>
            <a:r>
              <a:rPr lang="en-US" dirty="0"/>
              <a:t>e</a:t>
            </a:r>
            <a:r>
              <a:rPr lang="en-US" dirty="0" smtClean="0"/>
              <a:t>xpression </a:t>
            </a:r>
            <a:r>
              <a:rPr lang="en-US" dirty="0"/>
              <a:t>d</a:t>
            </a:r>
            <a:r>
              <a:rPr lang="en-US" dirty="0" smtClean="0"/>
              <a:t>atabase</a:t>
            </a:r>
            <a:endParaRPr lang="en-US" dirty="0"/>
          </a:p>
        </p:txBody>
      </p:sp>
      <p:sp>
        <p:nvSpPr>
          <p:cNvPr id="3" name="Content Placeholder 2"/>
          <p:cNvSpPr>
            <a:spLocks noGrp="1"/>
          </p:cNvSpPr>
          <p:nvPr>
            <p:ph idx="1"/>
          </p:nvPr>
        </p:nvSpPr>
        <p:spPr/>
        <p:txBody>
          <a:bodyPr/>
          <a:lstStyle/>
          <a:p>
            <a:r>
              <a:rPr lang="en-US" dirty="0"/>
              <a:t>Subjects in the released portion of the CK+ Facial Expression Database are 100 university students. </a:t>
            </a:r>
            <a:endParaRPr lang="en-US" dirty="0" smtClean="0"/>
          </a:p>
          <a:p>
            <a:r>
              <a:rPr lang="en-US" dirty="0"/>
              <a:t>They ranged in age from 18 to 30 years. </a:t>
            </a:r>
            <a:endParaRPr lang="en-US" dirty="0" smtClean="0"/>
          </a:p>
          <a:p>
            <a:r>
              <a:rPr lang="en-US" dirty="0"/>
              <a:t>Sixty-five percent were female, 15 percent were African-American, and three percent were Asian or Latino</a:t>
            </a:r>
            <a:r>
              <a:rPr lang="en-US" dirty="0" smtClean="0"/>
              <a:t>.</a:t>
            </a:r>
          </a:p>
          <a:p>
            <a:r>
              <a:rPr lang="en-US" dirty="0" smtClean="0"/>
              <a:t>Subjects </a:t>
            </a:r>
            <a:r>
              <a:rPr lang="en-US" dirty="0"/>
              <a:t>were instructed by an experimenter to perform a series of 23 facial displays that included single action units and combinations of action units.</a:t>
            </a:r>
          </a:p>
        </p:txBody>
      </p:sp>
    </p:spTree>
    <p:extLst>
      <p:ext uri="{BB962C8B-B14F-4D97-AF65-F5344CB8AC3E}">
        <p14:creationId xmlns:p14="http://schemas.microsoft.com/office/powerpoint/2010/main" val="159520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jpeg"/>
          <p:cNvPicPr/>
          <p:nvPr/>
        </p:nvPicPr>
        <p:blipFill>
          <a:blip r:embed="rId2" cstate="print"/>
          <a:stretch>
            <a:fillRect/>
          </a:stretch>
        </p:blipFill>
        <p:spPr>
          <a:xfrm>
            <a:off x="2320666" y="990600"/>
            <a:ext cx="6866416" cy="3182155"/>
          </a:xfrm>
          <a:prstGeom prst="rect">
            <a:avLst/>
          </a:prstGeom>
        </p:spPr>
      </p:pic>
      <p:sp>
        <p:nvSpPr>
          <p:cNvPr id="6" name="Rectangle 5"/>
          <p:cNvSpPr/>
          <p:nvPr/>
        </p:nvSpPr>
        <p:spPr>
          <a:xfrm>
            <a:off x="4654861" y="4572000"/>
            <a:ext cx="2198039" cy="307777"/>
          </a:xfrm>
          <a:prstGeom prst="rect">
            <a:avLst/>
          </a:prstGeom>
          <a:noFill/>
        </p:spPr>
        <p:txBody>
          <a:bodyPr wrap="none" lIns="91440" tIns="45720" rIns="91440" bIns="45720">
            <a:spAutoFit/>
          </a:bodyPr>
          <a:lstStyle/>
          <a:p>
            <a:pPr algn="ctr"/>
            <a:r>
              <a:rPr lang="en-US" sz="1400" b="0" cap="none" spc="0" dirty="0" smtClean="0">
                <a:ln w="0"/>
                <a:solidFill>
                  <a:schemeClr val="tx1"/>
                </a:solidFill>
                <a:effectLst>
                  <a:outerShdw blurRad="38100" dist="19050" dir="2700000" algn="tl" rotWithShape="0">
                    <a:schemeClr val="dk1">
                      <a:alpha val="40000"/>
                    </a:schemeClr>
                  </a:outerShdw>
                </a:effectLst>
              </a:rPr>
              <a:t>Sample images </a:t>
            </a:r>
            <a:r>
              <a:rPr lang="en-US" sz="1400" dirty="0" smtClean="0">
                <a:ln w="0"/>
                <a:effectLst>
                  <a:outerShdw blurRad="38100" dist="19050" dir="2700000" algn="tl" rotWithShape="0">
                    <a:schemeClr val="dk1">
                      <a:alpha val="40000"/>
                    </a:schemeClr>
                  </a:outerShdw>
                </a:effectLst>
              </a:rPr>
              <a:t>of </a:t>
            </a:r>
            <a:r>
              <a:rPr lang="en-US" sz="1400" b="0" cap="none" spc="0" dirty="0" smtClean="0">
                <a:ln w="0"/>
                <a:solidFill>
                  <a:schemeClr val="tx1"/>
                </a:solidFill>
                <a:effectLst>
                  <a:outerShdw blurRad="38100" dist="19050" dir="2700000" algn="tl" rotWithShape="0">
                    <a:schemeClr val="dk1">
                      <a:alpha val="40000"/>
                    </a:schemeClr>
                  </a:outerShdw>
                </a:effectLst>
              </a:rPr>
              <a:t>dataset</a:t>
            </a:r>
            <a:endParaRPr lang="en-US" sz="1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2652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8839200" cy="1066800"/>
          </a:xfrm>
        </p:spPr>
        <p:txBody>
          <a:bodyPr/>
          <a:lstStyle/>
          <a:p>
            <a:r>
              <a:rPr lang="en-US" dirty="0" smtClean="0"/>
              <a:t>Face expression recognition database</a:t>
            </a:r>
            <a:endParaRPr lang="en-US" dirty="0"/>
          </a:p>
        </p:txBody>
      </p:sp>
      <p:sp>
        <p:nvSpPr>
          <p:cNvPr id="3" name="Content Placeholder 2"/>
          <p:cNvSpPr>
            <a:spLocks noGrp="1"/>
          </p:cNvSpPr>
          <p:nvPr>
            <p:ph idx="1"/>
          </p:nvPr>
        </p:nvSpPr>
        <p:spPr/>
        <p:txBody>
          <a:bodyPr/>
          <a:lstStyle/>
          <a:p>
            <a:r>
              <a:rPr lang="en-US" dirty="0"/>
              <a:t>This database contains 213 images in total. There are 10 subjects and 7 facial expressions for each </a:t>
            </a:r>
            <a:r>
              <a:rPr lang="en-US" dirty="0" smtClean="0"/>
              <a:t>subject.</a:t>
            </a:r>
          </a:p>
          <a:p>
            <a:r>
              <a:rPr lang="en-US" dirty="0"/>
              <a:t>Each subject has about twenty images and each expression includes two to three images</a:t>
            </a:r>
            <a:r>
              <a:rPr lang="en-US" dirty="0" smtClean="0"/>
              <a:t>.</a:t>
            </a:r>
          </a:p>
          <a:p>
            <a:r>
              <a:rPr lang="en-US" dirty="0"/>
              <a:t>The seven expressions are angry, happy, disgust, sadness, surprise, fear and neutral respectively </a:t>
            </a:r>
          </a:p>
        </p:txBody>
      </p:sp>
    </p:spTree>
    <p:extLst>
      <p:ext uri="{BB962C8B-B14F-4D97-AF65-F5344CB8AC3E}">
        <p14:creationId xmlns:p14="http://schemas.microsoft.com/office/powerpoint/2010/main" val="64988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jpeg"/>
          <p:cNvPicPr/>
          <p:nvPr/>
        </p:nvPicPr>
        <p:blipFill>
          <a:blip r:embed="rId2" cstate="print"/>
          <a:stretch>
            <a:fillRect/>
          </a:stretch>
        </p:blipFill>
        <p:spPr>
          <a:xfrm>
            <a:off x="1370012" y="2133600"/>
            <a:ext cx="8979580" cy="1608786"/>
          </a:xfrm>
          <a:prstGeom prst="rect">
            <a:avLst/>
          </a:prstGeom>
        </p:spPr>
      </p:pic>
      <p:sp>
        <p:nvSpPr>
          <p:cNvPr id="5" name="Rectangle 4"/>
          <p:cNvSpPr/>
          <p:nvPr/>
        </p:nvSpPr>
        <p:spPr>
          <a:xfrm>
            <a:off x="4760783" y="4419600"/>
            <a:ext cx="2198038" cy="307777"/>
          </a:xfrm>
          <a:prstGeom prst="rect">
            <a:avLst/>
          </a:prstGeom>
          <a:noFill/>
        </p:spPr>
        <p:txBody>
          <a:bodyPr wrap="none" lIns="91440" tIns="45720" rIns="91440" bIns="45720">
            <a:spAutoFit/>
          </a:bodyPr>
          <a:lstStyle/>
          <a:p>
            <a:pPr algn="ctr"/>
            <a:r>
              <a:rPr lang="en-US" sz="1400" b="0" cap="none" spc="0" dirty="0" smtClean="0">
                <a:ln w="0"/>
                <a:solidFill>
                  <a:schemeClr val="tx1"/>
                </a:solidFill>
                <a:effectLst>
                  <a:outerShdw blurRad="38100" dist="19050" dir="2700000" algn="tl" rotWithShape="0">
                    <a:schemeClr val="dk1">
                      <a:alpha val="40000"/>
                    </a:schemeClr>
                  </a:outerShdw>
                </a:effectLst>
              </a:rPr>
              <a:t>Sample images of dataset</a:t>
            </a:r>
            <a:endParaRPr lang="en-US" sz="1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9397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a:t>Image </a:t>
            </a:r>
            <a:r>
              <a:rPr lang="en-US" dirty="0" smtClean="0"/>
              <a:t>Acquisition</a:t>
            </a:r>
          </a:p>
          <a:p>
            <a:r>
              <a:rPr lang="en-US" dirty="0"/>
              <a:t>Face </a:t>
            </a:r>
            <a:r>
              <a:rPr lang="en-US" dirty="0" smtClean="0"/>
              <a:t>detection</a:t>
            </a:r>
          </a:p>
          <a:p>
            <a:r>
              <a:rPr lang="en-US" dirty="0"/>
              <a:t>Image </a:t>
            </a:r>
            <a:r>
              <a:rPr lang="en-US" dirty="0" smtClean="0"/>
              <a:t>Pre-processing</a:t>
            </a:r>
          </a:p>
          <a:p>
            <a:r>
              <a:rPr lang="en-US" dirty="0"/>
              <a:t>Feature </a:t>
            </a:r>
            <a:r>
              <a:rPr lang="en-US" dirty="0" smtClean="0"/>
              <a:t>Extraction</a:t>
            </a:r>
          </a:p>
          <a:p>
            <a:r>
              <a:rPr lang="en-US" dirty="0" smtClean="0"/>
              <a:t>Classification</a:t>
            </a:r>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143" y="546547"/>
            <a:ext cx="8686801" cy="1066800"/>
          </a:xfrm>
        </p:spPr>
        <p:txBody>
          <a:bodyPr/>
          <a:lstStyle/>
          <a:p>
            <a:r>
              <a:rPr lang="en-US" dirty="0"/>
              <a:t>Image Acquisition</a:t>
            </a:r>
            <a:br>
              <a:rPr lang="en-US" dirty="0"/>
            </a:br>
            <a:endParaRPr lang="en-US" dirty="0"/>
          </a:p>
        </p:txBody>
      </p:sp>
      <p:sp>
        <p:nvSpPr>
          <p:cNvPr id="3" name="Content Placeholder 2"/>
          <p:cNvSpPr>
            <a:spLocks noGrp="1"/>
          </p:cNvSpPr>
          <p:nvPr>
            <p:ph idx="1"/>
          </p:nvPr>
        </p:nvSpPr>
        <p:spPr>
          <a:xfrm>
            <a:off x="1176314" y="1613347"/>
            <a:ext cx="8686801" cy="1091753"/>
          </a:xfrm>
        </p:spPr>
        <p:txBody>
          <a:bodyPr/>
          <a:lstStyle/>
          <a:p>
            <a:r>
              <a:rPr lang="en-US" dirty="0" smtClean="0"/>
              <a:t>Images </a:t>
            </a:r>
            <a:r>
              <a:rPr lang="en-US" dirty="0"/>
              <a:t>used for facial expression recognition are static images or image sequences. Images of face can be captured using camera.</a:t>
            </a:r>
          </a:p>
          <a:p>
            <a:endParaRPr lang="en-US" dirty="0"/>
          </a:p>
        </p:txBody>
      </p:sp>
      <p:sp>
        <p:nvSpPr>
          <p:cNvPr id="4" name="Title 1"/>
          <p:cNvSpPr txBox="1">
            <a:spLocks/>
          </p:cNvSpPr>
          <p:nvPr/>
        </p:nvSpPr>
        <p:spPr bwMode="auto">
          <a:xfrm>
            <a:off x="1065212" y="2693831"/>
            <a:ext cx="8686801" cy="111617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dirty="0" smtClean="0"/>
              <a:t> Face detection</a:t>
            </a:r>
            <a:br>
              <a:rPr lang="en-US" dirty="0" smtClean="0"/>
            </a:br>
            <a:endParaRPr lang="en-US" dirty="0"/>
          </a:p>
        </p:txBody>
      </p:sp>
      <p:sp>
        <p:nvSpPr>
          <p:cNvPr id="5" name="Content Placeholder 2"/>
          <p:cNvSpPr txBox="1">
            <a:spLocks/>
          </p:cNvSpPr>
          <p:nvPr/>
        </p:nvSpPr>
        <p:spPr>
          <a:xfrm>
            <a:off x="1141412" y="3581401"/>
            <a:ext cx="8686801" cy="2743199"/>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r>
              <a:rPr lang="en-US" dirty="0"/>
              <a:t>Face Detection is useful in detection of facial image</a:t>
            </a:r>
            <a:r>
              <a:rPr lang="en-US" dirty="0" smtClean="0"/>
              <a:t>.</a:t>
            </a:r>
          </a:p>
          <a:p>
            <a:r>
              <a:rPr lang="en-US" dirty="0"/>
              <a:t>Face Detection is carried out in training dataset using </a:t>
            </a:r>
            <a:r>
              <a:rPr lang="en-US" dirty="0" err="1"/>
              <a:t>Haar</a:t>
            </a:r>
            <a:r>
              <a:rPr lang="en-US" dirty="0"/>
              <a:t> classifier called Voila-Jones face detector and implemented through </a:t>
            </a:r>
            <a:r>
              <a:rPr lang="en-US" dirty="0" err="1"/>
              <a:t>Opencv</a:t>
            </a:r>
            <a:r>
              <a:rPr lang="en-US" dirty="0" smtClean="0"/>
              <a:t>.</a:t>
            </a:r>
          </a:p>
          <a:p>
            <a:r>
              <a:rPr lang="en-US" dirty="0" err="1"/>
              <a:t>Haar</a:t>
            </a:r>
            <a:r>
              <a:rPr lang="en-US" dirty="0"/>
              <a:t> like features encodes the difference in average intensity in different parts of the image and consists of black and white connected rectangles in which the value of the feature is the difference of sum of pixel values in black and white regions </a:t>
            </a:r>
          </a:p>
        </p:txBody>
      </p:sp>
    </p:spTree>
    <p:extLst>
      <p:ext uri="{BB962C8B-B14F-4D97-AF65-F5344CB8AC3E}">
        <p14:creationId xmlns:p14="http://schemas.microsoft.com/office/powerpoint/2010/main" val="219955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98" y="312581"/>
            <a:ext cx="8686801" cy="1066800"/>
          </a:xfrm>
        </p:spPr>
        <p:txBody>
          <a:bodyPr/>
          <a:lstStyle/>
          <a:p>
            <a:r>
              <a:rPr lang="en-US" dirty="0" smtClean="0"/>
              <a:t>Image pre-processing</a:t>
            </a:r>
            <a:endParaRPr lang="en-US" dirty="0"/>
          </a:p>
        </p:txBody>
      </p:sp>
      <p:sp>
        <p:nvSpPr>
          <p:cNvPr id="3" name="Content Placeholder 2"/>
          <p:cNvSpPr>
            <a:spLocks noGrp="1"/>
          </p:cNvSpPr>
          <p:nvPr>
            <p:ph idx="1"/>
          </p:nvPr>
        </p:nvSpPr>
        <p:spPr>
          <a:xfrm>
            <a:off x="1090454" y="1684181"/>
            <a:ext cx="8686801" cy="1600200"/>
          </a:xfrm>
        </p:spPr>
        <p:txBody>
          <a:bodyPr>
            <a:normAutofit lnSpcReduction="10000"/>
          </a:bodyPr>
          <a:lstStyle/>
          <a:p>
            <a:pPr marL="45720" indent="0">
              <a:buNone/>
            </a:pPr>
            <a:r>
              <a:rPr lang="en-US" dirty="0"/>
              <a:t>Image pre-processing includes the removal of noise and normalization against the variation of pixel position or brightness.</a:t>
            </a:r>
          </a:p>
          <a:p>
            <a:pPr lvl="0"/>
            <a:r>
              <a:rPr lang="en-US" dirty="0"/>
              <a:t>Color Normalization</a:t>
            </a:r>
          </a:p>
          <a:p>
            <a:r>
              <a:rPr lang="en-US" dirty="0"/>
              <a:t>Histogram Normalization</a:t>
            </a:r>
          </a:p>
        </p:txBody>
      </p:sp>
      <p:sp>
        <p:nvSpPr>
          <p:cNvPr id="4" name="Title 1"/>
          <p:cNvSpPr txBox="1">
            <a:spLocks/>
          </p:cNvSpPr>
          <p:nvPr/>
        </p:nvSpPr>
        <p:spPr bwMode="auto">
          <a:xfrm>
            <a:off x="1090455" y="2895600"/>
            <a:ext cx="8686801"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dirty="0" smtClean="0"/>
              <a:t>Feature extraction</a:t>
            </a:r>
            <a:endParaRPr lang="en-US" dirty="0"/>
          </a:p>
        </p:txBody>
      </p:sp>
      <p:sp>
        <p:nvSpPr>
          <p:cNvPr id="5" name="Content Placeholder 2"/>
          <p:cNvSpPr txBox="1">
            <a:spLocks/>
          </p:cNvSpPr>
          <p:nvPr/>
        </p:nvSpPr>
        <p:spPr>
          <a:xfrm>
            <a:off x="1115698" y="4267200"/>
            <a:ext cx="8686801" cy="16002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buFont typeface="Arial" pitchFamily="34" charset="0"/>
              <a:buNone/>
            </a:pPr>
            <a:endParaRPr lang="en-US" dirty="0" smtClean="0"/>
          </a:p>
        </p:txBody>
      </p:sp>
      <p:sp>
        <p:nvSpPr>
          <p:cNvPr id="6" name="Content Placeholder 2"/>
          <p:cNvSpPr txBox="1">
            <a:spLocks/>
          </p:cNvSpPr>
          <p:nvPr/>
        </p:nvSpPr>
        <p:spPr>
          <a:xfrm>
            <a:off x="1090454" y="4284908"/>
            <a:ext cx="8686801" cy="16002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r>
              <a:rPr lang="en-US" dirty="0"/>
              <a:t>Selection of the feature vector is the most important part in a pattern classification </a:t>
            </a:r>
            <a:r>
              <a:rPr lang="en-US" dirty="0" smtClean="0"/>
              <a:t>problem.</a:t>
            </a:r>
          </a:p>
          <a:p>
            <a:r>
              <a:rPr lang="en-US" dirty="0"/>
              <a:t>The image of face after pre-processing is then used for extracting the important features. </a:t>
            </a:r>
          </a:p>
        </p:txBody>
      </p:sp>
    </p:spTree>
    <p:extLst>
      <p:ext uri="{BB962C8B-B14F-4D97-AF65-F5344CB8AC3E}">
        <p14:creationId xmlns:p14="http://schemas.microsoft.com/office/powerpoint/2010/main" val="62979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a:t>
            </a:r>
            <a:r>
              <a:rPr lang="en-US" dirty="0"/>
              <a:t>dimensionality of data obtained from the feature extraction method is very high so it is reduced using classification</a:t>
            </a:r>
            <a:r>
              <a:rPr lang="en-US" dirty="0" smtClean="0"/>
              <a:t>.</a:t>
            </a:r>
          </a:p>
          <a:p>
            <a:r>
              <a:rPr lang="en-US" dirty="0"/>
              <a:t>Features should take different values for object belonging to different class so classification will be done using Support Vector Machine algorithm.</a:t>
            </a:r>
          </a:p>
        </p:txBody>
      </p:sp>
    </p:spTree>
    <p:extLst>
      <p:ext uri="{BB962C8B-B14F-4D97-AF65-F5344CB8AC3E}">
        <p14:creationId xmlns:p14="http://schemas.microsoft.com/office/powerpoint/2010/main" val="264374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609600"/>
            <a:ext cx="8686801" cy="762000"/>
          </a:xfrm>
        </p:spPr>
        <p:txBody>
          <a:bodyPr>
            <a:normAutofit/>
          </a:bodyPr>
          <a:lstStyle/>
          <a:p>
            <a:pPr algn="ctr"/>
            <a:r>
              <a:rPr lang="en-US" sz="3200" dirty="0" smtClean="0"/>
              <a:t>Facial emotion detection using ML</a:t>
            </a:r>
            <a:endParaRPr lang="en-US" sz="3200" dirty="0"/>
          </a:p>
        </p:txBody>
      </p:sp>
      <p:sp>
        <p:nvSpPr>
          <p:cNvPr id="3" name="Content Placeholder 2"/>
          <p:cNvSpPr>
            <a:spLocks noGrp="1"/>
          </p:cNvSpPr>
          <p:nvPr>
            <p:ph idx="1"/>
          </p:nvPr>
        </p:nvSpPr>
        <p:spPr>
          <a:xfrm>
            <a:off x="1065212" y="1828800"/>
            <a:ext cx="8686801" cy="4572000"/>
          </a:xfrm>
        </p:spPr>
        <p:txBody>
          <a:bodyPr>
            <a:normAutofit/>
          </a:bodyPr>
          <a:lstStyle/>
          <a:p>
            <a:pPr marL="45720" indent="0" algn="ctr">
              <a:buNone/>
            </a:pPr>
            <a:r>
              <a:rPr lang="en-US" dirty="0" smtClean="0"/>
              <a:t> </a:t>
            </a:r>
            <a:r>
              <a:rPr lang="en-US" b="1" dirty="0" smtClean="0"/>
              <a:t>Guided By</a:t>
            </a:r>
          </a:p>
          <a:p>
            <a:pPr marL="45720" indent="0" algn="ctr">
              <a:buNone/>
            </a:pPr>
            <a:r>
              <a:rPr lang="en-US" dirty="0" smtClean="0"/>
              <a:t>  </a:t>
            </a:r>
            <a:r>
              <a:rPr lang="en-US" b="1" dirty="0" smtClean="0">
                <a:solidFill>
                  <a:srgbClr val="002060"/>
                </a:solidFill>
              </a:rPr>
              <a:t>Mrs. D.SHEEBA M.E, </a:t>
            </a:r>
          </a:p>
          <a:p>
            <a:pPr marL="45720" indent="0" algn="ctr">
              <a:buNone/>
            </a:pPr>
            <a:r>
              <a:rPr lang="en-US" b="1" dirty="0" smtClean="0"/>
              <a:t>SUPERVISOR</a:t>
            </a:r>
            <a:r>
              <a:rPr lang="en-US" b="1" dirty="0"/>
              <a:t>,</a:t>
            </a:r>
          </a:p>
          <a:p>
            <a:pPr marL="45720" indent="0" algn="ctr">
              <a:buNone/>
            </a:pPr>
            <a:r>
              <a:rPr lang="en-US" dirty="0"/>
              <a:t>ASSOCIATE </a:t>
            </a:r>
            <a:r>
              <a:rPr lang="en-US" dirty="0" smtClean="0"/>
              <a:t>PROFESSOR</a:t>
            </a:r>
          </a:p>
          <a:p>
            <a:pPr marL="45720" indent="0" algn="ctr">
              <a:buNone/>
            </a:pPr>
            <a:endParaRPr lang="en-US" dirty="0"/>
          </a:p>
          <a:p>
            <a:pPr marL="45720" indent="0" algn="ctr">
              <a:buNone/>
            </a:pPr>
            <a:r>
              <a:rPr lang="en-US" b="1" dirty="0" smtClean="0"/>
              <a:t>Submitted By</a:t>
            </a:r>
          </a:p>
          <a:p>
            <a:pPr marL="45720" indent="0" algn="ctr">
              <a:buNone/>
            </a:pPr>
            <a:r>
              <a:rPr lang="en-US" dirty="0" err="1" smtClean="0"/>
              <a:t>Panchuarun</a:t>
            </a:r>
            <a:r>
              <a:rPr lang="en-US" dirty="0" smtClean="0"/>
              <a:t> </a:t>
            </a:r>
            <a:r>
              <a:rPr lang="en-US" dirty="0"/>
              <a:t>M </a:t>
            </a:r>
            <a:r>
              <a:rPr lang="en-US" dirty="0" smtClean="0"/>
              <a:t>        </a:t>
            </a:r>
            <a:r>
              <a:rPr lang="en-US" dirty="0" smtClean="0"/>
              <a:t>962020104012</a:t>
            </a:r>
            <a:endParaRPr lang="en-US" dirty="0" smtClean="0"/>
          </a:p>
          <a:p>
            <a:pPr marL="45720" indent="0" algn="ctr">
              <a:buNone/>
            </a:pPr>
            <a:r>
              <a:rPr lang="en-US" dirty="0" smtClean="0"/>
              <a:t> </a:t>
            </a:r>
            <a:endParaRPr lang="en-US" dirty="0"/>
          </a:p>
        </p:txBody>
      </p:sp>
    </p:spTree>
    <p:extLst>
      <p:ext uri="{BB962C8B-B14F-4D97-AF65-F5344CB8AC3E}">
        <p14:creationId xmlns:p14="http://schemas.microsoft.com/office/powerpoint/2010/main" val="292010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946" y="515155"/>
            <a:ext cx="8683067" cy="1085045"/>
          </a:xfrm>
        </p:spPr>
        <p:txBody>
          <a:bodyPr/>
          <a:lstStyle/>
          <a:p>
            <a:r>
              <a:rPr lang="en-US" dirty="0"/>
              <a:t>Experimental Demonstration</a:t>
            </a:r>
            <a:br>
              <a:rPr lang="en-US" dirty="0"/>
            </a:br>
            <a:endParaRPr lang="en-US" dirty="0"/>
          </a:p>
        </p:txBody>
      </p:sp>
      <p:grpSp>
        <p:nvGrpSpPr>
          <p:cNvPr id="4" name="Group 2"/>
          <p:cNvGrpSpPr>
            <a:grpSpLocks/>
          </p:cNvGrpSpPr>
          <p:nvPr/>
        </p:nvGrpSpPr>
        <p:grpSpPr bwMode="auto">
          <a:xfrm>
            <a:off x="760412" y="1802194"/>
            <a:ext cx="4493426" cy="3482662"/>
            <a:chOff x="1841" y="372"/>
            <a:chExt cx="4390" cy="3403"/>
          </a:xfrm>
        </p:grpSpPr>
        <p:sp>
          <p:nvSpPr>
            <p:cNvPr id="5" name="Rectangle 3"/>
            <p:cNvSpPr>
              <a:spLocks noChangeArrowheads="1"/>
            </p:cNvSpPr>
            <p:nvPr/>
          </p:nvSpPr>
          <p:spPr bwMode="auto">
            <a:xfrm>
              <a:off x="1861" y="392"/>
              <a:ext cx="4350" cy="3363"/>
            </a:xfrm>
            <a:prstGeom prst="rect">
              <a:avLst/>
            </a:prstGeom>
            <a:noFill/>
            <a:ln w="25400">
              <a:solidFill>
                <a:srgbClr val="F7954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 y="484"/>
              <a:ext cx="4023" cy="3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p:cNvGrpSpPr>
          <p:nvPr/>
        </p:nvGrpSpPr>
        <p:grpSpPr bwMode="auto">
          <a:xfrm>
            <a:off x="6018212" y="1790389"/>
            <a:ext cx="4426347" cy="3481512"/>
            <a:chOff x="6852" y="395"/>
            <a:chExt cx="4310" cy="3390"/>
          </a:xfrm>
        </p:grpSpPr>
        <p:sp>
          <p:nvSpPr>
            <p:cNvPr id="7" name="Rectangle 6"/>
            <p:cNvSpPr>
              <a:spLocks noChangeArrowheads="1"/>
            </p:cNvSpPr>
            <p:nvPr/>
          </p:nvSpPr>
          <p:spPr bwMode="auto">
            <a:xfrm>
              <a:off x="6872" y="415"/>
              <a:ext cx="4270" cy="3350"/>
            </a:xfrm>
            <a:prstGeom prst="rect">
              <a:avLst/>
            </a:prstGeom>
            <a:noFill/>
            <a:ln w="25400">
              <a:solidFill>
                <a:srgbClr val="F7954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6" y="507"/>
              <a:ext cx="3940" cy="31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2643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608012" y="1421827"/>
            <a:ext cx="4963548" cy="3584943"/>
            <a:chOff x="1848" y="4090"/>
            <a:chExt cx="4391" cy="3173"/>
          </a:xfrm>
        </p:grpSpPr>
        <p:sp>
          <p:nvSpPr>
            <p:cNvPr id="5" name="Rectangle 3"/>
            <p:cNvSpPr>
              <a:spLocks noChangeArrowheads="1"/>
            </p:cNvSpPr>
            <p:nvPr/>
          </p:nvSpPr>
          <p:spPr bwMode="auto">
            <a:xfrm>
              <a:off x="1868" y="4109"/>
              <a:ext cx="4351" cy="3133"/>
            </a:xfrm>
            <a:prstGeom prst="rect">
              <a:avLst/>
            </a:prstGeom>
            <a:noFill/>
            <a:ln w="25400">
              <a:solidFill>
                <a:srgbClr val="F7954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 y="4203"/>
              <a:ext cx="4024" cy="29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p:cNvGrpSpPr>
          <p:nvPr/>
        </p:nvGrpSpPr>
        <p:grpSpPr bwMode="auto">
          <a:xfrm>
            <a:off x="6018212" y="1443294"/>
            <a:ext cx="4876624" cy="3540830"/>
            <a:chOff x="6832" y="4093"/>
            <a:chExt cx="4390" cy="3188"/>
          </a:xfrm>
        </p:grpSpPr>
        <p:sp>
          <p:nvSpPr>
            <p:cNvPr id="7" name="Rectangle 6"/>
            <p:cNvSpPr>
              <a:spLocks noChangeArrowheads="1"/>
            </p:cNvSpPr>
            <p:nvPr/>
          </p:nvSpPr>
          <p:spPr bwMode="auto">
            <a:xfrm>
              <a:off x="6852" y="4112"/>
              <a:ext cx="4350" cy="3148"/>
            </a:xfrm>
            <a:prstGeom prst="rect">
              <a:avLst/>
            </a:prstGeom>
            <a:noFill/>
            <a:ln w="25400">
              <a:solidFill>
                <a:srgbClr val="F7954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 y="4207"/>
              <a:ext cx="4020" cy="29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7602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684212" y="1513232"/>
            <a:ext cx="4667915" cy="3389290"/>
            <a:chOff x="1853" y="7552"/>
            <a:chExt cx="4390" cy="3189"/>
          </a:xfrm>
        </p:grpSpPr>
        <p:sp>
          <p:nvSpPr>
            <p:cNvPr id="5" name="Rectangle 3"/>
            <p:cNvSpPr>
              <a:spLocks noChangeArrowheads="1"/>
            </p:cNvSpPr>
            <p:nvPr/>
          </p:nvSpPr>
          <p:spPr bwMode="auto">
            <a:xfrm>
              <a:off x="1873" y="7571"/>
              <a:ext cx="4350" cy="3149"/>
            </a:xfrm>
            <a:prstGeom prst="rect">
              <a:avLst/>
            </a:prstGeom>
            <a:noFill/>
            <a:ln w="25400">
              <a:solidFill>
                <a:srgbClr val="F7954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 y="7664"/>
              <a:ext cx="4016" cy="29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p:cNvGrpSpPr>
          <p:nvPr/>
        </p:nvGrpSpPr>
        <p:grpSpPr bwMode="auto">
          <a:xfrm>
            <a:off x="5789612" y="1521172"/>
            <a:ext cx="4669106" cy="3390155"/>
            <a:chOff x="6830" y="7552"/>
            <a:chExt cx="4390" cy="3188"/>
          </a:xfrm>
        </p:grpSpPr>
        <p:sp>
          <p:nvSpPr>
            <p:cNvPr id="7" name="Rectangle 6"/>
            <p:cNvSpPr>
              <a:spLocks noChangeArrowheads="1"/>
            </p:cNvSpPr>
            <p:nvPr/>
          </p:nvSpPr>
          <p:spPr bwMode="auto">
            <a:xfrm>
              <a:off x="6850" y="7571"/>
              <a:ext cx="4350" cy="3148"/>
            </a:xfrm>
            <a:prstGeom prst="rect">
              <a:avLst/>
            </a:prstGeom>
            <a:noFill/>
            <a:ln w="25400">
              <a:solidFill>
                <a:srgbClr val="F7954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4" y="7664"/>
              <a:ext cx="4022" cy="296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9723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This project proposes an approach for recognizing the category of facial expressions. </a:t>
            </a:r>
            <a:endParaRPr lang="en-US" dirty="0" smtClean="0"/>
          </a:p>
          <a:p>
            <a:r>
              <a:rPr lang="en-US" dirty="0" smtClean="0"/>
              <a:t>Face </a:t>
            </a:r>
            <a:r>
              <a:rPr lang="en-US" dirty="0"/>
              <a:t>Detection and Extraction of expressions from facial images is useful in many applications, such as robotics vision, video surveillance, digital cameras, security and human-computer interaction. </a:t>
            </a:r>
            <a:endParaRPr lang="en-US" dirty="0" smtClean="0"/>
          </a:p>
          <a:p>
            <a:r>
              <a:rPr lang="en-US" dirty="0"/>
              <a:t>This project’s objective was to develop a facial expression recognition system implementing the computer visions and enhancing the advanced feature extraction and classification in face expression recognition</a:t>
            </a:r>
            <a:r>
              <a:rPr lang="en-US" dirty="0" smtClean="0"/>
              <a:t>.</a:t>
            </a:r>
          </a:p>
          <a:p>
            <a:r>
              <a:rPr lang="en-US" dirty="0"/>
              <a:t>In this project, seven different facial expressions of different persons’ images from different datasets have been analyzed.</a:t>
            </a:r>
          </a:p>
        </p:txBody>
      </p:sp>
    </p:spTree>
    <p:extLst>
      <p:ext uri="{BB962C8B-B14F-4D97-AF65-F5344CB8AC3E}">
        <p14:creationId xmlns:p14="http://schemas.microsoft.com/office/powerpoint/2010/main" val="1375413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228600"/>
            <a:ext cx="8686801" cy="1066800"/>
          </a:xfrm>
        </p:spPr>
        <p:txBody>
          <a:bodyPr/>
          <a:lstStyle/>
          <a:p>
            <a:r>
              <a:rPr lang="en-US" dirty="0" smtClean="0"/>
              <a:t>References</a:t>
            </a:r>
            <a:endParaRPr lang="en-US" dirty="0"/>
          </a:p>
        </p:txBody>
      </p:sp>
      <p:sp>
        <p:nvSpPr>
          <p:cNvPr id="3" name="Content Placeholder 2"/>
          <p:cNvSpPr>
            <a:spLocks noGrp="1"/>
          </p:cNvSpPr>
          <p:nvPr>
            <p:ph idx="1"/>
          </p:nvPr>
        </p:nvSpPr>
        <p:spPr>
          <a:xfrm>
            <a:off x="1065212" y="1524000"/>
            <a:ext cx="8686801" cy="4876800"/>
          </a:xfrm>
        </p:spPr>
        <p:txBody>
          <a:bodyPr>
            <a:normAutofit fontScale="92500" lnSpcReduction="10000"/>
          </a:bodyPr>
          <a:lstStyle/>
          <a:p>
            <a:pPr lvl="0"/>
            <a:r>
              <a:rPr lang="en-US" dirty="0"/>
              <a:t>Bettadapura, V. (2012). Face expression recognition and analysis: the state of the art.  </a:t>
            </a:r>
            <a:r>
              <a:rPr lang="en-US" i="1" dirty="0"/>
              <a:t>arXiv preprint arXiv:1203.6722</a:t>
            </a:r>
            <a:r>
              <a:rPr lang="en-US" dirty="0"/>
              <a:t>.</a:t>
            </a:r>
          </a:p>
          <a:p>
            <a:pPr lvl="0"/>
            <a:r>
              <a:rPr lang="en-US" dirty="0"/>
              <a:t>Shan, C., Gong, S., &amp; McOwan, P. W. (2005, September). Robust facial expression recognition using local binary patterns. In </a:t>
            </a:r>
            <a:r>
              <a:rPr lang="en-US" i="1" dirty="0"/>
              <a:t>Image Processing, 2005. ICIP 2005. IEEE International Conference on </a:t>
            </a:r>
            <a:r>
              <a:rPr lang="en-US" dirty="0"/>
              <a:t>(Vol. 2, pp. II-370). IEEE.</a:t>
            </a:r>
          </a:p>
          <a:p>
            <a:r>
              <a:rPr lang="en-US" dirty="0"/>
              <a:t>Bhatt, M., Drashti, H., Rathod, M., Kirit, R., Agravat, M., &amp; Shardul, J. (2014). A </a:t>
            </a:r>
            <a:r>
              <a:rPr lang="en-US" dirty="0" smtClean="0"/>
              <a:t>Study of </a:t>
            </a:r>
            <a:r>
              <a:rPr lang="en-US" dirty="0"/>
              <a:t>Local Binary Pattern Method for Facial Expression Detection. </a:t>
            </a:r>
            <a:r>
              <a:rPr lang="en-US" i="1" dirty="0"/>
              <a:t>arXiv preprint arXiv:1405.6130</a:t>
            </a:r>
            <a:r>
              <a:rPr lang="en-US" dirty="0" smtClean="0"/>
              <a:t>.</a:t>
            </a:r>
          </a:p>
          <a:p>
            <a:pPr lvl="0"/>
            <a:r>
              <a:rPr lang="en-US" dirty="0"/>
              <a:t>Chen, J., Chen, Z., Chi, Z., &amp; Fu, H. (2014, August). Facial expression recognition based on facial components detection and hog features. In </a:t>
            </a:r>
            <a:r>
              <a:rPr lang="en-US" i="1" dirty="0"/>
              <a:t>International Workshops on Electrical and Computer Engineering Subfields </a:t>
            </a:r>
            <a:r>
              <a:rPr lang="en-US" dirty="0"/>
              <a:t>(pp. 884-888</a:t>
            </a:r>
            <a:r>
              <a:rPr lang="en-US" dirty="0" smtClean="0"/>
              <a:t>).</a:t>
            </a:r>
          </a:p>
          <a:p>
            <a:pPr lvl="0"/>
            <a:r>
              <a:rPr lang="en-US" dirty="0"/>
              <a:t>Ahmed, F., Bari, H., &amp; Hossain, E. (2014). Person-independent facial expression recognition based on compound local binary pattern (CLBP). </a:t>
            </a:r>
            <a:r>
              <a:rPr lang="en-US" i="1" dirty="0"/>
              <a:t>Int. Arab J. Inf. Technol.</a:t>
            </a:r>
            <a:r>
              <a:rPr lang="en-US" dirty="0"/>
              <a:t>, </a:t>
            </a:r>
            <a:r>
              <a:rPr lang="en-US" i="1" dirty="0"/>
              <a:t>11</a:t>
            </a:r>
            <a:r>
              <a:rPr lang="en-US" dirty="0"/>
              <a:t>(2), 195-203.</a:t>
            </a:r>
          </a:p>
          <a:p>
            <a:endParaRPr lang="en-US" dirty="0"/>
          </a:p>
        </p:txBody>
      </p:sp>
    </p:spTree>
    <p:extLst>
      <p:ext uri="{BB962C8B-B14F-4D97-AF65-F5344CB8AC3E}">
        <p14:creationId xmlns:p14="http://schemas.microsoft.com/office/powerpoint/2010/main" val="13446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a:t>Facial Expression conveys non-verbal cues, which plays an important roles in interpersonal relations. </a:t>
            </a:r>
            <a:endParaRPr lang="en-US" dirty="0" smtClean="0"/>
          </a:p>
          <a:p>
            <a:r>
              <a:rPr lang="en-US" dirty="0" smtClean="0"/>
              <a:t>The </a:t>
            </a:r>
            <a:r>
              <a:rPr lang="en-US" dirty="0"/>
              <a:t>Facial Expression Recognition system is the process of identifying the emotional state of a person. </a:t>
            </a:r>
            <a:endParaRPr lang="en-US" dirty="0" smtClean="0"/>
          </a:p>
          <a:p>
            <a:r>
              <a:rPr lang="en-US" dirty="0" smtClean="0"/>
              <a:t>In </a:t>
            </a:r>
            <a:r>
              <a:rPr lang="en-US" dirty="0"/>
              <a:t>this system captured image is compared with the trained dataset available in database and then emotional state of the image will be displayed</a:t>
            </a:r>
            <a:r>
              <a:rPr lang="en-US" dirty="0" smtClean="0"/>
              <a:t>.</a:t>
            </a:r>
          </a:p>
          <a:p>
            <a:r>
              <a:rPr lang="en-US" dirty="0" smtClean="0"/>
              <a:t>This </a:t>
            </a:r>
            <a:r>
              <a:rPr lang="en-US" dirty="0"/>
              <a:t>system is based on image processing and machine learning</a:t>
            </a:r>
            <a:r>
              <a:rPr lang="en-US" dirty="0" smtClean="0"/>
              <a:t>.</a:t>
            </a:r>
          </a:p>
          <a:p>
            <a:r>
              <a:rPr lang="en-US" dirty="0"/>
              <a:t>The recognition performance of the proposed method will be evaluated by using the trained database with the help of Support Vector Machine. </a:t>
            </a:r>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A Facial expression is the visible manifestation of the affective state, cognitive activity, intention, personality and psychopathology of a person and plays a communicative role in interpersonal relations. </a:t>
            </a:r>
            <a:r>
              <a:rPr lang="en-US" dirty="0" smtClean="0"/>
              <a:t>State </a:t>
            </a:r>
            <a:r>
              <a:rPr lang="en-US" dirty="0"/>
              <a:t>the desired objective.</a:t>
            </a:r>
          </a:p>
          <a:p>
            <a:r>
              <a:rPr lang="en-US" dirty="0"/>
              <a:t>Generally human beings can convey intentions and emotions through nonverbal ways such as gestures, facial expressions and involuntary languages. This system can be significantly useful, nonverbal way for people to communicate with each other. </a:t>
            </a:r>
            <a:endParaRPr lang="en-US" dirty="0" smtClean="0"/>
          </a:p>
          <a:p>
            <a:r>
              <a:rPr lang="en-US" dirty="0"/>
              <a:t>The important thing is how fluently the system detects or extracts the facial expression from image. The system is growing attention because this could be widely used in many fields like lie detection, medical assessment and human computer interface.</a:t>
            </a:r>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Emotion Detection?</a:t>
            </a:r>
          </a:p>
        </p:txBody>
      </p:sp>
      <p:sp>
        <p:nvSpPr>
          <p:cNvPr id="3" name="Content Placeholder 2"/>
          <p:cNvSpPr>
            <a:spLocks noGrp="1"/>
          </p:cNvSpPr>
          <p:nvPr>
            <p:ph idx="1"/>
          </p:nvPr>
        </p:nvSpPr>
        <p:spPr/>
        <p:txBody>
          <a:bodyPr/>
          <a:lstStyle/>
          <a:p>
            <a:r>
              <a:rPr lang="en-US" dirty="0"/>
              <a:t>The motivation behind choosing this topic specifically lies in the huge investments large corporations do in feedbacks and surveys but fail to get equitable response on their investments</a:t>
            </a:r>
            <a:r>
              <a:rPr lang="en-US" dirty="0" smtClean="0"/>
              <a:t>.</a:t>
            </a:r>
          </a:p>
          <a:p>
            <a:r>
              <a:rPr lang="en-US" dirty="0"/>
              <a:t>Emotion Detection through facial gestures is a technology that aims to improve product and services performance by monitoring customer behavior to certain products or service staff by their evaluation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0212" y="4114800"/>
            <a:ext cx="4221976" cy="2209800"/>
          </a:xfrm>
          <a:prstGeom prst="rect">
            <a:avLst/>
          </a:prstGeom>
        </p:spPr>
      </p:pic>
    </p:spTree>
    <p:extLst>
      <p:ext uri="{BB962C8B-B14F-4D97-AF65-F5344CB8AC3E}">
        <p14:creationId xmlns:p14="http://schemas.microsoft.com/office/powerpoint/2010/main" val="19974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914400"/>
            <a:ext cx="8686801" cy="1066800"/>
          </a:xfrm>
        </p:spPr>
        <p:txBody>
          <a:bodyPr/>
          <a:lstStyle/>
          <a:p>
            <a:r>
              <a:rPr lang="en-US" dirty="0"/>
              <a:t>Some Companies that make us of emotion detection...</a:t>
            </a:r>
          </a:p>
        </p:txBody>
      </p:sp>
      <p:sp>
        <p:nvSpPr>
          <p:cNvPr id="3" name="Content Placeholder 2"/>
          <p:cNvSpPr>
            <a:spLocks noGrp="1"/>
          </p:cNvSpPr>
          <p:nvPr>
            <p:ph idx="1"/>
          </p:nvPr>
        </p:nvSpPr>
        <p:spPr>
          <a:xfrm>
            <a:off x="1065212" y="2438400"/>
            <a:ext cx="8686801" cy="4191000"/>
          </a:xfrm>
        </p:spPr>
        <p:txBody>
          <a:bodyPr/>
          <a:lstStyle/>
          <a:p>
            <a:r>
              <a:rPr lang="en-US" dirty="0"/>
              <a:t>While Disney uses emotion-detection tech to find out opinion on a completed project, other brands have used it to directly inform advertising and digital marketing</a:t>
            </a:r>
            <a:r>
              <a:rPr lang="en-US" dirty="0" smtClean="0"/>
              <a:t>.</a:t>
            </a:r>
          </a:p>
          <a:p>
            <a:r>
              <a:rPr lang="en-US" dirty="0"/>
              <a:t>Kellogg's is just one high-profile example, having used Affectiva's software to test audience reaction to ads for its cereal</a:t>
            </a:r>
            <a:r>
              <a:rPr lang="en-US" dirty="0" smtClean="0"/>
              <a:t>.</a:t>
            </a:r>
          </a:p>
          <a:p>
            <a:r>
              <a:rPr lang="en-US" dirty="0"/>
              <a:t>Unilever does this, using HireVue's Al-powered technology to screen prospective candidates based on factors like body language and mood. In doing so, the company is able to find the person whose personality and characteristics are best suited to the job.</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644" y="3327042"/>
            <a:ext cx="1489364" cy="8382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7297" y="4395989"/>
            <a:ext cx="1294427" cy="72811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88202" y="1981200"/>
            <a:ext cx="1561473" cy="1561473"/>
          </a:xfrm>
          <a:prstGeom prst="rect">
            <a:avLst/>
          </a:prstGeom>
        </p:spPr>
      </p:pic>
    </p:spTree>
    <p:extLst>
      <p:ext uri="{BB962C8B-B14F-4D97-AF65-F5344CB8AC3E}">
        <p14:creationId xmlns:p14="http://schemas.microsoft.com/office/powerpoint/2010/main" val="381204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lstStyle/>
          <a:p>
            <a:r>
              <a:rPr lang="en-US" dirty="0"/>
              <a:t>Research in the fields of face detection and tracking has been very active and there is exhaustive literature available on the </a:t>
            </a:r>
            <a:r>
              <a:rPr lang="en-US" dirty="0" smtClean="0"/>
              <a:t>same.</a:t>
            </a:r>
          </a:p>
          <a:p>
            <a:r>
              <a:rPr lang="en-US" dirty="0"/>
              <a:t>The major challenge that the researchers face is the non-availability of spontaneous expression data </a:t>
            </a:r>
            <a:r>
              <a:rPr lang="en-US" dirty="0" smtClean="0"/>
              <a:t>.</a:t>
            </a:r>
          </a:p>
          <a:p>
            <a:r>
              <a:rPr lang="en-US" dirty="0" smtClean="0"/>
              <a:t>Capturing </a:t>
            </a:r>
            <a:r>
              <a:rPr lang="en-US" dirty="0"/>
              <a:t>spontaneous expressions on images and video is one of the biggest challenges ahead </a:t>
            </a:r>
            <a:r>
              <a:rPr lang="en-US" dirty="0" smtClean="0"/>
              <a:t>.</a:t>
            </a:r>
          </a:p>
          <a:p>
            <a:endParaRPr lang="en-US" dirty="0"/>
          </a:p>
        </p:txBody>
      </p:sp>
    </p:spTree>
    <p:extLst>
      <p:ext uri="{BB962C8B-B14F-4D97-AF65-F5344CB8AC3E}">
        <p14:creationId xmlns:p14="http://schemas.microsoft.com/office/powerpoint/2010/main" val="55252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lstStyle/>
          <a:p>
            <a:r>
              <a:rPr lang="en-US" dirty="0"/>
              <a:t>In proposed system study of reliable and effective algorithms is done. </a:t>
            </a:r>
            <a:endParaRPr lang="en-US" dirty="0" smtClean="0"/>
          </a:p>
          <a:p>
            <a:r>
              <a:rPr lang="en-US" dirty="0" smtClean="0"/>
              <a:t>On </a:t>
            </a:r>
            <a:r>
              <a:rPr lang="en-US" dirty="0"/>
              <a:t>the other hand data were collected and were preprocessed for more fine and accurate results. </a:t>
            </a:r>
            <a:endParaRPr lang="en-US" dirty="0" smtClean="0"/>
          </a:p>
          <a:p>
            <a:r>
              <a:rPr lang="en-US" dirty="0"/>
              <a:t>Since huge amount of data were needed for better accuracy we have collected the data surfing the internet</a:t>
            </a:r>
            <a:r>
              <a:rPr lang="en-US" dirty="0" smtClean="0"/>
              <a:t>.</a:t>
            </a:r>
          </a:p>
          <a:p>
            <a:r>
              <a:rPr lang="en-US" dirty="0"/>
              <a:t>Since, we are new to this project we have decided to use local binary pattern algorithm for feature extraction and support vector machine for training the dataset</a:t>
            </a:r>
            <a:r>
              <a:rPr lang="en-US" dirty="0" smtClean="0"/>
              <a:t>.</a:t>
            </a:r>
          </a:p>
          <a:p>
            <a:r>
              <a:rPr lang="en-US" dirty="0"/>
              <a:t>We have decided to implement these algorithms by using </a:t>
            </a:r>
            <a:r>
              <a:rPr lang="en-US" dirty="0" err="1"/>
              <a:t>OpenCv</a:t>
            </a:r>
            <a:r>
              <a:rPr lang="en-US" dirty="0"/>
              <a:t> framework</a:t>
            </a:r>
            <a:r>
              <a:rPr lang="en-US" dirty="0" smtClean="0"/>
              <a:t>.</a:t>
            </a:r>
          </a:p>
          <a:p>
            <a:endParaRPr lang="en-US" dirty="0"/>
          </a:p>
        </p:txBody>
      </p:sp>
    </p:spTree>
    <p:extLst>
      <p:ext uri="{BB962C8B-B14F-4D97-AF65-F5344CB8AC3E}">
        <p14:creationId xmlns:p14="http://schemas.microsoft.com/office/powerpoint/2010/main" val="379135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800"/>
            <a:ext cx="8686801" cy="1066800"/>
          </a:xfrm>
        </p:spPr>
        <p:txBody>
          <a:bodyPr/>
          <a:lstStyle/>
          <a:p>
            <a:r>
              <a:rPr lang="en-US" dirty="0" smtClean="0"/>
              <a:t>Requirements</a:t>
            </a:r>
            <a:endParaRPr lang="en-US" dirty="0"/>
          </a:p>
        </p:txBody>
      </p:sp>
      <p:sp>
        <p:nvSpPr>
          <p:cNvPr id="3" name="Content Placeholder 2"/>
          <p:cNvSpPr>
            <a:spLocks noGrp="1"/>
          </p:cNvSpPr>
          <p:nvPr>
            <p:ph idx="1"/>
          </p:nvPr>
        </p:nvSpPr>
        <p:spPr>
          <a:xfrm>
            <a:off x="1065212" y="1676400"/>
            <a:ext cx="8686801" cy="4343400"/>
          </a:xfrm>
        </p:spPr>
        <p:txBody>
          <a:bodyPr>
            <a:normAutofit lnSpcReduction="10000"/>
          </a:bodyPr>
          <a:lstStyle/>
          <a:p>
            <a:pPr marL="45720" indent="0">
              <a:buNone/>
            </a:pPr>
            <a:r>
              <a:rPr lang="en-US" b="1" dirty="0" smtClean="0"/>
              <a:t>Hardware Requirements</a:t>
            </a:r>
          </a:p>
          <a:p>
            <a:pPr lvl="0"/>
            <a:r>
              <a:rPr lang="en-US" dirty="0"/>
              <a:t>Fluently working Laptops</a:t>
            </a:r>
          </a:p>
          <a:p>
            <a:pPr lvl="0"/>
            <a:r>
              <a:rPr lang="en-US" dirty="0"/>
              <a:t>RAM minimum 4Gb</a:t>
            </a:r>
          </a:p>
          <a:p>
            <a:pPr lvl="0"/>
            <a:r>
              <a:rPr lang="en-US" dirty="0"/>
              <a:t>Web Camera /  Laptop </a:t>
            </a:r>
            <a:r>
              <a:rPr lang="en-US" dirty="0" smtClean="0"/>
              <a:t>Camera</a:t>
            </a:r>
          </a:p>
          <a:p>
            <a:pPr marL="45720" lvl="0" indent="0">
              <a:buNone/>
            </a:pPr>
            <a:r>
              <a:rPr lang="en-US" b="1" dirty="0" smtClean="0"/>
              <a:t>Software Requirements</a:t>
            </a:r>
          </a:p>
          <a:p>
            <a:pPr lvl="0"/>
            <a:r>
              <a:rPr lang="en-US" dirty="0"/>
              <a:t>Python Software</a:t>
            </a:r>
          </a:p>
          <a:p>
            <a:pPr lvl="0"/>
            <a:r>
              <a:rPr lang="en-US" dirty="0" smtClean="0"/>
              <a:t>VSCode </a:t>
            </a:r>
            <a:endParaRPr lang="en-US" dirty="0"/>
          </a:p>
          <a:p>
            <a:pPr lvl="0"/>
            <a:r>
              <a:rPr lang="en-US" dirty="0" smtClean="0"/>
              <a:t>OpenCV </a:t>
            </a:r>
            <a:r>
              <a:rPr lang="en-US" dirty="0"/>
              <a:t>framework</a:t>
            </a:r>
          </a:p>
          <a:p>
            <a:pPr lvl="0"/>
            <a:r>
              <a:rPr lang="en-US" dirty="0"/>
              <a:t>Windows / Linux</a:t>
            </a:r>
          </a:p>
          <a:p>
            <a:pPr lvl="0"/>
            <a:endParaRPr lang="en-US" dirty="0"/>
          </a:p>
          <a:p>
            <a:endParaRPr lang="en-US" dirty="0"/>
          </a:p>
        </p:txBody>
      </p:sp>
    </p:spTree>
    <p:extLst>
      <p:ext uri="{BB962C8B-B14F-4D97-AF65-F5344CB8AC3E}">
        <p14:creationId xmlns:p14="http://schemas.microsoft.com/office/powerpoint/2010/main" val="285706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260</TotalTime>
  <Words>1260</Words>
  <Application>Microsoft Office PowerPoint</Application>
  <PresentationFormat>Custom</PresentationFormat>
  <Paragraphs>101</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Palatino Linotype</vt:lpstr>
      <vt:lpstr>Business strategy presentation</vt:lpstr>
      <vt:lpstr>Facial emotion detection using ML</vt:lpstr>
      <vt:lpstr>Facial emotion detection using ML</vt:lpstr>
      <vt:lpstr>Abstract</vt:lpstr>
      <vt:lpstr>Introduction</vt:lpstr>
      <vt:lpstr>Why Emotion Detection?</vt:lpstr>
      <vt:lpstr>Some Companies that make us of emotion detection...</vt:lpstr>
      <vt:lpstr>Existing system</vt:lpstr>
      <vt:lpstr>Proposed system</vt:lpstr>
      <vt:lpstr>Requirements</vt:lpstr>
      <vt:lpstr>Architectural diagram</vt:lpstr>
      <vt:lpstr>Data collection</vt:lpstr>
      <vt:lpstr>CK+ Facial expression database</vt:lpstr>
      <vt:lpstr>PowerPoint Presentation</vt:lpstr>
      <vt:lpstr>Face expression recognition database</vt:lpstr>
      <vt:lpstr>PowerPoint Presentation</vt:lpstr>
      <vt:lpstr>Modules</vt:lpstr>
      <vt:lpstr>Image Acquisition </vt:lpstr>
      <vt:lpstr>Image pre-processing</vt:lpstr>
      <vt:lpstr>Classification</vt:lpstr>
      <vt:lpstr>Experimental Demonstration </vt:lpstr>
      <vt:lpstr>PowerPoint Presentation</vt:lpstr>
      <vt:lpstr>PowerPoint Presentation</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emotion detection using ML</dc:title>
  <dc:creator>𝓙𝓪𝔁𝓸𝓷</dc:creator>
  <cp:lastModifiedBy>𝓙𝓪𝔁𝓸𝓷</cp:lastModifiedBy>
  <cp:revision>23</cp:revision>
  <dcterms:created xsi:type="dcterms:W3CDTF">2023-05-29T14:00:19Z</dcterms:created>
  <dcterms:modified xsi:type="dcterms:W3CDTF">2023-11-26T06:16:27Z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