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144533d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144533d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144533d7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144533d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144533d7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144533d7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8384f1f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8384f1f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8384f1f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8384f1f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8384f1f8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8384f1f8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836fa3d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836fa3d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144533d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144533d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836fa3d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836fa3d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144533d7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144533d7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44533d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44533d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144533d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144533d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384f1f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8384f1f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144533d7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144533d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andiaja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4474" y="1520987"/>
            <a:ext cx="2880000" cy="288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6500" y="3057225"/>
            <a:ext cx="86544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highlight>
                  <a:srgbClr val="DB4437"/>
                </a:highlight>
                <a:latin typeface="Roboto"/>
                <a:ea typeface="Roboto"/>
                <a:cs typeface="Roboto"/>
                <a:sym typeface="Roboto"/>
              </a:rPr>
              <a:t>UNIT 2</a:t>
            </a:r>
            <a:endParaRPr b="1" sz="3000">
              <a:solidFill>
                <a:schemeClr val="lt1"/>
              </a:solidFill>
              <a:highlight>
                <a:srgbClr val="DB443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74175" y="2004449"/>
            <a:ext cx="85206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JAVA</a:t>
            </a:r>
            <a:endParaRPr sz="7800">
              <a:solidFill>
                <a:srgbClr val="4285F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912775" y="4295300"/>
            <a:ext cx="49683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highlight>
                  <a:srgbClr val="0F9D58"/>
                </a:highlight>
                <a:latin typeface="Roboto"/>
                <a:ea typeface="Roboto"/>
                <a:cs typeface="Roboto"/>
                <a:sym typeface="Roboto"/>
              </a:rPr>
              <a:t>NEHRU INSTITUTE OF TECHNOLOGY</a:t>
            </a:r>
            <a:endParaRPr sz="2200">
              <a:solidFill>
                <a:schemeClr val="lt1"/>
              </a:solidFill>
              <a:highlight>
                <a:srgbClr val="0F9D5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775550" y="3664475"/>
            <a:ext cx="35226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ASSISTANT</a:t>
            </a: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 PROFESSOR </a:t>
            </a:r>
            <a:endParaRPr sz="2000">
              <a:solidFill>
                <a:schemeClr val="lt1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DEPARTMENT OF IT</a:t>
            </a:r>
            <a:endParaRPr sz="2000">
              <a:solidFill>
                <a:schemeClr val="lt1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-1029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549525" y="469700"/>
            <a:ext cx="6292800" cy="46119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lnSpc>
                <a:spcPct val="1562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A.java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msg(){System.out.println(</a:t>
            </a:r>
            <a:r>
              <a:rPr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"Hello"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B.java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mypack;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pack.*;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main(String args[]){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B obj =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B();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obj.msg();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2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Cheat Sheet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1266075"/>
            <a:ext cx="8463201" cy="261135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/>
          <p:nvPr/>
        </p:nvSpPr>
        <p:spPr>
          <a:xfrm>
            <a:off x="1549525" y="469700"/>
            <a:ext cx="6292800" cy="46119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lnSpc>
                <a:spcPct val="1562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A.java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pack;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msg(){System.out.println(</a:t>
            </a:r>
            <a:r>
              <a:rPr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"Hello"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B.java</a:t>
            </a:r>
            <a:endParaRPr sz="1200">
              <a:solidFill>
                <a:srgbClr val="0082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mypack;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pack.*;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main(String args[]){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 obj =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A();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obj.msg();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82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-1029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</a:t>
            </a:r>
            <a:endParaRPr b="1" sz="322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3926725" y="1903550"/>
            <a:ext cx="1538400" cy="167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3938255" y="2766243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5"/>
          <p:cNvSpPr txBox="1"/>
          <p:nvPr/>
        </p:nvSpPr>
        <p:spPr>
          <a:xfrm>
            <a:off x="3891475" y="19726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 **ptr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>
            <a:off x="3938255" y="2380350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5"/>
          <p:cNvCxnSpPr/>
          <p:nvPr/>
        </p:nvCxnSpPr>
        <p:spPr>
          <a:xfrm>
            <a:off x="3938255" y="3183625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5"/>
          <p:cNvSpPr txBox="1"/>
          <p:nvPr/>
        </p:nvSpPr>
        <p:spPr>
          <a:xfrm>
            <a:off x="3612895" y="3691293"/>
            <a:ext cx="21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endParaRPr sz="2000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891475" y="2792538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 a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903000" y="24232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 *ptr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891475" y="31836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465125" y="2404050"/>
            <a:ext cx="36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65125" y="2034750"/>
            <a:ext cx="36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Memory 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3926725" y="1903550"/>
            <a:ext cx="1538400" cy="167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938255" y="2766243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6"/>
          <p:cNvSpPr txBox="1"/>
          <p:nvPr/>
        </p:nvSpPr>
        <p:spPr>
          <a:xfrm>
            <a:off x="3891475" y="19726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. . .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" name="Google Shape;154;p26"/>
          <p:cNvCxnSpPr/>
          <p:nvPr/>
        </p:nvCxnSpPr>
        <p:spPr>
          <a:xfrm>
            <a:off x="3938255" y="2380350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3938255" y="3183625"/>
            <a:ext cx="1538400" cy="4500"/>
          </a:xfrm>
          <a:prstGeom prst="straightConnector1">
            <a:avLst/>
          </a:prstGeom>
          <a:noFill/>
          <a:ln cap="flat" cmpd="sng" w="28575">
            <a:solidFill>
              <a:srgbClr val="F4B4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/>
        </p:nvSpPr>
        <p:spPr>
          <a:xfrm>
            <a:off x="3612895" y="3691293"/>
            <a:ext cx="21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Heap</a:t>
            </a:r>
            <a:endParaRPr sz="2000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891475" y="2792538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 size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3903000" y="24232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 *arr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891475" y="3183650"/>
            <a:ext cx="16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DB443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465125" y="2404050"/>
            <a:ext cx="36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int*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malloc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(size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-GB" sz="1200">
                <a:solidFill>
                  <a:srgbClr val="F4B40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20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3094474" y="1520987"/>
            <a:ext cx="2880000" cy="288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226500" y="3057225"/>
            <a:ext cx="86544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highlight>
                  <a:srgbClr val="DB4437"/>
                </a:highlight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000">
              <a:solidFill>
                <a:schemeClr val="lt1"/>
              </a:solidFill>
              <a:highlight>
                <a:srgbClr val="DB443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 txBox="1"/>
          <p:nvPr>
            <p:ph type="ctrTitle"/>
          </p:nvPr>
        </p:nvSpPr>
        <p:spPr>
          <a:xfrm>
            <a:off x="274175" y="2004449"/>
            <a:ext cx="85206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End</a:t>
            </a:r>
            <a:endParaRPr sz="9600">
              <a:solidFill>
                <a:srgbClr val="4285F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8" name="Google Shape;168;p27">
            <a:hlinkClick r:id="rId3"/>
          </p:cNvPr>
          <p:cNvSpPr txBox="1"/>
          <p:nvPr>
            <p:ph idx="1" type="subTitle"/>
          </p:nvPr>
        </p:nvSpPr>
        <p:spPr>
          <a:xfrm>
            <a:off x="6229650" y="4295300"/>
            <a:ext cx="26514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highlight>
                  <a:srgbClr val="0F9D58"/>
                </a:highlight>
                <a:latin typeface="Roboto"/>
                <a:ea typeface="Roboto"/>
                <a:cs typeface="Roboto"/>
                <a:sym typeface="Roboto"/>
              </a:rPr>
              <a:t>@pandiajason</a:t>
            </a:r>
            <a:endParaRPr sz="2200">
              <a:solidFill>
                <a:schemeClr val="lt1"/>
              </a:solidFill>
              <a:highlight>
                <a:srgbClr val="0F9D5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>
            <p:ph idx="1" type="subTitle"/>
          </p:nvPr>
        </p:nvSpPr>
        <p:spPr>
          <a:xfrm>
            <a:off x="6646675" y="3664475"/>
            <a:ext cx="26514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highlight>
                  <a:srgbClr val="434343"/>
                </a:highlight>
                <a:latin typeface="Roboto"/>
                <a:ea typeface="Roboto"/>
                <a:cs typeface="Roboto"/>
                <a:sym typeface="Roboto"/>
              </a:rPr>
              <a:t>CC BY-SA 4.0</a:t>
            </a:r>
            <a:endParaRPr sz="2000">
              <a:solidFill>
                <a:schemeClr val="lt1"/>
              </a:solidFill>
              <a:highlight>
                <a:srgbClr val="43434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12425" y="1225475"/>
            <a:ext cx="7923300" cy="35919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specifies the accessibility or </a:t>
            </a:r>
            <a:r>
              <a:rPr b="1" lang="en-GB" sz="1900">
                <a:solidFill>
                  <a:srgbClr val="DB44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scope of a field, method, constructor, or class.</a:t>
            </a:r>
            <a:r>
              <a:rPr b="1" lang="en-GB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 change the </a:t>
            </a:r>
            <a:r>
              <a:rPr b="1" lang="en-GB" sz="1900">
                <a:solidFill>
                  <a:srgbClr val="0F9D5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 level of fields, constructors, methods, and class by applying the access modifier on it.</a:t>
            </a:r>
            <a:endParaRPr b="1" sz="1900">
              <a:solidFill>
                <a:srgbClr val="0F9D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9D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12425" y="1225475"/>
            <a:ext cx="7923300" cy="35919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private modifier is only within the class. It cannot be accessed from outside the class.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default modifier is only within the package. It cannot be accessed from outside the package. If you do not specify any access level, it will be the default.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protected modifier is within the package and outside the package through child class. If you do not make the child class, it cannot be accessed from outside the package.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access level of a public modifier is everywhere. It can be accessed from within the class, outside the class, within the package and outside the package.</a:t>
            </a:r>
            <a:endParaRPr b="1" sz="1900">
              <a:solidFill>
                <a:srgbClr val="F4B4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094474" y="1520987"/>
            <a:ext cx="2880000" cy="288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b="1" lang="en-GB" sz="3220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2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Modifiers</a:t>
            </a:r>
            <a:endParaRPr b="1" sz="322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idx="4294967295" type="ctrTitle"/>
          </p:nvPr>
        </p:nvSpPr>
        <p:spPr>
          <a:xfrm>
            <a:off x="5044303" y="1168400"/>
            <a:ext cx="37881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DB4437"/>
                </a:solidFill>
                <a:latin typeface="Roboto Black"/>
                <a:ea typeface="Roboto Black"/>
                <a:cs typeface="Roboto Black"/>
                <a:sym typeface="Roboto Black"/>
              </a:rPr>
              <a:t>Default</a:t>
            </a:r>
            <a:endParaRPr sz="6000">
              <a:solidFill>
                <a:srgbClr val="DB4437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6"/>
          <p:cNvSpPr txBox="1"/>
          <p:nvPr>
            <p:ph idx="4294967295" type="ctrTitle"/>
          </p:nvPr>
        </p:nvSpPr>
        <p:spPr>
          <a:xfrm>
            <a:off x="5802288" y="3266375"/>
            <a:ext cx="30300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0F9D58"/>
                </a:solidFill>
                <a:latin typeface="Roboto Black"/>
                <a:ea typeface="Roboto Black"/>
                <a:cs typeface="Roboto Black"/>
                <a:sym typeface="Roboto Black"/>
              </a:rPr>
              <a:t>Public</a:t>
            </a:r>
            <a:endParaRPr sz="6000">
              <a:solidFill>
                <a:srgbClr val="0F9D58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9" name="Google Shape;79;p16"/>
          <p:cNvSpPr txBox="1"/>
          <p:nvPr>
            <p:ph idx="4294967295" type="ctrTitle"/>
          </p:nvPr>
        </p:nvSpPr>
        <p:spPr>
          <a:xfrm>
            <a:off x="1260457" y="1289275"/>
            <a:ext cx="32124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4B400"/>
                </a:solidFill>
                <a:latin typeface="Roboto Black"/>
                <a:ea typeface="Roboto Black"/>
                <a:cs typeface="Roboto Black"/>
                <a:sym typeface="Roboto Black"/>
              </a:rPr>
              <a:t>Private</a:t>
            </a:r>
            <a:endParaRPr sz="6000">
              <a:solidFill>
                <a:srgbClr val="F4B4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6"/>
          <p:cNvSpPr txBox="1"/>
          <p:nvPr>
            <p:ph idx="4294967295" type="ctrTitle"/>
          </p:nvPr>
        </p:nvSpPr>
        <p:spPr>
          <a:xfrm>
            <a:off x="215900" y="3327600"/>
            <a:ext cx="4747200" cy="1134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2"/>
                </a:solidFill>
                <a:latin typeface="Roboto Black"/>
                <a:ea typeface="Roboto Black"/>
                <a:cs typeface="Roboto Black"/>
                <a:sym typeface="Roboto Black"/>
              </a:rPr>
              <a:t>Protected</a:t>
            </a:r>
            <a:endParaRPr sz="6000">
              <a:solidFill>
                <a:schemeClr val="dk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1" name="Google Shape;81;p16"/>
          <p:cNvSpPr txBox="1"/>
          <p:nvPr>
            <p:ph idx="4294967295" type="ctrTitle"/>
          </p:nvPr>
        </p:nvSpPr>
        <p:spPr>
          <a:xfrm>
            <a:off x="215903" y="1459120"/>
            <a:ext cx="8520600" cy="267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JAVA</a:t>
            </a:r>
            <a:endParaRPr sz="8800">
              <a:solidFill>
                <a:srgbClr val="4285F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Cheat Sheet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1266075"/>
            <a:ext cx="8463201" cy="261135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549525" y="1106625"/>
            <a:ext cx="6292800" cy="38163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data=</a:t>
            </a:r>
            <a:r>
              <a:rPr lang="en-GB" sz="12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msg(){System.out.println(</a:t>
            </a:r>
            <a:r>
              <a:rPr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"Hello java"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Simple{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main(String args[]){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 obj=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A();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System.out.println(obj.data);</a:t>
            </a: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//Compile Time Error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obj.msg();</a:t>
            </a: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//Compile Time Error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Cheat Sheet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1266075"/>
            <a:ext cx="8463201" cy="261135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6206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549525" y="690650"/>
            <a:ext cx="6292800" cy="4291800"/>
          </a:xfrm>
          <a:prstGeom prst="flowChartAlternateProcess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marR="25400" rtl="0" algn="l">
              <a:lnSpc>
                <a:spcPct val="15625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A.java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msg(){System.out.println(</a:t>
            </a:r>
            <a:r>
              <a:rPr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"Hello"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);}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//save by B.java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mypack;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pack.*;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main(String args[]){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A obj = </a:t>
            </a:r>
            <a:r>
              <a:rPr b="1" lang="en-GB" sz="12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A();</a:t>
            </a: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//Compile Time Error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obj.msg();</a:t>
            </a:r>
            <a:r>
              <a:rPr lang="en-GB" sz="1200">
                <a:solidFill>
                  <a:srgbClr val="008200"/>
                </a:solidFill>
                <a:latin typeface="Roboto"/>
                <a:ea typeface="Roboto"/>
                <a:cs typeface="Roboto"/>
                <a:sym typeface="Roboto"/>
              </a:rPr>
              <a:t>//Compile Time Error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66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Access Modifier</a:t>
            </a:r>
            <a:r>
              <a:rPr b="1" lang="en-GB" sz="3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Cheat Sheet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" y="1266075"/>
            <a:ext cx="8463201" cy="2611350"/>
          </a:xfrm>
          <a:prstGeom prst="rect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