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60" r:id="rId6"/>
    <p:sldId id="258" r:id="rId7"/>
    <p:sldId id="262" r:id="rId8"/>
    <p:sldId id="259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2/22/2025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2/22/2025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2/22/2025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2/22/2025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2/22/2025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2/22/2025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2/22/2025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2/22/2025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www.analyticsvidhya.com/blog/2021/08/decision-tree-algorith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Boosting Algorithm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Ensemble Techniques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191FEB-90FA-19E4-D2BE-B45F73BAFEDE}"/>
              </a:ext>
            </a:extLst>
          </p:cNvPr>
          <p:cNvSpPr txBox="1"/>
          <p:nvPr/>
        </p:nvSpPr>
        <p:spPr>
          <a:xfrm>
            <a:off x="8491171" y="294091"/>
            <a:ext cx="26125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383838"/>
                </a:solidFill>
                <a:effectLst/>
                <a:latin typeface="Inter"/>
              </a:rPr>
              <a:t>Boosting </a:t>
            </a:r>
            <a:r>
              <a:rPr lang="en-US" b="0" i="1" dirty="0">
                <a:solidFill>
                  <a:srgbClr val="383838"/>
                </a:solidFill>
                <a:effectLst/>
                <a:latin typeface="Inter"/>
              </a:rPr>
              <a:t>combines the weak learners to form a strong learner</a:t>
            </a:r>
            <a:r>
              <a:rPr lang="en-US" dirty="0">
                <a:solidFill>
                  <a:srgbClr val="383838"/>
                </a:solidFill>
                <a:latin typeface="Inter"/>
              </a:rPr>
              <a:t>.</a:t>
            </a:r>
          </a:p>
          <a:p>
            <a:endParaRPr lang="en-US" dirty="0">
              <a:solidFill>
                <a:srgbClr val="383838"/>
              </a:solidFill>
              <a:latin typeface="Inter"/>
            </a:endParaRPr>
          </a:p>
          <a:p>
            <a:r>
              <a:rPr lang="en-US" b="0" i="0" dirty="0">
                <a:solidFill>
                  <a:srgbClr val="383838"/>
                </a:solidFill>
                <a:effectLst/>
                <a:latin typeface="Inter"/>
              </a:rPr>
              <a:t>Training models sequentially, each one trying to correct the errors made by the previous models.</a:t>
            </a:r>
          </a:p>
          <a:p>
            <a:endParaRPr lang="en-US" dirty="0">
              <a:solidFill>
                <a:srgbClr val="383838"/>
              </a:solidFill>
              <a:latin typeface="Inter"/>
            </a:endParaRPr>
          </a:p>
          <a:p>
            <a:r>
              <a:rPr lang="en-US" b="0" i="0" dirty="0">
                <a:solidFill>
                  <a:srgbClr val="383838"/>
                </a:solidFill>
                <a:effectLst/>
                <a:latin typeface="Inter"/>
              </a:rPr>
              <a:t>The final prediction combines the outputs of all models, usually through weighted voting or averaging.</a:t>
            </a:r>
            <a:endParaRPr lang="en-IN" dirty="0"/>
          </a:p>
        </p:txBody>
      </p:sp>
      <p:pic>
        <p:nvPicPr>
          <p:cNvPr id="2058" name="Picture 10" descr="Boosting in machine learning">
            <a:extLst>
              <a:ext uri="{FF2B5EF4-FFF2-40B4-BE49-F238E27FC236}">
                <a16:creationId xmlns:a16="http://schemas.microsoft.com/office/drawing/2014/main" id="{83CEC8DC-10C1-5903-86F7-B18900040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03" y="531383"/>
            <a:ext cx="6832822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308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6780" y="0"/>
            <a:ext cx="10058400" cy="2441448"/>
          </a:xfrm>
        </p:spPr>
        <p:txBody>
          <a:bodyPr anchor="ctr">
            <a:normAutofit/>
          </a:bodyPr>
          <a:lstStyle/>
          <a:p>
            <a:pPr lvl="0" algn="ctr"/>
            <a:r>
              <a:rPr lang="en-US" sz="4800" i="1" dirty="0">
                <a:solidFill>
                  <a:srgbClr val="FFFFFF"/>
                </a:solidFill>
              </a:rPr>
              <a:t>Type of Boosting Algorithm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0930" y="2367801"/>
            <a:ext cx="10058400" cy="164824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- </a:t>
            </a:r>
            <a:r>
              <a:rPr lang="en-IN" b="1" dirty="0">
                <a:solidFill>
                  <a:schemeClr val="bg1"/>
                </a:solidFill>
                <a:latin typeface="Inter"/>
              </a:rPr>
              <a:t>Gradient Boosting</a:t>
            </a:r>
          </a:p>
          <a:p>
            <a:r>
              <a:rPr lang="en-IN" b="1" dirty="0">
                <a:solidFill>
                  <a:schemeClr val="bg1"/>
                </a:solidFill>
                <a:latin typeface="Inter"/>
              </a:rPr>
              <a:t>- AdaBoost (Adaptive Boosting)</a:t>
            </a:r>
          </a:p>
          <a:p>
            <a:r>
              <a:rPr lang="en-IN" b="1" dirty="0">
                <a:solidFill>
                  <a:schemeClr val="bg1"/>
                </a:solidFill>
                <a:latin typeface="Inter"/>
              </a:rPr>
              <a:t>- </a:t>
            </a:r>
            <a:r>
              <a:rPr lang="en-IN" b="1" dirty="0" err="1">
                <a:solidFill>
                  <a:schemeClr val="bg1"/>
                </a:solidFill>
                <a:latin typeface="Inter"/>
              </a:rPr>
              <a:t>XGBoost</a:t>
            </a:r>
            <a:endParaRPr lang="en-IN" b="1" dirty="0">
              <a:solidFill>
                <a:schemeClr val="bg1"/>
              </a:solidFill>
              <a:latin typeface="Inter"/>
            </a:endParaRPr>
          </a:p>
          <a:p>
            <a:endParaRPr lang="en-IN" b="0" i="0" dirty="0">
              <a:solidFill>
                <a:schemeClr val="bg1"/>
              </a:solidFill>
              <a:effectLst/>
              <a:latin typeface="Inter"/>
            </a:endParaRPr>
          </a:p>
          <a:p>
            <a:endParaRPr lang="en-IN" b="0" i="0" dirty="0">
              <a:solidFill>
                <a:schemeClr val="bg1"/>
              </a:solidFill>
              <a:effectLst/>
              <a:latin typeface="Inter"/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EDFED0-FEAB-A663-284D-040EC5578FB1}"/>
              </a:ext>
            </a:extLst>
          </p:cNvPr>
          <p:cNvSpPr txBox="1"/>
          <p:nvPr/>
        </p:nvSpPr>
        <p:spPr>
          <a:xfrm>
            <a:off x="2085587" y="235359"/>
            <a:ext cx="689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0" i="0" dirty="0">
                <a:solidFill>
                  <a:srgbClr val="383838"/>
                </a:solidFill>
                <a:effectLst/>
                <a:latin typeface="Inter"/>
              </a:rPr>
              <a:t>Gradient Boosting Machine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358A66-5E2D-C3D4-2901-A2DF15C99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94" y="1851187"/>
            <a:ext cx="6767146" cy="37341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523385-F6DF-E544-5C2A-B338209F7A80}"/>
              </a:ext>
            </a:extLst>
          </p:cNvPr>
          <p:cNvSpPr txBox="1"/>
          <p:nvPr/>
        </p:nvSpPr>
        <p:spPr>
          <a:xfrm>
            <a:off x="8070981" y="1851187"/>
            <a:ext cx="37415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Gradient Boosting</a:t>
            </a:r>
            <a:r>
              <a:rPr lang="en-US" dirty="0"/>
              <a:t> is a machine learning technique for regression and classification problems. It builds models in a sequential manner, where each new model aims to correct the errors made by its predecessor. The models are typically decision trees, and the final prediction is a weighted sum of all individual models.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44E3A6-234B-0A8B-78EA-5423BD37F536}"/>
              </a:ext>
            </a:extLst>
          </p:cNvPr>
          <p:cNvSpPr txBox="1"/>
          <p:nvPr/>
        </p:nvSpPr>
        <p:spPr>
          <a:xfrm>
            <a:off x="37322" y="1043273"/>
            <a:ext cx="117752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[Initial Prediction] --&gt; [Compute Residuals] --&gt; [Base Estimator 1 (on Residuals)] --(Update Prediction)--&gt; [Compute New Residuals] --&gt; [Base Estimator 2] --&gt; ... --&gt; [Final Model]</a:t>
            </a:r>
          </a:p>
        </p:txBody>
      </p:sp>
    </p:spTree>
    <p:extLst>
      <p:ext uri="{BB962C8B-B14F-4D97-AF65-F5344CB8AC3E}">
        <p14:creationId xmlns:p14="http://schemas.microsoft.com/office/powerpoint/2010/main" val="387505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daBoost Gradient Boost">
            <a:extLst>
              <a:ext uri="{FF2B5EF4-FFF2-40B4-BE49-F238E27FC236}">
                <a16:creationId xmlns:a16="http://schemas.microsoft.com/office/drawing/2014/main" id="{EC6DCCEE-2E9E-A77A-F122-9673962D4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363" y="2650416"/>
            <a:ext cx="6717112" cy="377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F0E265-D47E-6E7A-E618-4F35432928F1}"/>
              </a:ext>
            </a:extLst>
          </p:cNvPr>
          <p:cNvSpPr txBox="1"/>
          <p:nvPr/>
        </p:nvSpPr>
        <p:spPr>
          <a:xfrm>
            <a:off x="3476625" y="571500"/>
            <a:ext cx="5143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err="1"/>
              <a:t>Adaboosting</a:t>
            </a:r>
            <a:r>
              <a:rPr lang="en-IN" sz="3200" b="1" dirty="0"/>
              <a:t>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8EF9A9-27C3-209F-13F7-BD22E320ED5E}"/>
              </a:ext>
            </a:extLst>
          </p:cNvPr>
          <p:cNvSpPr txBox="1"/>
          <p:nvPr/>
        </p:nvSpPr>
        <p:spPr>
          <a:xfrm>
            <a:off x="494521" y="1303181"/>
            <a:ext cx="108888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[Data with Weights] --&gt; [Base Estimator 1] --(Adjust Weights)--&gt; [Base Estimator 2] --(Adjust Weights)--&gt; ... --&gt; [Base Estimator N]</a:t>
            </a:r>
          </a:p>
          <a:p>
            <a:r>
              <a:rPr lang="en-IN" dirty="0"/>
              <a:t>                                 \                                                        /</a:t>
            </a:r>
          </a:p>
          <a:p>
            <a:r>
              <a:rPr lang="en-IN" dirty="0"/>
              <a:t>                                  \--(Weighted Combination of Estimators)---&gt; [Final Model]</a:t>
            </a:r>
          </a:p>
        </p:txBody>
      </p:sp>
    </p:spTree>
    <p:extLst>
      <p:ext uri="{BB962C8B-B14F-4D97-AF65-F5344CB8AC3E}">
        <p14:creationId xmlns:p14="http://schemas.microsoft.com/office/powerpoint/2010/main" val="3649438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33433B-240B-76AC-4167-B4AEE7D7F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43" y="1250215"/>
            <a:ext cx="7972422" cy="38065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1A4B21-2524-31BE-9867-7425EB7D5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9244" y="2217585"/>
            <a:ext cx="1462632" cy="6973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57AE40-DFB5-F188-5F98-3686BB66D59B}"/>
              </a:ext>
            </a:extLst>
          </p:cNvPr>
          <p:cNvSpPr txBox="1"/>
          <p:nvPr/>
        </p:nvSpPr>
        <p:spPr>
          <a:xfrm>
            <a:off x="8277224" y="3046777"/>
            <a:ext cx="3361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Stump selection based on Minimum R2 Score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16C11D-20CD-6E70-05FB-03BD68706651}"/>
              </a:ext>
            </a:extLst>
          </p:cNvPr>
          <p:cNvSpPr txBox="1"/>
          <p:nvPr/>
        </p:nvSpPr>
        <p:spPr>
          <a:xfrm>
            <a:off x="8277224" y="3526035"/>
            <a:ext cx="3745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Total Error is the sum of all the errors in the classified record for sample weights.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503C30-90EC-6E72-B151-1FF69ABB6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7224" y="4014429"/>
            <a:ext cx="2912919" cy="4256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741145-D964-2006-3A5D-5B712D3A6D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3610" y="4528513"/>
            <a:ext cx="3135271" cy="7625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1CEACB-6D8A-2C75-7183-90FEAC2021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9050" y="223413"/>
            <a:ext cx="3637429" cy="20536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49A1435-4EEB-659C-A9B6-DCB4AE569046}"/>
              </a:ext>
            </a:extLst>
          </p:cNvPr>
          <p:cNvSpPr txBox="1"/>
          <p:nvPr/>
        </p:nvSpPr>
        <p:spPr>
          <a:xfrm>
            <a:off x="780866" y="223413"/>
            <a:ext cx="5143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err="1"/>
              <a:t>Adaboosting</a:t>
            </a:r>
            <a:r>
              <a:rPr lang="en-IN" sz="3200" b="1" dirty="0"/>
              <a:t> Algorithm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883828-E0D6-1236-52BC-856A0A1A6046}"/>
              </a:ext>
            </a:extLst>
          </p:cNvPr>
          <p:cNvSpPr txBox="1"/>
          <p:nvPr/>
        </p:nvSpPr>
        <p:spPr>
          <a:xfrm>
            <a:off x="317241" y="5132398"/>
            <a:ext cx="7623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83838"/>
                </a:solidFill>
                <a:effectLst/>
                <a:latin typeface="Inter"/>
              </a:rPr>
              <a:t>The main difference between these two algorithms is that Stochastic Gradient Boosting has a fixed base estimator (</a:t>
            </a:r>
            <a:r>
              <a:rPr lang="en-US" dirty="0"/>
              <a:t>known as a </a:t>
            </a:r>
            <a:r>
              <a:rPr lang="en-US" b="1" dirty="0"/>
              <a:t>weak learner</a:t>
            </a:r>
            <a:r>
              <a:rPr lang="en-US" dirty="0"/>
              <a:t> or </a:t>
            </a:r>
            <a:r>
              <a:rPr lang="en-US" b="1" dirty="0"/>
              <a:t>base learner)</a:t>
            </a:r>
            <a:r>
              <a:rPr lang="en-US" b="0" i="0" dirty="0">
                <a:solidFill>
                  <a:srgbClr val="383838"/>
                </a:solidFill>
                <a:effectLst/>
                <a:latin typeface="Inter"/>
              </a:rPr>
              <a:t> and </a:t>
            </a:r>
            <a:r>
              <a:rPr lang="en-US" b="1" i="0" u="sng" dirty="0">
                <a:effectLst/>
                <a:latin typeface="Inter"/>
                <a:hlinkClick r:id="rId7"/>
              </a:rPr>
              <a:t>decision trees</a:t>
            </a:r>
            <a:r>
              <a:rPr lang="en-US" b="0" i="0" dirty="0">
                <a:solidFill>
                  <a:srgbClr val="383838"/>
                </a:solidFill>
                <a:effectLst/>
                <a:latin typeface="Inter"/>
              </a:rPr>
              <a:t>. In contrast, in AdaBoost, we can change the base estimator to suit our needs.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5420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81F013-161E-34DA-2307-A19FF4E31561}"/>
              </a:ext>
            </a:extLst>
          </p:cNvPr>
          <p:cNvSpPr txBox="1"/>
          <p:nvPr/>
        </p:nvSpPr>
        <p:spPr>
          <a:xfrm>
            <a:off x="2183363" y="249207"/>
            <a:ext cx="75134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dirty="0" err="1"/>
              <a:t>XGBoost</a:t>
            </a:r>
            <a:r>
              <a:rPr lang="en-IN" sz="3200" b="1" dirty="0"/>
              <a:t> (Extreme Gradient Boosting)</a:t>
            </a:r>
          </a:p>
        </p:txBody>
      </p:sp>
      <p:pic>
        <p:nvPicPr>
          <p:cNvPr id="1026" name="Picture 2" descr="How XGBoost Works - Amazon SageMaker">
            <a:extLst>
              <a:ext uri="{FF2B5EF4-FFF2-40B4-BE49-F238E27FC236}">
                <a16:creationId xmlns:a16="http://schemas.microsoft.com/office/drawing/2014/main" id="{9313D4C2-DAE3-BE46-A0C6-B3BB9F731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39" y="937425"/>
            <a:ext cx="6205524" cy="4203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74CB35-72E1-0E18-1AD7-F777A576D526}"/>
              </a:ext>
            </a:extLst>
          </p:cNvPr>
          <p:cNvSpPr txBox="1"/>
          <p:nvPr/>
        </p:nvSpPr>
        <p:spPr>
          <a:xfrm>
            <a:off x="6363477" y="1098875"/>
            <a:ext cx="5535385" cy="5006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XGBoost</a:t>
            </a:r>
            <a:r>
              <a:rPr lang="en-US" dirty="0"/>
              <a:t> is an optimized implementation of gradient boosting designed for speed and performance. Developed by </a:t>
            </a:r>
            <a:r>
              <a:rPr lang="en-US" b="1" dirty="0"/>
              <a:t>Tianqi Chen</a:t>
            </a:r>
            <a:r>
              <a:rPr lang="en-US" dirty="0"/>
              <a:t> and collaborators, it introduces advanced features that make it stand out from traditional gradient boosting algorithms.</a:t>
            </a:r>
          </a:p>
          <a:p>
            <a:endParaRPr lang="en-US" dirty="0"/>
          </a:p>
          <a:p>
            <a:pPr lvl="1">
              <a:lnSpc>
                <a:spcPts val="2700"/>
              </a:lnSpc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83838"/>
                </a:solidFill>
                <a:effectLst/>
                <a:latin typeface="Inter"/>
              </a:rPr>
              <a:t> One of the most important points is that XGBM implements parallel preprocessing (at the node level) which makes it faster than GBM</a:t>
            </a:r>
          </a:p>
          <a:p>
            <a:pPr lvl="1">
              <a:lnSpc>
                <a:spcPts val="2700"/>
              </a:lnSpc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83838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383838"/>
                </a:solidFill>
                <a:effectLst/>
                <a:latin typeface="Inter"/>
              </a:rPr>
              <a:t>XGBoost</a:t>
            </a:r>
            <a:r>
              <a:rPr lang="en-US" b="0" i="0" dirty="0">
                <a:solidFill>
                  <a:srgbClr val="383838"/>
                </a:solidFill>
                <a:effectLst/>
                <a:latin typeface="Inter"/>
              </a:rPr>
              <a:t> also includes a variety of regularization techniques that reduce overfitting and improve overall performance. You can select the regularization technique by setting the hyperparameters of the </a:t>
            </a:r>
            <a:r>
              <a:rPr lang="en-US" b="0" i="0" dirty="0" err="1">
                <a:solidFill>
                  <a:srgbClr val="383838"/>
                </a:solidFill>
                <a:effectLst/>
                <a:latin typeface="Inter"/>
              </a:rPr>
              <a:t>XGBoost</a:t>
            </a:r>
            <a:r>
              <a:rPr lang="en-US" b="0" i="0" dirty="0">
                <a:solidFill>
                  <a:srgbClr val="383838"/>
                </a:solidFill>
                <a:effectLst/>
                <a:latin typeface="Inter"/>
              </a:rPr>
              <a:t> algorithm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573596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{BDEB8875-FF56-427F-880D-99A8B44F0354}tf56160789_win32</Template>
  <TotalTime>1524</TotalTime>
  <Words>381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Bookman Old Style</vt:lpstr>
      <vt:lpstr>Calibri</vt:lpstr>
      <vt:lpstr>Franklin Gothic Book</vt:lpstr>
      <vt:lpstr>Inter</vt:lpstr>
      <vt:lpstr>Custom</vt:lpstr>
      <vt:lpstr>Boosting Algorithm</vt:lpstr>
      <vt:lpstr>PowerPoint Presentation</vt:lpstr>
      <vt:lpstr>Type of Boosting Algorithm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Karthika Pandiarajan</dc:creator>
  <cp:lastModifiedBy>Karthika Pandiarajan</cp:lastModifiedBy>
  <cp:revision>2</cp:revision>
  <dcterms:created xsi:type="dcterms:W3CDTF">2025-02-22T07:33:31Z</dcterms:created>
  <dcterms:modified xsi:type="dcterms:W3CDTF">2025-02-23T09:53:58Z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