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08900" cy="4279900"/>
  <p:notesSz cx="6858000" cy="9144000"/>
  <p:embeddedFontLst>
    <p:embeddedFont>
      <p:font typeface="League Spartan" panose="020B0604020202020204" charset="0"/>
      <p:regular r:id="rId10"/>
    </p:embeddedFont>
    <p:embeddedFont>
      <p:font typeface="Open Sans 1" panose="020B0604020202020204" charset="0"/>
      <p:regular r:id="rId11"/>
    </p:embeddedFont>
    <p:embeddedFont>
      <p:font typeface="Open Sans 1 Bold" panose="020B0604020202020204" charset="0"/>
      <p:regular r:id="rId12"/>
    </p:embeddedFont>
    <p:embeddedFont>
      <p:font typeface="Open Sans 1 Italics" panose="020B0604020202020204" charset="0"/>
      <p:regular r:id="rId13"/>
    </p:embeddedFont>
    <p:embeddedFont>
      <p:font typeface="Open Sans 2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8D793-17BE-477A-AF13-8D5865690311}" v="6" dt="2024-02-05T20:05:33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179147" y="1221249"/>
            <a:ext cx="6469214" cy="1470958"/>
          </a:xfrm>
          <a:custGeom>
            <a:avLst/>
            <a:gdLst/>
            <a:ahLst/>
            <a:cxnLst/>
            <a:rect l="l" t="t" r="r" b="b"/>
            <a:pathLst>
              <a:path w="6469214" h="1470958">
                <a:moveTo>
                  <a:pt x="0" y="0"/>
                </a:moveTo>
                <a:lnTo>
                  <a:pt x="6469215" y="0"/>
                </a:lnTo>
                <a:lnTo>
                  <a:pt x="6469215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22" b="-122"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2963393" y="1407646"/>
            <a:ext cx="6469214" cy="1470958"/>
          </a:xfrm>
          <a:custGeom>
            <a:avLst/>
            <a:gdLst/>
            <a:ahLst/>
            <a:cxnLst/>
            <a:rect l="l" t="t" r="r" b="b"/>
            <a:pathLst>
              <a:path w="6469214" h="1470958">
                <a:moveTo>
                  <a:pt x="0" y="0"/>
                </a:moveTo>
                <a:lnTo>
                  <a:pt x="6469215" y="0"/>
                </a:lnTo>
                <a:lnTo>
                  <a:pt x="6469215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22" b="-12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825844" y="791178"/>
            <a:ext cx="4063562" cy="1252312"/>
            <a:chOff x="0" y="0"/>
            <a:chExt cx="5418083" cy="1669750"/>
          </a:xfrm>
        </p:grpSpPr>
        <p:sp>
          <p:nvSpPr>
            <p:cNvPr id="5" name="Freeform 5"/>
            <p:cNvSpPr/>
            <p:nvPr/>
          </p:nvSpPr>
          <p:spPr>
            <a:xfrm>
              <a:off x="1897498" y="0"/>
              <a:ext cx="1669751" cy="1669750"/>
            </a:xfrm>
            <a:custGeom>
              <a:avLst/>
              <a:gdLst/>
              <a:ahLst/>
              <a:cxnLst/>
              <a:rect l="l" t="t" r="r" b="b"/>
              <a:pathLst>
                <a:path w="1669751" h="1669750">
                  <a:moveTo>
                    <a:pt x="0" y="0"/>
                  </a:moveTo>
                  <a:lnTo>
                    <a:pt x="1669751" y="0"/>
                  </a:lnTo>
                  <a:lnTo>
                    <a:pt x="1669751" y="1669750"/>
                  </a:lnTo>
                  <a:lnTo>
                    <a:pt x="0" y="1669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669750" cy="1669750"/>
            </a:xfrm>
            <a:custGeom>
              <a:avLst/>
              <a:gdLst/>
              <a:ahLst/>
              <a:cxnLst/>
              <a:rect l="l" t="t" r="r" b="b"/>
              <a:pathLst>
                <a:path w="1669750" h="1669750">
                  <a:moveTo>
                    <a:pt x="0" y="0"/>
                  </a:moveTo>
                  <a:lnTo>
                    <a:pt x="1669750" y="0"/>
                  </a:lnTo>
                  <a:lnTo>
                    <a:pt x="1669750" y="1669750"/>
                  </a:lnTo>
                  <a:lnTo>
                    <a:pt x="0" y="1669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3748336" y="0"/>
              <a:ext cx="1669747" cy="1669750"/>
            </a:xfrm>
            <a:custGeom>
              <a:avLst/>
              <a:gdLst/>
              <a:ahLst/>
              <a:cxnLst/>
              <a:rect l="l" t="t" r="r" b="b"/>
              <a:pathLst>
                <a:path w="1669747" h="1669750">
                  <a:moveTo>
                    <a:pt x="0" y="0"/>
                  </a:moveTo>
                  <a:lnTo>
                    <a:pt x="1669747" y="0"/>
                  </a:lnTo>
                  <a:lnTo>
                    <a:pt x="1669747" y="1669750"/>
                  </a:lnTo>
                  <a:lnTo>
                    <a:pt x="0" y="1669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385190" y="323869"/>
              <a:ext cx="899370" cy="1022011"/>
            </a:xfrm>
            <a:custGeom>
              <a:avLst/>
              <a:gdLst/>
              <a:ahLst/>
              <a:cxnLst/>
              <a:rect l="l" t="t" r="r" b="b"/>
              <a:pathLst>
                <a:path w="899370" h="1022011">
                  <a:moveTo>
                    <a:pt x="0" y="0"/>
                  </a:moveTo>
                  <a:lnTo>
                    <a:pt x="899370" y="0"/>
                  </a:lnTo>
                  <a:lnTo>
                    <a:pt x="899370" y="1022011"/>
                  </a:lnTo>
                  <a:lnTo>
                    <a:pt x="0" y="1022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2239587" y="323869"/>
              <a:ext cx="985573" cy="1067057"/>
            </a:xfrm>
            <a:custGeom>
              <a:avLst/>
              <a:gdLst/>
              <a:ahLst/>
              <a:cxnLst/>
              <a:rect l="l" t="t" r="r" b="b"/>
              <a:pathLst>
                <a:path w="985573" h="1067057">
                  <a:moveTo>
                    <a:pt x="0" y="0"/>
                  </a:moveTo>
                  <a:lnTo>
                    <a:pt x="985573" y="0"/>
                  </a:lnTo>
                  <a:lnTo>
                    <a:pt x="985573" y="1067058"/>
                  </a:lnTo>
                  <a:lnTo>
                    <a:pt x="0" y="1067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4176849" y="323869"/>
              <a:ext cx="952144" cy="960942"/>
            </a:xfrm>
            <a:custGeom>
              <a:avLst/>
              <a:gdLst/>
              <a:ahLst/>
              <a:cxnLst/>
              <a:rect l="l" t="t" r="r" b="b"/>
              <a:pathLst>
                <a:path w="952144" h="960942">
                  <a:moveTo>
                    <a:pt x="0" y="0"/>
                  </a:moveTo>
                  <a:lnTo>
                    <a:pt x="952144" y="0"/>
                  </a:lnTo>
                  <a:lnTo>
                    <a:pt x="952144" y="960942"/>
                  </a:lnTo>
                  <a:lnTo>
                    <a:pt x="0" y="960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5013844" y="3309479"/>
            <a:ext cx="1510308" cy="73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Un progetto di </a:t>
            </a:r>
          </a:p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Francesco Truono</a:t>
            </a:r>
          </a:p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Luca Russo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977331" y="2354602"/>
            <a:ext cx="4003589" cy="640552"/>
            <a:chOff x="0" y="-38100"/>
            <a:chExt cx="5338119" cy="85407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5338119" cy="4437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5"/>
                </a:lnSpc>
              </a:pPr>
              <a:r>
                <a:rPr lang="en-US" sz="1900" spc="96" dirty="0">
                  <a:solidFill>
                    <a:srgbClr val="FFFFFF"/>
                  </a:solidFill>
                  <a:latin typeface="League Spartan"/>
                </a:rPr>
                <a:t>MENTEMATIKO</a:t>
              </a:r>
              <a:endParaRPr lang="en-US" sz="1932" spc="96" dirty="0">
                <a:solidFill>
                  <a:srgbClr val="FFFFFF"/>
                </a:solidFill>
                <a:latin typeface="League Spartan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26162" y="504609"/>
              <a:ext cx="3389595" cy="311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1"/>
                </a:rPr>
                <a:t>Impara giocando! 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94169" y="3309479"/>
            <a:ext cx="1597819" cy="48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Un idea di </a:t>
            </a:r>
          </a:p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Leonardo Tortorelli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38938" y="585430"/>
            <a:ext cx="739180" cy="3010839"/>
            <a:chOff x="0" y="0"/>
            <a:chExt cx="985573" cy="40144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99370" cy="1022011"/>
            </a:xfrm>
            <a:custGeom>
              <a:avLst/>
              <a:gdLst/>
              <a:ahLst/>
              <a:cxnLst/>
              <a:rect l="l" t="t" r="r" b="b"/>
              <a:pathLst>
                <a:path w="899370" h="1022011">
                  <a:moveTo>
                    <a:pt x="0" y="0"/>
                  </a:moveTo>
                  <a:lnTo>
                    <a:pt x="899370" y="0"/>
                  </a:lnTo>
                  <a:lnTo>
                    <a:pt x="899370" y="1022011"/>
                  </a:lnTo>
                  <a:lnTo>
                    <a:pt x="0" y="1022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33429" y="3053511"/>
              <a:ext cx="952144" cy="960942"/>
            </a:xfrm>
            <a:custGeom>
              <a:avLst/>
              <a:gdLst/>
              <a:ahLst/>
              <a:cxnLst/>
              <a:rect l="l" t="t" r="r" b="b"/>
              <a:pathLst>
                <a:path w="952144" h="960942">
                  <a:moveTo>
                    <a:pt x="0" y="0"/>
                  </a:moveTo>
                  <a:lnTo>
                    <a:pt x="952144" y="0"/>
                  </a:lnTo>
                  <a:lnTo>
                    <a:pt x="952144" y="960942"/>
                  </a:lnTo>
                  <a:lnTo>
                    <a:pt x="0" y="960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1503853"/>
              <a:ext cx="985573" cy="1067057"/>
            </a:xfrm>
            <a:custGeom>
              <a:avLst/>
              <a:gdLst/>
              <a:ahLst/>
              <a:cxnLst/>
              <a:rect l="l" t="t" r="r" b="b"/>
              <a:pathLst>
                <a:path w="985573" h="1067057">
                  <a:moveTo>
                    <a:pt x="0" y="0"/>
                  </a:moveTo>
                  <a:lnTo>
                    <a:pt x="985573" y="0"/>
                  </a:lnTo>
                  <a:lnTo>
                    <a:pt x="985573" y="1067058"/>
                  </a:lnTo>
                  <a:lnTo>
                    <a:pt x="0" y="1067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325615" y="3072413"/>
            <a:ext cx="1300843" cy="650421"/>
          </a:xfrm>
          <a:custGeom>
            <a:avLst/>
            <a:gdLst/>
            <a:ahLst/>
            <a:cxnLst/>
            <a:rect l="l" t="t" r="r" b="b"/>
            <a:pathLst>
              <a:path w="1300843" h="650421">
                <a:moveTo>
                  <a:pt x="0" y="0"/>
                </a:moveTo>
                <a:lnTo>
                  <a:pt x="1300843" y="0"/>
                </a:lnTo>
                <a:lnTo>
                  <a:pt x="1300843" y="650422"/>
                </a:lnTo>
                <a:lnTo>
                  <a:pt x="0" y="6504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999049" y="2985059"/>
            <a:ext cx="872566" cy="872566"/>
          </a:xfrm>
          <a:custGeom>
            <a:avLst/>
            <a:gdLst/>
            <a:ahLst/>
            <a:cxnLst/>
            <a:rect l="l" t="t" r="r" b="b"/>
            <a:pathLst>
              <a:path w="872566" h="872566">
                <a:moveTo>
                  <a:pt x="0" y="0"/>
                </a:moveTo>
                <a:lnTo>
                  <a:pt x="872567" y="0"/>
                </a:lnTo>
                <a:lnTo>
                  <a:pt x="872567" y="872566"/>
                </a:lnTo>
                <a:lnTo>
                  <a:pt x="0" y="8725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51857" y="619434"/>
            <a:ext cx="194920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 Bold"/>
              </a:rPr>
              <a:t>A chi è rivolto?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1857" y="2465988"/>
            <a:ext cx="269438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 Bold"/>
              </a:rPr>
              <a:t>Tecnologie utilizzate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1857" y="1197919"/>
            <a:ext cx="3888854" cy="73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Ad appassionati di matematica dagli 8 anni in su o a coloro che vogliono migliorare le proprie abilità matematiche divertendosi.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36515" y="381000"/>
            <a:ext cx="204222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 Bold"/>
              </a:rPr>
              <a:t>Come funziona?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8625" y="1159510"/>
            <a:ext cx="6858000" cy="73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"/>
              </a:rPr>
              <a:t>Il gioco si svolge da 2 a 6 giocatori, con possibilità . Si utilizzano due mazzi di carte, tra cui uno numerico e uno con l'identità di Eulero. </a:t>
            </a:r>
          </a:p>
          <a:p>
            <a:pPr algn="ctr">
              <a:lnSpc>
                <a:spcPts val="1960"/>
              </a:lnSpc>
            </a:pPr>
            <a:endParaRPr lang="en-US" sz="1400">
              <a:solidFill>
                <a:srgbClr val="FFFFFF"/>
              </a:solidFill>
              <a:latin typeface="Open Sans 1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8625" y="2114550"/>
            <a:ext cx="6858000" cy="1726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399">
                <a:solidFill>
                  <a:srgbClr val="FFFFFF"/>
                </a:solidFill>
                <a:latin typeface="Open Sans 2"/>
              </a:rPr>
              <a:t>La partita può terminare in tre casi: </a:t>
            </a:r>
          </a:p>
          <a:p>
            <a:pPr algn="ctr">
              <a:lnSpc>
                <a:spcPts val="1959"/>
              </a:lnSpc>
            </a:pPr>
            <a:r>
              <a:rPr lang="en-US" sz="1399">
                <a:solidFill>
                  <a:srgbClr val="FFFFFF"/>
                </a:solidFill>
                <a:latin typeface="Open Sans 2"/>
              </a:rPr>
              <a:t>1) se un giocatore ha tutte le carte del l'equazione di Eulero, vince istantaneamente; </a:t>
            </a:r>
          </a:p>
          <a:p>
            <a:pPr algn="ctr">
              <a:lnSpc>
                <a:spcPts val="1959"/>
              </a:lnSpc>
            </a:pPr>
            <a:r>
              <a:rPr lang="en-US" sz="1399">
                <a:solidFill>
                  <a:srgbClr val="FFFFFF"/>
                </a:solidFill>
                <a:latin typeface="Open Sans 2"/>
              </a:rPr>
              <a:t>2) se resta un solo team con almeno una carta numerica o Euler card (death match); </a:t>
            </a:r>
          </a:p>
          <a:p>
            <a:pPr algn="ctr">
              <a:lnSpc>
                <a:spcPts val="1959"/>
              </a:lnSpc>
            </a:pPr>
            <a:r>
              <a:rPr lang="en-US" sz="1399">
                <a:solidFill>
                  <a:srgbClr val="FFFFFF"/>
                </a:solidFill>
                <a:latin typeface="Open Sans 2"/>
              </a:rPr>
              <a:t>3) se scade il tempo di gioco, contando i punti come descritto in precedenza.</a:t>
            </a:r>
          </a:p>
          <a:p>
            <a:pPr algn="ctr">
              <a:lnSpc>
                <a:spcPts val="1959"/>
              </a:lnSpc>
            </a:pPr>
            <a:endParaRPr lang="en-US" sz="1399">
              <a:solidFill>
                <a:srgbClr val="FFFFFF"/>
              </a:solidFill>
              <a:latin typeface="Open Sans 2"/>
            </a:endParaRPr>
          </a:p>
        </p:txBody>
      </p:sp>
      <p:sp>
        <p:nvSpPr>
          <p:cNvPr id="5" name="Freeform 5"/>
          <p:cNvSpPr/>
          <p:nvPr/>
        </p:nvSpPr>
        <p:spPr>
          <a:xfrm rot="-2410832">
            <a:off x="-2715798" y="-234497"/>
            <a:ext cx="6469214" cy="1470958"/>
          </a:xfrm>
          <a:custGeom>
            <a:avLst/>
            <a:gdLst/>
            <a:ahLst/>
            <a:cxnLst/>
            <a:rect l="l" t="t" r="r" b="b"/>
            <a:pathLst>
              <a:path w="6469214" h="1470958">
                <a:moveTo>
                  <a:pt x="0" y="0"/>
                </a:moveTo>
                <a:lnTo>
                  <a:pt x="6469214" y="0"/>
                </a:lnTo>
                <a:lnTo>
                  <a:pt x="6469214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22" b="-122"/>
            </a:stretch>
          </a:blipFill>
        </p:spPr>
      </p:sp>
      <p:sp>
        <p:nvSpPr>
          <p:cNvPr id="6" name="Freeform 6"/>
          <p:cNvSpPr/>
          <p:nvPr/>
        </p:nvSpPr>
        <p:spPr>
          <a:xfrm rot="-2410832">
            <a:off x="3409779" y="3451615"/>
            <a:ext cx="6469214" cy="1470958"/>
          </a:xfrm>
          <a:custGeom>
            <a:avLst/>
            <a:gdLst/>
            <a:ahLst/>
            <a:cxnLst/>
            <a:rect l="l" t="t" r="r" b="b"/>
            <a:pathLst>
              <a:path w="6469214" h="1470958">
                <a:moveTo>
                  <a:pt x="0" y="0"/>
                </a:moveTo>
                <a:lnTo>
                  <a:pt x="6469215" y="0"/>
                </a:lnTo>
                <a:lnTo>
                  <a:pt x="6469215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22" b="-122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210220" y="1935966"/>
            <a:ext cx="6469214" cy="1470958"/>
          </a:xfrm>
          <a:custGeom>
            <a:avLst/>
            <a:gdLst/>
            <a:ahLst/>
            <a:cxnLst/>
            <a:rect l="l" t="t" r="r" b="b"/>
            <a:pathLst>
              <a:path w="6469214" h="1470958">
                <a:moveTo>
                  <a:pt x="0" y="0"/>
                </a:moveTo>
                <a:lnTo>
                  <a:pt x="6469215" y="0"/>
                </a:lnTo>
                <a:lnTo>
                  <a:pt x="6469215" y="1470959"/>
                </a:lnTo>
                <a:lnTo>
                  <a:pt x="0" y="1470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22" b="-1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3519" y="1956515"/>
            <a:ext cx="2849966" cy="714930"/>
          </a:xfrm>
          <a:custGeom>
            <a:avLst/>
            <a:gdLst/>
            <a:ahLst/>
            <a:cxnLst/>
            <a:rect l="l" t="t" r="r" b="b"/>
            <a:pathLst>
              <a:path w="2849966" h="714930">
                <a:moveTo>
                  <a:pt x="0" y="0"/>
                </a:moveTo>
                <a:lnTo>
                  <a:pt x="2849967" y="0"/>
                </a:lnTo>
                <a:lnTo>
                  <a:pt x="2849967" y="714930"/>
                </a:lnTo>
                <a:lnTo>
                  <a:pt x="0" y="714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07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33519" y="2804795"/>
            <a:ext cx="2849966" cy="707080"/>
          </a:xfrm>
          <a:custGeom>
            <a:avLst/>
            <a:gdLst/>
            <a:ahLst/>
            <a:cxnLst/>
            <a:rect l="l" t="t" r="r" b="b"/>
            <a:pathLst>
              <a:path w="2849966" h="707080">
                <a:moveTo>
                  <a:pt x="0" y="0"/>
                </a:moveTo>
                <a:lnTo>
                  <a:pt x="2849967" y="0"/>
                </a:lnTo>
                <a:lnTo>
                  <a:pt x="2849967" y="707081"/>
                </a:lnTo>
                <a:lnTo>
                  <a:pt x="0" y="707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33519" y="1093056"/>
            <a:ext cx="2849966" cy="730981"/>
          </a:xfrm>
          <a:custGeom>
            <a:avLst/>
            <a:gdLst/>
            <a:ahLst/>
            <a:cxnLst/>
            <a:rect l="l" t="t" r="r" b="b"/>
            <a:pathLst>
              <a:path w="2849966" h="730981">
                <a:moveTo>
                  <a:pt x="0" y="0"/>
                </a:moveTo>
                <a:lnTo>
                  <a:pt x="2849967" y="0"/>
                </a:lnTo>
                <a:lnTo>
                  <a:pt x="2849967" y="730982"/>
                </a:lnTo>
                <a:lnTo>
                  <a:pt x="0" y="7309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584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035635" y="1044995"/>
            <a:ext cx="115845" cy="505675"/>
          </a:xfrm>
          <a:custGeom>
            <a:avLst/>
            <a:gdLst/>
            <a:ahLst/>
            <a:cxnLst/>
            <a:rect l="l" t="t" r="r" b="b"/>
            <a:pathLst>
              <a:path w="115845" h="505675">
                <a:moveTo>
                  <a:pt x="0" y="0"/>
                </a:moveTo>
                <a:lnTo>
                  <a:pt x="115845" y="0"/>
                </a:lnTo>
                <a:lnTo>
                  <a:pt x="115845" y="505675"/>
                </a:lnTo>
                <a:lnTo>
                  <a:pt x="0" y="5056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27391" y="1483995"/>
            <a:ext cx="952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28625" y="381000"/>
            <a:ext cx="287476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1 Bold"/>
              </a:rPr>
              <a:t>Concorrenti principali </a:t>
            </a:r>
          </a:p>
        </p:txBody>
      </p:sp>
      <p:sp>
        <p:nvSpPr>
          <p:cNvPr id="9" name="Freeform 9"/>
          <p:cNvSpPr/>
          <p:nvPr/>
        </p:nvSpPr>
        <p:spPr>
          <a:xfrm>
            <a:off x="4040317" y="1891147"/>
            <a:ext cx="115452" cy="503956"/>
          </a:xfrm>
          <a:custGeom>
            <a:avLst/>
            <a:gdLst/>
            <a:ahLst/>
            <a:cxnLst/>
            <a:rect l="l" t="t" r="r" b="b"/>
            <a:pathLst>
              <a:path w="115452" h="503956">
                <a:moveTo>
                  <a:pt x="0" y="0"/>
                </a:moveTo>
                <a:lnTo>
                  <a:pt x="115452" y="0"/>
                </a:lnTo>
                <a:lnTo>
                  <a:pt x="115452" y="503956"/>
                </a:lnTo>
                <a:lnTo>
                  <a:pt x="0" y="5039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093558" y="2906726"/>
            <a:ext cx="115283" cy="503219"/>
          </a:xfrm>
          <a:custGeom>
            <a:avLst/>
            <a:gdLst/>
            <a:ahLst/>
            <a:cxnLst/>
            <a:rect l="l" t="t" r="r" b="b"/>
            <a:pathLst>
              <a:path w="115283" h="503219">
                <a:moveTo>
                  <a:pt x="0" y="0"/>
                </a:moveTo>
                <a:lnTo>
                  <a:pt x="115283" y="0"/>
                </a:lnTo>
                <a:lnTo>
                  <a:pt x="115283" y="503219"/>
                </a:lnTo>
                <a:lnTo>
                  <a:pt x="0" y="5032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470643" y="1163213"/>
            <a:ext cx="1906191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 Italics"/>
              </a:rPr>
              <a:t>Giochi ripetitivi e noiosi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01128" y="1927940"/>
            <a:ext cx="1964532" cy="48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 Italics"/>
              </a:rPr>
              <a:t>A pagamento e semplici “quiz”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234870" y="2921630"/>
            <a:ext cx="2297046" cy="48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 1 Italics"/>
              </a:rPr>
              <a:t>Focalizzato solo su giochi per bambini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03002" y="428625"/>
            <a:ext cx="2821665" cy="760486"/>
          </a:xfrm>
          <a:custGeom>
            <a:avLst/>
            <a:gdLst/>
            <a:ahLst/>
            <a:cxnLst/>
            <a:rect l="l" t="t" r="r" b="b"/>
            <a:pathLst>
              <a:path w="2821665" h="760486">
                <a:moveTo>
                  <a:pt x="0" y="0"/>
                </a:moveTo>
                <a:lnTo>
                  <a:pt x="2821664" y="0"/>
                </a:lnTo>
                <a:lnTo>
                  <a:pt x="2821664" y="760486"/>
                </a:lnTo>
                <a:lnTo>
                  <a:pt x="0" y="760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3730" y="1565783"/>
            <a:ext cx="1432471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1"/>
              </a:rPr>
              <a:t>App di learning</a:t>
            </a:r>
          </a:p>
        </p:txBody>
      </p:sp>
      <p:sp>
        <p:nvSpPr>
          <p:cNvPr id="4" name="Freeform 4"/>
          <p:cNvSpPr/>
          <p:nvPr/>
        </p:nvSpPr>
        <p:spPr>
          <a:xfrm rot="-2302221">
            <a:off x="-2805982" y="-67947"/>
            <a:ext cx="6469214" cy="1470958"/>
          </a:xfrm>
          <a:custGeom>
            <a:avLst/>
            <a:gdLst/>
            <a:ahLst/>
            <a:cxnLst/>
            <a:rect l="l" t="t" r="r" b="b"/>
            <a:pathLst>
              <a:path w="6469214" h="1470958">
                <a:moveTo>
                  <a:pt x="0" y="0"/>
                </a:moveTo>
                <a:lnTo>
                  <a:pt x="6469214" y="0"/>
                </a:lnTo>
                <a:lnTo>
                  <a:pt x="6469214" y="1470959"/>
                </a:lnTo>
                <a:lnTo>
                  <a:pt x="0" y="14709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22" b="-122"/>
            </a:stretch>
          </a:blipFill>
        </p:spPr>
      </p:sp>
      <p:sp>
        <p:nvSpPr>
          <p:cNvPr id="5" name="Freeform 5"/>
          <p:cNvSpPr/>
          <p:nvPr/>
        </p:nvSpPr>
        <p:spPr>
          <a:xfrm rot="-2302221">
            <a:off x="3922671" y="2828023"/>
            <a:ext cx="6469214" cy="1470958"/>
          </a:xfrm>
          <a:custGeom>
            <a:avLst/>
            <a:gdLst/>
            <a:ahLst/>
            <a:cxnLst/>
            <a:rect l="l" t="t" r="r" b="b"/>
            <a:pathLst>
              <a:path w="6469214" h="1470958">
                <a:moveTo>
                  <a:pt x="0" y="0"/>
                </a:moveTo>
                <a:lnTo>
                  <a:pt x="6469214" y="0"/>
                </a:lnTo>
                <a:lnTo>
                  <a:pt x="6469214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22" b="-122"/>
            </a:stretch>
          </a:blip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218" y="1113169"/>
            <a:ext cx="3051574" cy="284362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31588" y="1898015"/>
            <a:ext cx="884748" cy="86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"/>
              </a:lnSpc>
            </a:pPr>
            <a:r>
              <a:rPr lang="en-US" sz="531">
                <a:solidFill>
                  <a:srgbClr val="FFFFFF"/>
                </a:solidFill>
                <a:latin typeface="Open Sans 1"/>
              </a:rPr>
              <a:t>Correlati con la  matematica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03002" y="428625"/>
            <a:ext cx="2821665" cy="760486"/>
          </a:xfrm>
          <a:custGeom>
            <a:avLst/>
            <a:gdLst/>
            <a:ahLst/>
            <a:cxnLst/>
            <a:rect l="l" t="t" r="r" b="b"/>
            <a:pathLst>
              <a:path w="2821665" h="760486">
                <a:moveTo>
                  <a:pt x="0" y="0"/>
                </a:moveTo>
                <a:lnTo>
                  <a:pt x="2821664" y="0"/>
                </a:lnTo>
                <a:lnTo>
                  <a:pt x="2821664" y="760486"/>
                </a:lnTo>
                <a:lnTo>
                  <a:pt x="0" y="760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9727" y="1708812"/>
            <a:ext cx="620672" cy="620672"/>
          </a:xfrm>
          <a:custGeom>
            <a:avLst/>
            <a:gdLst/>
            <a:ahLst/>
            <a:cxnLst/>
            <a:rect l="l" t="t" r="r" b="b"/>
            <a:pathLst>
              <a:path w="620672" h="620672">
                <a:moveTo>
                  <a:pt x="0" y="0"/>
                </a:moveTo>
                <a:lnTo>
                  <a:pt x="620672" y="0"/>
                </a:lnTo>
                <a:lnTo>
                  <a:pt x="620672" y="620672"/>
                </a:lnTo>
                <a:lnTo>
                  <a:pt x="0" y="6206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68591" y="1878965"/>
            <a:ext cx="225266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1"/>
              </a:rPr>
              <a:t>Stimolante e mai noioso</a:t>
            </a:r>
          </a:p>
        </p:txBody>
      </p:sp>
      <p:sp>
        <p:nvSpPr>
          <p:cNvPr id="5" name="Freeform 5"/>
          <p:cNvSpPr/>
          <p:nvPr/>
        </p:nvSpPr>
        <p:spPr>
          <a:xfrm rot="-2302221">
            <a:off x="-2805982" y="-67947"/>
            <a:ext cx="6469214" cy="1470958"/>
          </a:xfrm>
          <a:custGeom>
            <a:avLst/>
            <a:gdLst/>
            <a:ahLst/>
            <a:cxnLst/>
            <a:rect l="l" t="t" r="r" b="b"/>
            <a:pathLst>
              <a:path w="6469214" h="1470958">
                <a:moveTo>
                  <a:pt x="0" y="0"/>
                </a:moveTo>
                <a:lnTo>
                  <a:pt x="6469214" y="0"/>
                </a:lnTo>
                <a:lnTo>
                  <a:pt x="6469214" y="1470959"/>
                </a:lnTo>
                <a:lnTo>
                  <a:pt x="0" y="14709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22" b="-122"/>
            </a:stretch>
          </a:blipFill>
        </p:spPr>
      </p:sp>
      <p:sp>
        <p:nvSpPr>
          <p:cNvPr id="6" name="Freeform 6"/>
          <p:cNvSpPr/>
          <p:nvPr/>
        </p:nvSpPr>
        <p:spPr>
          <a:xfrm rot="-2302221">
            <a:off x="3922671" y="2828023"/>
            <a:ext cx="6469214" cy="1470958"/>
          </a:xfrm>
          <a:custGeom>
            <a:avLst/>
            <a:gdLst/>
            <a:ahLst/>
            <a:cxnLst/>
            <a:rect l="l" t="t" r="r" b="b"/>
            <a:pathLst>
              <a:path w="6469214" h="1470958">
                <a:moveTo>
                  <a:pt x="0" y="0"/>
                </a:moveTo>
                <a:lnTo>
                  <a:pt x="6469214" y="0"/>
                </a:lnTo>
                <a:lnTo>
                  <a:pt x="6469214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22" b="-122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79727" y="2631344"/>
            <a:ext cx="2941526" cy="842466"/>
            <a:chOff x="0" y="0"/>
            <a:chExt cx="3922035" cy="11232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27563" cy="827563"/>
            </a:xfrm>
            <a:custGeom>
              <a:avLst/>
              <a:gdLst/>
              <a:ahLst/>
              <a:cxnLst/>
              <a:rect l="l" t="t" r="r" b="b"/>
              <a:pathLst>
                <a:path w="827563" h="827563">
                  <a:moveTo>
                    <a:pt x="0" y="0"/>
                  </a:moveTo>
                  <a:lnTo>
                    <a:pt x="827563" y="0"/>
                  </a:lnTo>
                  <a:lnTo>
                    <a:pt x="827563" y="827563"/>
                  </a:lnTo>
                  <a:lnTo>
                    <a:pt x="0" y="827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918485" y="44000"/>
              <a:ext cx="3003550" cy="1079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Open Sans 1"/>
                </a:rPr>
                <a:t>un gioco da condividere con i propri amici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065979" y="1708812"/>
            <a:ext cx="2941526" cy="620672"/>
            <a:chOff x="0" y="0"/>
            <a:chExt cx="3922035" cy="82756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27563" cy="827563"/>
            </a:xfrm>
            <a:custGeom>
              <a:avLst/>
              <a:gdLst/>
              <a:ahLst/>
              <a:cxnLst/>
              <a:rect l="l" t="t" r="r" b="b"/>
              <a:pathLst>
                <a:path w="827563" h="827563">
                  <a:moveTo>
                    <a:pt x="0" y="0"/>
                  </a:moveTo>
                  <a:lnTo>
                    <a:pt x="827563" y="0"/>
                  </a:lnTo>
                  <a:lnTo>
                    <a:pt x="827563" y="827563"/>
                  </a:lnTo>
                  <a:lnTo>
                    <a:pt x="0" y="827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918485" y="44000"/>
              <a:ext cx="3003550" cy="710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Open Sans 1"/>
                </a:rPr>
                <a:t>Gioco sociale e utile nelle scuole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065979" y="2682153"/>
            <a:ext cx="2941526" cy="620672"/>
            <a:chOff x="0" y="0"/>
            <a:chExt cx="3922035" cy="82756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27563" cy="827563"/>
            </a:xfrm>
            <a:custGeom>
              <a:avLst/>
              <a:gdLst/>
              <a:ahLst/>
              <a:cxnLst/>
              <a:rect l="l" t="t" r="r" b="b"/>
              <a:pathLst>
                <a:path w="827563" h="827563">
                  <a:moveTo>
                    <a:pt x="0" y="0"/>
                  </a:moveTo>
                  <a:lnTo>
                    <a:pt x="827563" y="0"/>
                  </a:lnTo>
                  <a:lnTo>
                    <a:pt x="827563" y="827563"/>
                  </a:lnTo>
                  <a:lnTo>
                    <a:pt x="0" y="827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918485" y="44000"/>
              <a:ext cx="3003550" cy="710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Open Sans 1"/>
                </a:rPr>
                <a:t>Allena la mente in modo efficace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46793" y="193115"/>
            <a:ext cx="2821665" cy="760486"/>
          </a:xfrm>
          <a:custGeom>
            <a:avLst/>
            <a:gdLst/>
            <a:ahLst/>
            <a:cxnLst/>
            <a:rect l="l" t="t" r="r" b="b"/>
            <a:pathLst>
              <a:path w="2821665" h="760486">
                <a:moveTo>
                  <a:pt x="0" y="0"/>
                </a:moveTo>
                <a:lnTo>
                  <a:pt x="2821664" y="0"/>
                </a:lnTo>
                <a:lnTo>
                  <a:pt x="2821664" y="760486"/>
                </a:lnTo>
                <a:lnTo>
                  <a:pt x="0" y="760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302221">
            <a:off x="-2805982" y="-67947"/>
            <a:ext cx="6469214" cy="1470958"/>
          </a:xfrm>
          <a:custGeom>
            <a:avLst/>
            <a:gdLst/>
            <a:ahLst/>
            <a:cxnLst/>
            <a:rect l="l" t="t" r="r" b="b"/>
            <a:pathLst>
              <a:path w="6469214" h="1470958">
                <a:moveTo>
                  <a:pt x="0" y="0"/>
                </a:moveTo>
                <a:lnTo>
                  <a:pt x="6469214" y="0"/>
                </a:lnTo>
                <a:lnTo>
                  <a:pt x="6469214" y="1470959"/>
                </a:lnTo>
                <a:lnTo>
                  <a:pt x="0" y="14709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22" b="-122"/>
            </a:stretch>
          </a:blipFill>
        </p:spPr>
      </p:sp>
      <p:sp>
        <p:nvSpPr>
          <p:cNvPr id="4" name="Freeform 4"/>
          <p:cNvSpPr/>
          <p:nvPr/>
        </p:nvSpPr>
        <p:spPr>
          <a:xfrm rot="-2302221">
            <a:off x="3951085" y="2923725"/>
            <a:ext cx="6469214" cy="1470958"/>
          </a:xfrm>
          <a:custGeom>
            <a:avLst/>
            <a:gdLst/>
            <a:ahLst/>
            <a:cxnLst/>
            <a:rect l="l" t="t" r="r" b="b"/>
            <a:pathLst>
              <a:path w="6469214" h="1470958">
                <a:moveTo>
                  <a:pt x="0" y="0"/>
                </a:moveTo>
                <a:lnTo>
                  <a:pt x="6469215" y="0"/>
                </a:lnTo>
                <a:lnTo>
                  <a:pt x="6469215" y="1470958"/>
                </a:lnTo>
                <a:lnTo>
                  <a:pt x="0" y="1470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22" b="-12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6813" y="1360415"/>
            <a:ext cx="1576090" cy="1128443"/>
          </a:xfrm>
          <a:custGeom>
            <a:avLst/>
            <a:gdLst/>
            <a:ahLst/>
            <a:cxnLst/>
            <a:rect l="l" t="t" r="r" b="b"/>
            <a:pathLst>
              <a:path w="1576090" h="1128443">
                <a:moveTo>
                  <a:pt x="0" y="0"/>
                </a:moveTo>
                <a:lnTo>
                  <a:pt x="1576091" y="0"/>
                </a:lnTo>
                <a:lnTo>
                  <a:pt x="1576091" y="1128444"/>
                </a:lnTo>
                <a:lnTo>
                  <a:pt x="0" y="1128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721553" y="1236213"/>
            <a:ext cx="1546904" cy="1594462"/>
          </a:xfrm>
          <a:custGeom>
            <a:avLst/>
            <a:gdLst/>
            <a:ahLst/>
            <a:cxnLst/>
            <a:rect l="l" t="t" r="r" b="b"/>
            <a:pathLst>
              <a:path w="1546904" h="1594462">
                <a:moveTo>
                  <a:pt x="0" y="0"/>
                </a:moveTo>
                <a:lnTo>
                  <a:pt x="1546904" y="0"/>
                </a:lnTo>
                <a:lnTo>
                  <a:pt x="1546904" y="1594462"/>
                </a:lnTo>
                <a:lnTo>
                  <a:pt x="0" y="15944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14552" y="1189111"/>
            <a:ext cx="1517231" cy="1594462"/>
          </a:xfrm>
          <a:custGeom>
            <a:avLst/>
            <a:gdLst/>
            <a:ahLst/>
            <a:cxnLst/>
            <a:rect l="l" t="t" r="r" b="b"/>
            <a:pathLst>
              <a:path w="1517231" h="1594462">
                <a:moveTo>
                  <a:pt x="0" y="0"/>
                </a:moveTo>
                <a:lnTo>
                  <a:pt x="1517230" y="0"/>
                </a:lnTo>
                <a:lnTo>
                  <a:pt x="1517230" y="1594462"/>
                </a:lnTo>
                <a:lnTo>
                  <a:pt x="0" y="15944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162789" y="1236213"/>
            <a:ext cx="1187024" cy="2034898"/>
          </a:xfrm>
          <a:custGeom>
            <a:avLst/>
            <a:gdLst/>
            <a:ahLst/>
            <a:cxnLst/>
            <a:rect l="l" t="t" r="r" b="b"/>
            <a:pathLst>
              <a:path w="1187024" h="2034898">
                <a:moveTo>
                  <a:pt x="0" y="0"/>
                </a:moveTo>
                <a:lnTo>
                  <a:pt x="1187024" y="0"/>
                </a:lnTo>
                <a:lnTo>
                  <a:pt x="1187024" y="2034897"/>
                </a:lnTo>
                <a:lnTo>
                  <a:pt x="0" y="20348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6893" y="1803083"/>
            <a:ext cx="5281464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1 Bold"/>
              </a:rPr>
              <a:t>Grazie per l’attenzione!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Personalizzato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Mentematico</dc:title>
  <cp:revision>4</cp:revision>
  <dcterms:created xsi:type="dcterms:W3CDTF">2006-08-16T00:00:00Z</dcterms:created>
  <dcterms:modified xsi:type="dcterms:W3CDTF">2024-02-05T20:05:50Z</dcterms:modified>
  <dc:identifier>DAF7rjNTQjg</dc:identifier>
</cp:coreProperties>
</file>