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1"/>
    <p:sldId id="257" r:id="rId32"/>
    <p:sldId id="258" r:id="rId33"/>
    <p:sldId id="259" r:id="rId34"/>
    <p:sldId id="260" r:id="rId35"/>
    <p:sldId id="261" r:id="rId36"/>
    <p:sldId id="262" r:id="rId37"/>
    <p:sldId id="263" r:id="rId38"/>
  </p:sldIdLst>
  <p:sldSz cx="7708900" cy="42799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eague Spartan" charset="1" panose="00000800000000000000"/>
      <p:regular r:id="rId10"/>
    </p:embeddedFont>
    <p:embeddedFont>
      <p:font typeface="Open Sans 1" charset="1" panose="020B0606030504020204"/>
      <p:regular r:id="rId11"/>
    </p:embeddedFont>
    <p:embeddedFont>
      <p:font typeface="Open Sans 1 Bold" charset="1" panose="020B0806030504020204"/>
      <p:regular r:id="rId12"/>
    </p:embeddedFont>
    <p:embeddedFont>
      <p:font typeface="Open Sans 1 Italics" charset="1" panose="020B0606030504020204"/>
      <p:regular r:id="rId13"/>
    </p:embeddedFont>
    <p:embeddedFont>
      <p:font typeface="Open Sans 1 Bold Italics" charset="1" panose="020B0806030504020204"/>
      <p:regular r:id="rId14"/>
    </p:embeddedFont>
    <p:embeddedFont>
      <p:font typeface="Open Sans 1 Light" charset="1" panose="020B0306030504020204"/>
      <p:regular r:id="rId15"/>
    </p:embeddedFont>
    <p:embeddedFont>
      <p:font typeface="Open Sans 1 Light Italics" charset="1" panose="020B0306030504020204"/>
      <p:regular r:id="rId16"/>
    </p:embeddedFont>
    <p:embeddedFont>
      <p:font typeface="Open Sans 1 Ultra-Bold" charset="1" panose="00000000000000000000"/>
      <p:regular r:id="rId17"/>
    </p:embeddedFont>
    <p:embeddedFont>
      <p:font typeface="Open Sans 1 Ultra-Bold Italics" charset="1" panose="00000000000000000000"/>
      <p:regular r:id="rId18"/>
    </p:embeddedFont>
    <p:embeddedFont>
      <p:font typeface="Open Sans 2" charset="1" panose="00000000000000000000"/>
      <p:regular r:id="rId19"/>
    </p:embeddedFont>
    <p:embeddedFont>
      <p:font typeface="Open Sans 2 Bold" charset="1" panose="00000000000000000000"/>
      <p:regular r:id="rId20"/>
    </p:embeddedFont>
    <p:embeddedFont>
      <p:font typeface="Open Sans 2 Italics" charset="1" panose="00000000000000000000"/>
      <p:regular r:id="rId21"/>
    </p:embeddedFont>
    <p:embeddedFont>
      <p:font typeface="Open Sans 2 Bold Italics" charset="1" panose="00000000000000000000"/>
      <p:regular r:id="rId22"/>
    </p:embeddedFont>
    <p:embeddedFont>
      <p:font typeface="Open Sans 2 Light" charset="1" panose="00000000000000000000"/>
      <p:regular r:id="rId23"/>
    </p:embeddedFont>
    <p:embeddedFont>
      <p:font typeface="Open Sans 2 Light Italics" charset="1" panose="00000000000000000000"/>
      <p:regular r:id="rId24"/>
    </p:embeddedFont>
    <p:embeddedFont>
      <p:font typeface="Open Sans 2 Medium" charset="1" panose="00000000000000000000"/>
      <p:regular r:id="rId25"/>
    </p:embeddedFont>
    <p:embeddedFont>
      <p:font typeface="Open Sans 2 Medium Italics" charset="1" panose="00000000000000000000"/>
      <p:regular r:id="rId26"/>
    </p:embeddedFont>
    <p:embeddedFont>
      <p:font typeface="Open Sans 2 Semi-Bold" charset="1" panose="00000000000000000000"/>
      <p:regular r:id="rId27"/>
    </p:embeddedFont>
    <p:embeddedFont>
      <p:font typeface="Open Sans 2 Semi-Bold Italics" charset="1" panose="00000000000000000000"/>
      <p:regular r:id="rId28"/>
    </p:embeddedFont>
    <p:embeddedFont>
      <p:font typeface="Open Sans 2 Ultra-Bold" charset="1" panose="00000000000000000000"/>
      <p:regular r:id="rId29"/>
    </p:embeddedFont>
    <p:embeddedFont>
      <p:font typeface="Open Sans 2 Ultra-Bold Italics" charset="1" panose="0000000000000000000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slides/slide1.xml" Type="http://schemas.openxmlformats.org/officeDocument/2006/relationships/slide"/><Relationship Id="rId32" Target="slides/slide2.xml" Type="http://schemas.openxmlformats.org/officeDocument/2006/relationships/slide"/><Relationship Id="rId33" Target="slides/slide3.xml" Type="http://schemas.openxmlformats.org/officeDocument/2006/relationships/slide"/><Relationship Id="rId34" Target="slides/slide4.xml" Type="http://schemas.openxmlformats.org/officeDocument/2006/relationships/slide"/><Relationship Id="rId35" Target="slides/slide5.xml" Type="http://schemas.openxmlformats.org/officeDocument/2006/relationships/slide"/><Relationship Id="rId36" Target="slides/slide6.xml" Type="http://schemas.openxmlformats.org/officeDocument/2006/relationships/slide"/><Relationship Id="rId37" Target="slides/slide7.xml" Type="http://schemas.openxmlformats.org/officeDocument/2006/relationships/slide"/><Relationship Id="rId38" Target="slides/slide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jpeg" Type="http://schemas.openxmlformats.org/officeDocument/2006/relationships/image"/><Relationship Id="rId5" Target="../media/image19.jpeg" Type="http://schemas.openxmlformats.org/officeDocument/2006/relationships/image"/><Relationship Id="rId6" Target="../media/image20.jpe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24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27.png" Type="http://schemas.openxmlformats.org/officeDocument/2006/relationships/image"/><Relationship Id="rId6" Target="../media/image28.png" Type="http://schemas.openxmlformats.org/officeDocument/2006/relationships/image"/><Relationship Id="rId7" Target="../media/image29.png" Type="http://schemas.openxmlformats.org/officeDocument/2006/relationships/image"/><Relationship Id="rId8" Target="../media/image30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179147" y="1221249"/>
            <a:ext cx="6469214" cy="1470958"/>
          </a:xfrm>
          <a:custGeom>
            <a:avLst/>
            <a:gdLst/>
            <a:ahLst/>
            <a:cxnLst/>
            <a:rect r="r" b="b" t="t" l="l"/>
            <a:pathLst>
              <a:path h="1470958" w="6469214">
                <a:moveTo>
                  <a:pt x="0" y="0"/>
                </a:moveTo>
                <a:lnTo>
                  <a:pt x="6469215" y="0"/>
                </a:lnTo>
                <a:lnTo>
                  <a:pt x="6469215" y="1470958"/>
                </a:lnTo>
                <a:lnTo>
                  <a:pt x="0" y="14709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22" r="0" b="-1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-2963393" y="1407646"/>
            <a:ext cx="6469214" cy="1470958"/>
          </a:xfrm>
          <a:custGeom>
            <a:avLst/>
            <a:gdLst/>
            <a:ahLst/>
            <a:cxnLst/>
            <a:rect r="r" b="b" t="t" l="l"/>
            <a:pathLst>
              <a:path h="1470958" w="6469214">
                <a:moveTo>
                  <a:pt x="0" y="0"/>
                </a:moveTo>
                <a:lnTo>
                  <a:pt x="6469215" y="0"/>
                </a:lnTo>
                <a:lnTo>
                  <a:pt x="6469215" y="1470958"/>
                </a:lnTo>
                <a:lnTo>
                  <a:pt x="0" y="14709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22" r="0" b="-122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825844" y="791178"/>
            <a:ext cx="4063562" cy="1252312"/>
            <a:chOff x="0" y="0"/>
            <a:chExt cx="5418083" cy="16697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897498" y="0"/>
              <a:ext cx="1669751" cy="1669750"/>
            </a:xfrm>
            <a:custGeom>
              <a:avLst/>
              <a:gdLst/>
              <a:ahLst/>
              <a:cxnLst/>
              <a:rect r="r" b="b" t="t" l="l"/>
              <a:pathLst>
                <a:path h="1669750" w="1669751">
                  <a:moveTo>
                    <a:pt x="0" y="0"/>
                  </a:moveTo>
                  <a:lnTo>
                    <a:pt x="1669751" y="0"/>
                  </a:lnTo>
                  <a:lnTo>
                    <a:pt x="1669751" y="1669750"/>
                  </a:lnTo>
                  <a:lnTo>
                    <a:pt x="0" y="16697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69750" cy="1669750"/>
            </a:xfrm>
            <a:custGeom>
              <a:avLst/>
              <a:gdLst/>
              <a:ahLst/>
              <a:cxnLst/>
              <a:rect r="r" b="b" t="t" l="l"/>
              <a:pathLst>
                <a:path h="1669750" w="1669750">
                  <a:moveTo>
                    <a:pt x="0" y="0"/>
                  </a:moveTo>
                  <a:lnTo>
                    <a:pt x="1669750" y="0"/>
                  </a:lnTo>
                  <a:lnTo>
                    <a:pt x="1669750" y="1669750"/>
                  </a:lnTo>
                  <a:lnTo>
                    <a:pt x="0" y="16697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3748336" y="0"/>
              <a:ext cx="1669747" cy="1669750"/>
            </a:xfrm>
            <a:custGeom>
              <a:avLst/>
              <a:gdLst/>
              <a:ahLst/>
              <a:cxnLst/>
              <a:rect r="r" b="b" t="t" l="l"/>
              <a:pathLst>
                <a:path h="1669750" w="1669747">
                  <a:moveTo>
                    <a:pt x="0" y="0"/>
                  </a:moveTo>
                  <a:lnTo>
                    <a:pt x="1669747" y="0"/>
                  </a:lnTo>
                  <a:lnTo>
                    <a:pt x="1669747" y="1669750"/>
                  </a:lnTo>
                  <a:lnTo>
                    <a:pt x="0" y="16697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385190" y="323869"/>
              <a:ext cx="899370" cy="1022011"/>
            </a:xfrm>
            <a:custGeom>
              <a:avLst/>
              <a:gdLst/>
              <a:ahLst/>
              <a:cxnLst/>
              <a:rect r="r" b="b" t="t" l="l"/>
              <a:pathLst>
                <a:path h="1022011" w="899370">
                  <a:moveTo>
                    <a:pt x="0" y="0"/>
                  </a:moveTo>
                  <a:lnTo>
                    <a:pt x="899370" y="0"/>
                  </a:lnTo>
                  <a:lnTo>
                    <a:pt x="899370" y="1022011"/>
                  </a:lnTo>
                  <a:lnTo>
                    <a:pt x="0" y="10220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239587" y="323869"/>
              <a:ext cx="985573" cy="1067057"/>
            </a:xfrm>
            <a:custGeom>
              <a:avLst/>
              <a:gdLst/>
              <a:ahLst/>
              <a:cxnLst/>
              <a:rect r="r" b="b" t="t" l="l"/>
              <a:pathLst>
                <a:path h="1067057" w="985573">
                  <a:moveTo>
                    <a:pt x="0" y="0"/>
                  </a:moveTo>
                  <a:lnTo>
                    <a:pt x="985573" y="0"/>
                  </a:lnTo>
                  <a:lnTo>
                    <a:pt x="985573" y="1067058"/>
                  </a:lnTo>
                  <a:lnTo>
                    <a:pt x="0" y="10670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4176849" y="323869"/>
              <a:ext cx="952144" cy="960942"/>
            </a:xfrm>
            <a:custGeom>
              <a:avLst/>
              <a:gdLst/>
              <a:ahLst/>
              <a:cxnLst/>
              <a:rect r="r" b="b" t="t" l="l"/>
              <a:pathLst>
                <a:path h="960942" w="952144">
                  <a:moveTo>
                    <a:pt x="0" y="0"/>
                  </a:moveTo>
                  <a:lnTo>
                    <a:pt x="952144" y="0"/>
                  </a:lnTo>
                  <a:lnTo>
                    <a:pt x="952144" y="960942"/>
                  </a:lnTo>
                  <a:lnTo>
                    <a:pt x="0" y="9609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5013844" y="3309479"/>
            <a:ext cx="1510308" cy="735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FFFFFF"/>
                </a:solidFill>
                <a:latin typeface="Open Sans 1"/>
              </a:rPr>
              <a:t>Un progetto di </a:t>
            </a:r>
          </a:p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FFFFFF"/>
                </a:solidFill>
                <a:latin typeface="Open Sans 1"/>
              </a:rPr>
              <a:t>Francesco Truono</a:t>
            </a:r>
          </a:p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FFFFFF"/>
                </a:solidFill>
                <a:latin typeface="Open Sans 1"/>
              </a:rPr>
              <a:t>Luca Russo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977331" y="2383177"/>
            <a:ext cx="4003589" cy="611977"/>
            <a:chOff x="0" y="0"/>
            <a:chExt cx="5338119" cy="81597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38100"/>
              <a:ext cx="5338119" cy="4298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05"/>
                </a:lnSpc>
              </a:pPr>
              <a:r>
                <a:rPr lang="en-US" sz="1932" spc="96">
                  <a:solidFill>
                    <a:srgbClr val="FFFFFF"/>
                  </a:solidFill>
                  <a:latin typeface="League Spartan"/>
                </a:rPr>
                <a:t>MATEMATIKO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826162" y="504609"/>
              <a:ext cx="3389595" cy="3113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Open Sans 1"/>
                </a:rPr>
                <a:t>Impara giocando! 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94169" y="3309479"/>
            <a:ext cx="1597819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FFFFFF"/>
                </a:solidFill>
                <a:latin typeface="Open Sans 1"/>
              </a:rPr>
              <a:t>Un idea di </a:t>
            </a:r>
          </a:p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FFFFFF"/>
                </a:solidFill>
                <a:latin typeface="Open Sans 1"/>
              </a:rPr>
              <a:t>Leonardo Tortorelli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38938" y="585430"/>
            <a:ext cx="739180" cy="3010839"/>
            <a:chOff x="0" y="0"/>
            <a:chExt cx="985573" cy="40144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9370" cy="1022011"/>
            </a:xfrm>
            <a:custGeom>
              <a:avLst/>
              <a:gdLst/>
              <a:ahLst/>
              <a:cxnLst/>
              <a:rect r="r" b="b" t="t" l="l"/>
              <a:pathLst>
                <a:path h="1022011" w="899370">
                  <a:moveTo>
                    <a:pt x="0" y="0"/>
                  </a:moveTo>
                  <a:lnTo>
                    <a:pt x="899370" y="0"/>
                  </a:lnTo>
                  <a:lnTo>
                    <a:pt x="899370" y="1022011"/>
                  </a:lnTo>
                  <a:lnTo>
                    <a:pt x="0" y="10220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3429" y="3053511"/>
              <a:ext cx="952144" cy="960942"/>
            </a:xfrm>
            <a:custGeom>
              <a:avLst/>
              <a:gdLst/>
              <a:ahLst/>
              <a:cxnLst/>
              <a:rect r="r" b="b" t="t" l="l"/>
              <a:pathLst>
                <a:path h="960942" w="952144">
                  <a:moveTo>
                    <a:pt x="0" y="0"/>
                  </a:moveTo>
                  <a:lnTo>
                    <a:pt x="952144" y="0"/>
                  </a:lnTo>
                  <a:lnTo>
                    <a:pt x="952144" y="960942"/>
                  </a:lnTo>
                  <a:lnTo>
                    <a:pt x="0" y="9609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1503853"/>
              <a:ext cx="985573" cy="1067057"/>
            </a:xfrm>
            <a:custGeom>
              <a:avLst/>
              <a:gdLst/>
              <a:ahLst/>
              <a:cxnLst/>
              <a:rect r="r" b="b" t="t" l="l"/>
              <a:pathLst>
                <a:path h="1067057" w="985573">
                  <a:moveTo>
                    <a:pt x="0" y="0"/>
                  </a:moveTo>
                  <a:lnTo>
                    <a:pt x="985573" y="0"/>
                  </a:lnTo>
                  <a:lnTo>
                    <a:pt x="985573" y="1067058"/>
                  </a:lnTo>
                  <a:lnTo>
                    <a:pt x="0" y="10670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325615" y="3072413"/>
            <a:ext cx="1300843" cy="650421"/>
          </a:xfrm>
          <a:custGeom>
            <a:avLst/>
            <a:gdLst/>
            <a:ahLst/>
            <a:cxnLst/>
            <a:rect r="r" b="b" t="t" l="l"/>
            <a:pathLst>
              <a:path h="650421" w="1300843">
                <a:moveTo>
                  <a:pt x="0" y="0"/>
                </a:moveTo>
                <a:lnTo>
                  <a:pt x="1300843" y="0"/>
                </a:lnTo>
                <a:lnTo>
                  <a:pt x="1300843" y="650422"/>
                </a:lnTo>
                <a:lnTo>
                  <a:pt x="0" y="6504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999049" y="2985059"/>
            <a:ext cx="872566" cy="872566"/>
          </a:xfrm>
          <a:custGeom>
            <a:avLst/>
            <a:gdLst/>
            <a:ahLst/>
            <a:cxnLst/>
            <a:rect r="r" b="b" t="t" l="l"/>
            <a:pathLst>
              <a:path h="872566" w="872566">
                <a:moveTo>
                  <a:pt x="0" y="0"/>
                </a:moveTo>
                <a:lnTo>
                  <a:pt x="872567" y="0"/>
                </a:lnTo>
                <a:lnTo>
                  <a:pt x="872567" y="872566"/>
                </a:lnTo>
                <a:lnTo>
                  <a:pt x="0" y="87256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51857" y="619434"/>
            <a:ext cx="194920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1 Bold"/>
              </a:rPr>
              <a:t>A chi è rivolto?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51857" y="2465988"/>
            <a:ext cx="269438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1 Bold"/>
              </a:rPr>
              <a:t>Tecnologie utilizzate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51857" y="1197919"/>
            <a:ext cx="3888854" cy="735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FFFFF"/>
                </a:solidFill>
                <a:latin typeface="Open Sans 1"/>
              </a:rPr>
              <a:t>Ad appassionati di matematica dagli 8 anni in su o a coloro che vogliono migliorare le proprie abilità matematiche divertendosi.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36515" y="381000"/>
            <a:ext cx="2042220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1 Bold"/>
              </a:rPr>
              <a:t>Come funziona?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28625" y="1159510"/>
            <a:ext cx="6858000" cy="735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FFFFFF"/>
                </a:solidFill>
                <a:latin typeface="Open Sans 1"/>
              </a:rPr>
              <a:t>Il gioco si svolge da 2 a 6 giocatori, con possibilità . Si utilizzano due mazzi di carte, tra cui uno numerico e uno con l'identità di Eulero. </a:t>
            </a:r>
          </a:p>
          <a:p>
            <a:pPr algn="ctr">
              <a:lnSpc>
                <a:spcPts val="196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428625" y="2114550"/>
            <a:ext cx="6858000" cy="1726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9"/>
              </a:lnSpc>
            </a:pPr>
            <a:r>
              <a:rPr lang="en-US" sz="1399">
                <a:solidFill>
                  <a:srgbClr val="FFFFFF"/>
                </a:solidFill>
                <a:latin typeface="Open Sans 2"/>
              </a:rPr>
              <a:t>La partita può terminare in tre casi: </a:t>
            </a:r>
          </a:p>
          <a:p>
            <a:pPr algn="ctr">
              <a:lnSpc>
                <a:spcPts val="1959"/>
              </a:lnSpc>
            </a:pPr>
            <a:r>
              <a:rPr lang="en-US" sz="1399">
                <a:solidFill>
                  <a:srgbClr val="FFFFFF"/>
                </a:solidFill>
                <a:latin typeface="Open Sans 2"/>
              </a:rPr>
              <a:t>1) se un giocatore ha tutte le carte del l'equazione di Eulero, vince istantaneamente; </a:t>
            </a:r>
          </a:p>
          <a:p>
            <a:pPr algn="ctr">
              <a:lnSpc>
                <a:spcPts val="1959"/>
              </a:lnSpc>
            </a:pPr>
            <a:r>
              <a:rPr lang="en-US" sz="1399">
                <a:solidFill>
                  <a:srgbClr val="FFFFFF"/>
                </a:solidFill>
                <a:latin typeface="Open Sans 2"/>
              </a:rPr>
              <a:t>2) se resta un solo team con almeno una carta numerica o Euler card (death match); </a:t>
            </a:r>
          </a:p>
          <a:p>
            <a:pPr algn="ctr">
              <a:lnSpc>
                <a:spcPts val="1959"/>
              </a:lnSpc>
            </a:pPr>
            <a:r>
              <a:rPr lang="en-US" sz="1399">
                <a:solidFill>
                  <a:srgbClr val="FFFFFF"/>
                </a:solidFill>
                <a:latin typeface="Open Sans 2"/>
              </a:rPr>
              <a:t>3) se scade il tempo di gioco, contando i punti come descritto in precedenza.</a:t>
            </a:r>
          </a:p>
          <a:p>
            <a:pPr algn="ctr">
              <a:lnSpc>
                <a:spcPts val="1959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-2410832">
            <a:off x="-2715798" y="-234497"/>
            <a:ext cx="6469214" cy="1470958"/>
          </a:xfrm>
          <a:custGeom>
            <a:avLst/>
            <a:gdLst/>
            <a:ahLst/>
            <a:cxnLst/>
            <a:rect r="r" b="b" t="t" l="l"/>
            <a:pathLst>
              <a:path h="1470958" w="6469214">
                <a:moveTo>
                  <a:pt x="0" y="0"/>
                </a:moveTo>
                <a:lnTo>
                  <a:pt x="6469214" y="0"/>
                </a:lnTo>
                <a:lnTo>
                  <a:pt x="6469214" y="1470958"/>
                </a:lnTo>
                <a:lnTo>
                  <a:pt x="0" y="14709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22" r="0" b="-12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410832">
            <a:off x="3409779" y="3451615"/>
            <a:ext cx="6469214" cy="1470958"/>
          </a:xfrm>
          <a:custGeom>
            <a:avLst/>
            <a:gdLst/>
            <a:ahLst/>
            <a:cxnLst/>
            <a:rect r="r" b="b" t="t" l="l"/>
            <a:pathLst>
              <a:path h="1470958" w="6469214">
                <a:moveTo>
                  <a:pt x="0" y="0"/>
                </a:moveTo>
                <a:lnTo>
                  <a:pt x="6469215" y="0"/>
                </a:lnTo>
                <a:lnTo>
                  <a:pt x="6469215" y="1470958"/>
                </a:lnTo>
                <a:lnTo>
                  <a:pt x="0" y="14709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22" r="0" b="-122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210220" y="1935966"/>
            <a:ext cx="6469214" cy="1470958"/>
          </a:xfrm>
          <a:custGeom>
            <a:avLst/>
            <a:gdLst/>
            <a:ahLst/>
            <a:cxnLst/>
            <a:rect r="r" b="b" t="t" l="l"/>
            <a:pathLst>
              <a:path h="1470958" w="6469214">
                <a:moveTo>
                  <a:pt x="0" y="0"/>
                </a:moveTo>
                <a:lnTo>
                  <a:pt x="6469215" y="0"/>
                </a:lnTo>
                <a:lnTo>
                  <a:pt x="6469215" y="1470959"/>
                </a:lnTo>
                <a:lnTo>
                  <a:pt x="0" y="14709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22" r="0" b="-1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3519" y="1956515"/>
            <a:ext cx="2849966" cy="714930"/>
          </a:xfrm>
          <a:custGeom>
            <a:avLst/>
            <a:gdLst/>
            <a:ahLst/>
            <a:cxnLst/>
            <a:rect r="r" b="b" t="t" l="l"/>
            <a:pathLst>
              <a:path h="714930" w="2849966">
                <a:moveTo>
                  <a:pt x="0" y="0"/>
                </a:moveTo>
                <a:lnTo>
                  <a:pt x="2849967" y="0"/>
                </a:lnTo>
                <a:lnTo>
                  <a:pt x="2849967" y="714930"/>
                </a:lnTo>
                <a:lnTo>
                  <a:pt x="0" y="7149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076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33519" y="2804795"/>
            <a:ext cx="2849966" cy="707080"/>
          </a:xfrm>
          <a:custGeom>
            <a:avLst/>
            <a:gdLst/>
            <a:ahLst/>
            <a:cxnLst/>
            <a:rect r="r" b="b" t="t" l="l"/>
            <a:pathLst>
              <a:path h="707080" w="2849966">
                <a:moveTo>
                  <a:pt x="0" y="0"/>
                </a:moveTo>
                <a:lnTo>
                  <a:pt x="2849967" y="0"/>
                </a:lnTo>
                <a:lnTo>
                  <a:pt x="2849967" y="707081"/>
                </a:lnTo>
                <a:lnTo>
                  <a:pt x="0" y="7070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33519" y="1093056"/>
            <a:ext cx="2849966" cy="730981"/>
          </a:xfrm>
          <a:custGeom>
            <a:avLst/>
            <a:gdLst/>
            <a:ahLst/>
            <a:cxnLst/>
            <a:rect r="r" b="b" t="t" l="l"/>
            <a:pathLst>
              <a:path h="730981" w="2849966">
                <a:moveTo>
                  <a:pt x="0" y="0"/>
                </a:moveTo>
                <a:lnTo>
                  <a:pt x="2849967" y="0"/>
                </a:lnTo>
                <a:lnTo>
                  <a:pt x="2849967" y="730982"/>
                </a:lnTo>
                <a:lnTo>
                  <a:pt x="0" y="7309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1584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35635" y="1044995"/>
            <a:ext cx="115845" cy="505675"/>
          </a:xfrm>
          <a:custGeom>
            <a:avLst/>
            <a:gdLst/>
            <a:ahLst/>
            <a:cxnLst/>
            <a:rect r="r" b="b" t="t" l="l"/>
            <a:pathLst>
              <a:path h="505675" w="115845">
                <a:moveTo>
                  <a:pt x="0" y="0"/>
                </a:moveTo>
                <a:lnTo>
                  <a:pt x="115845" y="0"/>
                </a:lnTo>
                <a:lnTo>
                  <a:pt x="115845" y="505675"/>
                </a:lnTo>
                <a:lnTo>
                  <a:pt x="0" y="5056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27391" y="1483995"/>
            <a:ext cx="9525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428625" y="381000"/>
            <a:ext cx="287476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1 Bold"/>
              </a:rPr>
              <a:t>Concorrenti principali 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4040317" y="1891147"/>
            <a:ext cx="115452" cy="503956"/>
          </a:xfrm>
          <a:custGeom>
            <a:avLst/>
            <a:gdLst/>
            <a:ahLst/>
            <a:cxnLst/>
            <a:rect r="r" b="b" t="t" l="l"/>
            <a:pathLst>
              <a:path h="503956" w="115452">
                <a:moveTo>
                  <a:pt x="0" y="0"/>
                </a:moveTo>
                <a:lnTo>
                  <a:pt x="115452" y="0"/>
                </a:lnTo>
                <a:lnTo>
                  <a:pt x="115452" y="503956"/>
                </a:lnTo>
                <a:lnTo>
                  <a:pt x="0" y="50395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093558" y="2906726"/>
            <a:ext cx="115283" cy="503219"/>
          </a:xfrm>
          <a:custGeom>
            <a:avLst/>
            <a:gdLst/>
            <a:ahLst/>
            <a:cxnLst/>
            <a:rect r="r" b="b" t="t" l="l"/>
            <a:pathLst>
              <a:path h="503219" w="115283">
                <a:moveTo>
                  <a:pt x="0" y="0"/>
                </a:moveTo>
                <a:lnTo>
                  <a:pt x="115283" y="0"/>
                </a:lnTo>
                <a:lnTo>
                  <a:pt x="115283" y="503219"/>
                </a:lnTo>
                <a:lnTo>
                  <a:pt x="0" y="50321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470643" y="1163213"/>
            <a:ext cx="1906191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FFFFFF"/>
                </a:solidFill>
                <a:latin typeface="Open Sans 1 Italics"/>
              </a:rPr>
              <a:t>Giochi ripetitivi e noiosi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401128" y="1927940"/>
            <a:ext cx="1964532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FFFFFF"/>
                </a:solidFill>
                <a:latin typeface="Open Sans 1 Italics"/>
              </a:rPr>
              <a:t>A pagamento e semplici “quiz”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234870" y="2921630"/>
            <a:ext cx="2297046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FFFFFF"/>
                </a:solidFill>
                <a:latin typeface="Open Sans 1 Italics"/>
              </a:rPr>
              <a:t>Focalizzato solo su giochi per bambini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03002" y="428625"/>
            <a:ext cx="2821665" cy="760486"/>
          </a:xfrm>
          <a:custGeom>
            <a:avLst/>
            <a:gdLst/>
            <a:ahLst/>
            <a:cxnLst/>
            <a:rect r="r" b="b" t="t" l="l"/>
            <a:pathLst>
              <a:path h="760486" w="2821665">
                <a:moveTo>
                  <a:pt x="0" y="0"/>
                </a:moveTo>
                <a:lnTo>
                  <a:pt x="2821664" y="0"/>
                </a:lnTo>
                <a:lnTo>
                  <a:pt x="2821664" y="760486"/>
                </a:lnTo>
                <a:lnTo>
                  <a:pt x="0" y="7604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93730" y="1565783"/>
            <a:ext cx="1432471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 1"/>
              </a:rPr>
              <a:t>App di learning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2302221">
            <a:off x="-2805982" y="-67947"/>
            <a:ext cx="6469214" cy="1470958"/>
          </a:xfrm>
          <a:custGeom>
            <a:avLst/>
            <a:gdLst/>
            <a:ahLst/>
            <a:cxnLst/>
            <a:rect r="r" b="b" t="t" l="l"/>
            <a:pathLst>
              <a:path h="1470958" w="6469214">
                <a:moveTo>
                  <a:pt x="0" y="0"/>
                </a:moveTo>
                <a:lnTo>
                  <a:pt x="6469214" y="0"/>
                </a:lnTo>
                <a:lnTo>
                  <a:pt x="6469214" y="1470959"/>
                </a:lnTo>
                <a:lnTo>
                  <a:pt x="0" y="14709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22" r="0" b="-12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302221">
            <a:off x="3922671" y="2828023"/>
            <a:ext cx="6469214" cy="1470958"/>
          </a:xfrm>
          <a:custGeom>
            <a:avLst/>
            <a:gdLst/>
            <a:ahLst/>
            <a:cxnLst/>
            <a:rect r="r" b="b" t="t" l="l"/>
            <a:pathLst>
              <a:path h="1470958" w="6469214">
                <a:moveTo>
                  <a:pt x="0" y="0"/>
                </a:moveTo>
                <a:lnTo>
                  <a:pt x="6469214" y="0"/>
                </a:lnTo>
                <a:lnTo>
                  <a:pt x="6469214" y="1470958"/>
                </a:lnTo>
                <a:lnTo>
                  <a:pt x="0" y="14709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22" r="0" b="-122"/>
            </a:stretch>
          </a:blip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468218" y="1113169"/>
            <a:ext cx="3051574" cy="2843624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931588" y="1898015"/>
            <a:ext cx="884748" cy="86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"/>
              </a:lnSpc>
            </a:pPr>
            <a:r>
              <a:rPr lang="en-US" sz="531">
                <a:solidFill>
                  <a:srgbClr val="FFFFFF"/>
                </a:solidFill>
                <a:latin typeface="Open Sans 1"/>
              </a:rPr>
              <a:t>Correlati con la  matematica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03002" y="428625"/>
            <a:ext cx="2821665" cy="760486"/>
          </a:xfrm>
          <a:custGeom>
            <a:avLst/>
            <a:gdLst/>
            <a:ahLst/>
            <a:cxnLst/>
            <a:rect r="r" b="b" t="t" l="l"/>
            <a:pathLst>
              <a:path h="760486" w="2821665">
                <a:moveTo>
                  <a:pt x="0" y="0"/>
                </a:moveTo>
                <a:lnTo>
                  <a:pt x="2821664" y="0"/>
                </a:lnTo>
                <a:lnTo>
                  <a:pt x="2821664" y="760486"/>
                </a:lnTo>
                <a:lnTo>
                  <a:pt x="0" y="7604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79727" y="1708812"/>
            <a:ext cx="620672" cy="620672"/>
          </a:xfrm>
          <a:custGeom>
            <a:avLst/>
            <a:gdLst/>
            <a:ahLst/>
            <a:cxnLst/>
            <a:rect r="r" b="b" t="t" l="l"/>
            <a:pathLst>
              <a:path h="620672" w="620672">
                <a:moveTo>
                  <a:pt x="0" y="0"/>
                </a:moveTo>
                <a:lnTo>
                  <a:pt x="620672" y="0"/>
                </a:lnTo>
                <a:lnTo>
                  <a:pt x="620672" y="620672"/>
                </a:lnTo>
                <a:lnTo>
                  <a:pt x="0" y="6206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68591" y="1878965"/>
            <a:ext cx="2252662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 1"/>
              </a:rPr>
              <a:t>Stimolante e mai noioso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2302221">
            <a:off x="-2805982" y="-67947"/>
            <a:ext cx="6469214" cy="1470958"/>
          </a:xfrm>
          <a:custGeom>
            <a:avLst/>
            <a:gdLst/>
            <a:ahLst/>
            <a:cxnLst/>
            <a:rect r="r" b="b" t="t" l="l"/>
            <a:pathLst>
              <a:path h="1470958" w="6469214">
                <a:moveTo>
                  <a:pt x="0" y="0"/>
                </a:moveTo>
                <a:lnTo>
                  <a:pt x="6469214" y="0"/>
                </a:lnTo>
                <a:lnTo>
                  <a:pt x="6469214" y="1470959"/>
                </a:lnTo>
                <a:lnTo>
                  <a:pt x="0" y="14709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122" r="0" b="-12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302221">
            <a:off x="3922671" y="2828023"/>
            <a:ext cx="6469214" cy="1470958"/>
          </a:xfrm>
          <a:custGeom>
            <a:avLst/>
            <a:gdLst/>
            <a:ahLst/>
            <a:cxnLst/>
            <a:rect r="r" b="b" t="t" l="l"/>
            <a:pathLst>
              <a:path h="1470958" w="6469214">
                <a:moveTo>
                  <a:pt x="0" y="0"/>
                </a:moveTo>
                <a:lnTo>
                  <a:pt x="6469214" y="0"/>
                </a:lnTo>
                <a:lnTo>
                  <a:pt x="6469214" y="1470958"/>
                </a:lnTo>
                <a:lnTo>
                  <a:pt x="0" y="14709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122" r="0" b="-122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79727" y="2631344"/>
            <a:ext cx="2941526" cy="842466"/>
            <a:chOff x="0" y="0"/>
            <a:chExt cx="3922035" cy="112328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27563" cy="827563"/>
            </a:xfrm>
            <a:custGeom>
              <a:avLst/>
              <a:gdLst/>
              <a:ahLst/>
              <a:cxnLst/>
              <a:rect r="r" b="b" t="t" l="l"/>
              <a:pathLst>
                <a:path h="827563" w="827563">
                  <a:moveTo>
                    <a:pt x="0" y="0"/>
                  </a:moveTo>
                  <a:lnTo>
                    <a:pt x="827563" y="0"/>
                  </a:lnTo>
                  <a:lnTo>
                    <a:pt x="827563" y="827563"/>
                  </a:lnTo>
                  <a:lnTo>
                    <a:pt x="0" y="8275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918485" y="44000"/>
              <a:ext cx="3003550" cy="10792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FFFFFF"/>
                  </a:solidFill>
                  <a:latin typeface="Open Sans 1"/>
                </a:rPr>
                <a:t>un gioco da condividere con i propri amici 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065979" y="1708812"/>
            <a:ext cx="2941526" cy="620672"/>
            <a:chOff x="0" y="0"/>
            <a:chExt cx="3922035" cy="82756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27563" cy="827563"/>
            </a:xfrm>
            <a:custGeom>
              <a:avLst/>
              <a:gdLst/>
              <a:ahLst/>
              <a:cxnLst/>
              <a:rect r="r" b="b" t="t" l="l"/>
              <a:pathLst>
                <a:path h="827563" w="827563">
                  <a:moveTo>
                    <a:pt x="0" y="0"/>
                  </a:moveTo>
                  <a:lnTo>
                    <a:pt x="827563" y="0"/>
                  </a:lnTo>
                  <a:lnTo>
                    <a:pt x="827563" y="827563"/>
                  </a:lnTo>
                  <a:lnTo>
                    <a:pt x="0" y="8275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918485" y="44000"/>
              <a:ext cx="3003550" cy="7109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FFFFFF"/>
                  </a:solidFill>
                  <a:latin typeface="Open Sans 1"/>
                </a:rPr>
                <a:t>Gioco sociale e utile nelle scuole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065979" y="2682153"/>
            <a:ext cx="2941526" cy="620672"/>
            <a:chOff x="0" y="0"/>
            <a:chExt cx="3922035" cy="82756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27563" cy="827563"/>
            </a:xfrm>
            <a:custGeom>
              <a:avLst/>
              <a:gdLst/>
              <a:ahLst/>
              <a:cxnLst/>
              <a:rect r="r" b="b" t="t" l="l"/>
              <a:pathLst>
                <a:path h="827563" w="827563">
                  <a:moveTo>
                    <a:pt x="0" y="0"/>
                  </a:moveTo>
                  <a:lnTo>
                    <a:pt x="827563" y="0"/>
                  </a:lnTo>
                  <a:lnTo>
                    <a:pt x="827563" y="827563"/>
                  </a:lnTo>
                  <a:lnTo>
                    <a:pt x="0" y="8275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918485" y="44000"/>
              <a:ext cx="3003550" cy="7109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FFFFFF"/>
                  </a:solidFill>
                  <a:latin typeface="Open Sans 1"/>
                </a:rPr>
                <a:t>Allena la mente in modo efficace 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46793" y="193115"/>
            <a:ext cx="2821665" cy="760486"/>
          </a:xfrm>
          <a:custGeom>
            <a:avLst/>
            <a:gdLst/>
            <a:ahLst/>
            <a:cxnLst/>
            <a:rect r="r" b="b" t="t" l="l"/>
            <a:pathLst>
              <a:path h="760486" w="2821665">
                <a:moveTo>
                  <a:pt x="0" y="0"/>
                </a:moveTo>
                <a:lnTo>
                  <a:pt x="2821664" y="0"/>
                </a:lnTo>
                <a:lnTo>
                  <a:pt x="2821664" y="760486"/>
                </a:lnTo>
                <a:lnTo>
                  <a:pt x="0" y="7604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302221">
            <a:off x="-2805982" y="-67947"/>
            <a:ext cx="6469214" cy="1470958"/>
          </a:xfrm>
          <a:custGeom>
            <a:avLst/>
            <a:gdLst/>
            <a:ahLst/>
            <a:cxnLst/>
            <a:rect r="r" b="b" t="t" l="l"/>
            <a:pathLst>
              <a:path h="1470958" w="6469214">
                <a:moveTo>
                  <a:pt x="0" y="0"/>
                </a:moveTo>
                <a:lnTo>
                  <a:pt x="6469214" y="0"/>
                </a:lnTo>
                <a:lnTo>
                  <a:pt x="6469214" y="1470959"/>
                </a:lnTo>
                <a:lnTo>
                  <a:pt x="0" y="14709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22" r="0" b="-12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302221">
            <a:off x="3951085" y="2923725"/>
            <a:ext cx="6469214" cy="1470958"/>
          </a:xfrm>
          <a:custGeom>
            <a:avLst/>
            <a:gdLst/>
            <a:ahLst/>
            <a:cxnLst/>
            <a:rect r="r" b="b" t="t" l="l"/>
            <a:pathLst>
              <a:path h="1470958" w="6469214">
                <a:moveTo>
                  <a:pt x="0" y="0"/>
                </a:moveTo>
                <a:lnTo>
                  <a:pt x="6469215" y="0"/>
                </a:lnTo>
                <a:lnTo>
                  <a:pt x="6469215" y="1470958"/>
                </a:lnTo>
                <a:lnTo>
                  <a:pt x="0" y="14709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22" r="0" b="-12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6813" y="1360415"/>
            <a:ext cx="1576090" cy="1128443"/>
          </a:xfrm>
          <a:custGeom>
            <a:avLst/>
            <a:gdLst/>
            <a:ahLst/>
            <a:cxnLst/>
            <a:rect r="r" b="b" t="t" l="l"/>
            <a:pathLst>
              <a:path h="1128443" w="1576090">
                <a:moveTo>
                  <a:pt x="0" y="0"/>
                </a:moveTo>
                <a:lnTo>
                  <a:pt x="1576091" y="0"/>
                </a:lnTo>
                <a:lnTo>
                  <a:pt x="1576091" y="1128444"/>
                </a:lnTo>
                <a:lnTo>
                  <a:pt x="0" y="1128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721553" y="1236213"/>
            <a:ext cx="1546904" cy="1594462"/>
          </a:xfrm>
          <a:custGeom>
            <a:avLst/>
            <a:gdLst/>
            <a:ahLst/>
            <a:cxnLst/>
            <a:rect r="r" b="b" t="t" l="l"/>
            <a:pathLst>
              <a:path h="1594462" w="1546904">
                <a:moveTo>
                  <a:pt x="0" y="0"/>
                </a:moveTo>
                <a:lnTo>
                  <a:pt x="1546904" y="0"/>
                </a:lnTo>
                <a:lnTo>
                  <a:pt x="1546904" y="1594462"/>
                </a:lnTo>
                <a:lnTo>
                  <a:pt x="0" y="15944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814552" y="1189111"/>
            <a:ext cx="1517231" cy="1594462"/>
          </a:xfrm>
          <a:custGeom>
            <a:avLst/>
            <a:gdLst/>
            <a:ahLst/>
            <a:cxnLst/>
            <a:rect r="r" b="b" t="t" l="l"/>
            <a:pathLst>
              <a:path h="1594462" w="1517231">
                <a:moveTo>
                  <a:pt x="0" y="0"/>
                </a:moveTo>
                <a:lnTo>
                  <a:pt x="1517230" y="0"/>
                </a:lnTo>
                <a:lnTo>
                  <a:pt x="1517230" y="1594462"/>
                </a:lnTo>
                <a:lnTo>
                  <a:pt x="0" y="159446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162789" y="1236213"/>
            <a:ext cx="1187024" cy="2034898"/>
          </a:xfrm>
          <a:custGeom>
            <a:avLst/>
            <a:gdLst/>
            <a:ahLst/>
            <a:cxnLst/>
            <a:rect r="r" b="b" t="t" l="l"/>
            <a:pathLst>
              <a:path h="2034898" w="1187024">
                <a:moveTo>
                  <a:pt x="0" y="0"/>
                </a:moveTo>
                <a:lnTo>
                  <a:pt x="1187024" y="0"/>
                </a:lnTo>
                <a:lnTo>
                  <a:pt x="1187024" y="2034897"/>
                </a:lnTo>
                <a:lnTo>
                  <a:pt x="0" y="203489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2537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16893" y="1803083"/>
            <a:ext cx="5281464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 1 Bold"/>
              </a:rPr>
              <a:t>Grazie per l’attenzione!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DAF7rjNTQjg</dc:identifier>
  <dcterms:modified xsi:type="dcterms:W3CDTF">2011-08-01T06:04:30Z</dcterms:modified>
  <cp:revision>1</cp:revision>
  <dc:title>Mentematico</dc:title>
</cp:coreProperties>
</file>