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svg" /><Relationship Id="rId1" Type="http://schemas.openxmlformats.org/officeDocument/2006/relationships/image" Target="../media/image6.png" /><Relationship Id="rId6" Type="http://schemas.openxmlformats.org/officeDocument/2006/relationships/image" Target="../media/image11.svg" /><Relationship Id="rId5" Type="http://schemas.openxmlformats.org/officeDocument/2006/relationships/image" Target="../media/image10.png" /><Relationship Id="rId4" Type="http://schemas.openxmlformats.org/officeDocument/2006/relationships/image" Target="../media/image9.svg" 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svg" /><Relationship Id="rId1" Type="http://schemas.openxmlformats.org/officeDocument/2006/relationships/image" Target="../media/image6.png" /><Relationship Id="rId6" Type="http://schemas.openxmlformats.org/officeDocument/2006/relationships/image" Target="../media/image11.svg" /><Relationship Id="rId5" Type="http://schemas.openxmlformats.org/officeDocument/2006/relationships/image" Target="../media/image10.png" /><Relationship Id="rId4" Type="http://schemas.openxmlformats.org/officeDocument/2006/relationships/image" Target="../media/image9.sv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CD8AAA-24FF-4568-AC27-D15D1DC60A5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96DBD5D-EE6D-4B1C-B8A9-3B748B0CF522}">
      <dgm:prSet/>
      <dgm:spPr/>
      <dgm:t>
        <a:bodyPr/>
        <a:lstStyle/>
        <a:p>
          <a:pPr>
            <a:defRPr cap="all"/>
          </a:pPr>
          <a:r>
            <a:rPr lang="en-US"/>
            <a:t>Provide a clear and concise statement of the objectives for your analysis. These might include:</a:t>
          </a:r>
        </a:p>
      </dgm:t>
    </dgm:pt>
    <dgm:pt modelId="{5542EC45-3532-4D38-8D8E-C17DE1610036}" type="parTrans" cxnId="{AAC5120E-0F1B-4DEE-B424-0C37BD918343}">
      <dgm:prSet/>
      <dgm:spPr/>
      <dgm:t>
        <a:bodyPr/>
        <a:lstStyle/>
        <a:p>
          <a:endParaRPr lang="en-US"/>
        </a:p>
      </dgm:t>
    </dgm:pt>
    <dgm:pt modelId="{E6127FE9-5B50-411B-82F1-39BA77DD38C1}" type="sibTrans" cxnId="{AAC5120E-0F1B-4DEE-B424-0C37BD918343}">
      <dgm:prSet/>
      <dgm:spPr/>
      <dgm:t>
        <a:bodyPr/>
        <a:lstStyle/>
        <a:p>
          <a:endParaRPr lang="en-US"/>
        </a:p>
      </dgm:t>
    </dgm:pt>
    <dgm:pt modelId="{B23ED71B-02CB-4F8B-9C53-AC8A82661401}">
      <dgm:prSet/>
      <dgm:spPr/>
      <dgm:t>
        <a:bodyPr/>
        <a:lstStyle/>
        <a:p>
          <a:pPr>
            <a:defRPr cap="all"/>
          </a:pPr>
          <a:r>
            <a:rPr lang="en-US"/>
            <a:t>1) Understand the trends and patterns of COVID-19 cases and deaths.2)Identify hotspots or regions with higher infection rates.3)Analyze the impact of various factors on the spread of the virus.</a:t>
          </a:r>
        </a:p>
      </dgm:t>
    </dgm:pt>
    <dgm:pt modelId="{A5F31B17-F5AA-4700-A23C-777975BC6E6F}" type="parTrans" cxnId="{1404B2E6-9A66-465D-B37F-A205C60D8633}">
      <dgm:prSet/>
      <dgm:spPr/>
      <dgm:t>
        <a:bodyPr/>
        <a:lstStyle/>
        <a:p>
          <a:endParaRPr lang="en-US"/>
        </a:p>
      </dgm:t>
    </dgm:pt>
    <dgm:pt modelId="{61B9B777-85EF-496B-8C69-9139DCEB9E13}" type="sibTrans" cxnId="{1404B2E6-9A66-465D-B37F-A205C60D8633}">
      <dgm:prSet/>
      <dgm:spPr/>
      <dgm:t>
        <a:bodyPr/>
        <a:lstStyle/>
        <a:p>
          <a:endParaRPr lang="en-US"/>
        </a:p>
      </dgm:t>
    </dgm:pt>
    <dgm:pt modelId="{2C5CB57D-DC82-439C-AA0A-368675F2F71B}">
      <dgm:prSet/>
      <dgm:spPr/>
      <dgm:t>
        <a:bodyPr/>
        <a:lstStyle/>
        <a:p>
          <a:pPr>
            <a:defRPr cap="all"/>
          </a:pPr>
          <a:r>
            <a:rPr lang="en-US"/>
            <a:t>Mention how achieving these objectives will contribute to a better understanding of the COVID-19 situation and support decision-making.You can use icons or graphics related to data analysis to make the slide more visually engaging.</a:t>
          </a:r>
        </a:p>
      </dgm:t>
    </dgm:pt>
    <dgm:pt modelId="{8BEAC3E1-5BC7-4DEE-97B0-2DAED4D822C9}" type="parTrans" cxnId="{EF0F72BB-60E3-4B25-B879-B7DCF3DB0F92}">
      <dgm:prSet/>
      <dgm:spPr/>
      <dgm:t>
        <a:bodyPr/>
        <a:lstStyle/>
        <a:p>
          <a:endParaRPr lang="en-US"/>
        </a:p>
      </dgm:t>
    </dgm:pt>
    <dgm:pt modelId="{724C195B-A52A-4F41-8E1A-CCB9B9E3ECA7}" type="sibTrans" cxnId="{EF0F72BB-60E3-4B25-B879-B7DCF3DB0F92}">
      <dgm:prSet/>
      <dgm:spPr/>
      <dgm:t>
        <a:bodyPr/>
        <a:lstStyle/>
        <a:p>
          <a:endParaRPr lang="en-US"/>
        </a:p>
      </dgm:t>
    </dgm:pt>
    <dgm:pt modelId="{790FCCFD-8D3F-4C75-92D1-D52046F97CFC}" type="pres">
      <dgm:prSet presAssocID="{37CD8AAA-24FF-4568-AC27-D15D1DC60A50}" presName="root" presStyleCnt="0">
        <dgm:presLayoutVars>
          <dgm:dir/>
          <dgm:resizeHandles val="exact"/>
        </dgm:presLayoutVars>
      </dgm:prSet>
      <dgm:spPr/>
    </dgm:pt>
    <dgm:pt modelId="{49B0EC9A-88AB-48D0-BC90-00EC01EC977A}" type="pres">
      <dgm:prSet presAssocID="{E96DBD5D-EE6D-4B1C-B8A9-3B748B0CF522}" presName="compNode" presStyleCnt="0"/>
      <dgm:spPr/>
    </dgm:pt>
    <dgm:pt modelId="{56F230BC-2841-4E32-B4A6-03E895A51582}" type="pres">
      <dgm:prSet presAssocID="{E96DBD5D-EE6D-4B1C-B8A9-3B748B0CF522}" presName="iconBgRect" presStyleLbl="bgShp" presStyleIdx="0" presStyleCnt="3"/>
      <dgm:spPr/>
    </dgm:pt>
    <dgm:pt modelId="{A1EF6FC2-1305-4A61-BEA3-E98EABCA1A33}" type="pres">
      <dgm:prSet presAssocID="{E96DBD5D-EE6D-4B1C-B8A9-3B748B0CF52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B6E77E45-5FD7-4C43-B157-C0257A0D4A4A}" type="pres">
      <dgm:prSet presAssocID="{E96DBD5D-EE6D-4B1C-B8A9-3B748B0CF522}" presName="spaceRect" presStyleCnt="0"/>
      <dgm:spPr/>
    </dgm:pt>
    <dgm:pt modelId="{7C37A8D7-81CE-4565-992C-85C2EAFBA67E}" type="pres">
      <dgm:prSet presAssocID="{E96DBD5D-EE6D-4B1C-B8A9-3B748B0CF522}" presName="textRect" presStyleLbl="revTx" presStyleIdx="0" presStyleCnt="3">
        <dgm:presLayoutVars>
          <dgm:chMax val="1"/>
          <dgm:chPref val="1"/>
        </dgm:presLayoutVars>
      </dgm:prSet>
      <dgm:spPr/>
    </dgm:pt>
    <dgm:pt modelId="{4F16E907-55F4-4DC5-899B-80690F96D201}" type="pres">
      <dgm:prSet presAssocID="{E6127FE9-5B50-411B-82F1-39BA77DD38C1}" presName="sibTrans" presStyleCnt="0"/>
      <dgm:spPr/>
    </dgm:pt>
    <dgm:pt modelId="{AB7138CD-7C71-404A-9D5E-8888ACAA3CC0}" type="pres">
      <dgm:prSet presAssocID="{B23ED71B-02CB-4F8B-9C53-AC8A82661401}" presName="compNode" presStyleCnt="0"/>
      <dgm:spPr/>
    </dgm:pt>
    <dgm:pt modelId="{0BEF5F0C-82E3-4C67-A629-F2D963362A51}" type="pres">
      <dgm:prSet presAssocID="{B23ED71B-02CB-4F8B-9C53-AC8A82661401}" presName="iconBgRect" presStyleLbl="bgShp" presStyleIdx="1" presStyleCnt="3"/>
      <dgm:spPr/>
    </dgm:pt>
    <dgm:pt modelId="{EA3110E8-19C4-49BE-88C9-2523101AF2FF}" type="pres">
      <dgm:prSet presAssocID="{B23ED71B-02CB-4F8B-9C53-AC8A8266140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st Aid Kit"/>
        </a:ext>
      </dgm:extLst>
    </dgm:pt>
    <dgm:pt modelId="{72728712-3052-4B90-A430-E089193A1D5B}" type="pres">
      <dgm:prSet presAssocID="{B23ED71B-02CB-4F8B-9C53-AC8A82661401}" presName="spaceRect" presStyleCnt="0"/>
      <dgm:spPr/>
    </dgm:pt>
    <dgm:pt modelId="{B5A6516F-E1BC-4C99-B9EE-611FB3FA1B2A}" type="pres">
      <dgm:prSet presAssocID="{B23ED71B-02CB-4F8B-9C53-AC8A82661401}" presName="textRect" presStyleLbl="revTx" presStyleIdx="1" presStyleCnt="3">
        <dgm:presLayoutVars>
          <dgm:chMax val="1"/>
          <dgm:chPref val="1"/>
        </dgm:presLayoutVars>
      </dgm:prSet>
      <dgm:spPr/>
    </dgm:pt>
    <dgm:pt modelId="{B445929C-D7FC-4AC0-B394-EE8F0E9669EE}" type="pres">
      <dgm:prSet presAssocID="{61B9B777-85EF-496B-8C69-9139DCEB9E13}" presName="sibTrans" presStyleCnt="0"/>
      <dgm:spPr/>
    </dgm:pt>
    <dgm:pt modelId="{F9C6B433-C590-47C3-AB7C-B9F90026CD3A}" type="pres">
      <dgm:prSet presAssocID="{2C5CB57D-DC82-439C-AA0A-368675F2F71B}" presName="compNode" presStyleCnt="0"/>
      <dgm:spPr/>
    </dgm:pt>
    <dgm:pt modelId="{9FFA53A0-C995-418F-B454-B26777722568}" type="pres">
      <dgm:prSet presAssocID="{2C5CB57D-DC82-439C-AA0A-368675F2F71B}" presName="iconBgRect" presStyleLbl="bgShp" presStyleIdx="2" presStyleCnt="3"/>
      <dgm:spPr/>
    </dgm:pt>
    <dgm:pt modelId="{B5457FD8-EB13-4FFB-B628-D7A6D3296021}" type="pres">
      <dgm:prSet presAssocID="{2C5CB57D-DC82-439C-AA0A-368675F2F71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EE434C5-1D60-44DA-B262-8F963E4122FD}" type="pres">
      <dgm:prSet presAssocID="{2C5CB57D-DC82-439C-AA0A-368675F2F71B}" presName="spaceRect" presStyleCnt="0"/>
      <dgm:spPr/>
    </dgm:pt>
    <dgm:pt modelId="{E9E89B76-4C5F-41E3-B27C-1E1BF812449C}" type="pres">
      <dgm:prSet presAssocID="{2C5CB57D-DC82-439C-AA0A-368675F2F71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AC5120E-0F1B-4DEE-B424-0C37BD918343}" srcId="{37CD8AAA-24FF-4568-AC27-D15D1DC60A50}" destId="{E96DBD5D-EE6D-4B1C-B8A9-3B748B0CF522}" srcOrd="0" destOrd="0" parTransId="{5542EC45-3532-4D38-8D8E-C17DE1610036}" sibTransId="{E6127FE9-5B50-411B-82F1-39BA77DD38C1}"/>
    <dgm:cxn modelId="{85CC216E-7FD0-465B-9682-1AE888896763}" type="presOf" srcId="{E96DBD5D-EE6D-4B1C-B8A9-3B748B0CF522}" destId="{7C37A8D7-81CE-4565-992C-85C2EAFBA67E}" srcOrd="0" destOrd="0" presId="urn:microsoft.com/office/officeart/2018/5/layout/IconCircleLabelList"/>
    <dgm:cxn modelId="{9CD1EEA4-8910-4981-BB7C-16EC2646ADCA}" type="presOf" srcId="{2C5CB57D-DC82-439C-AA0A-368675F2F71B}" destId="{E9E89B76-4C5F-41E3-B27C-1E1BF812449C}" srcOrd="0" destOrd="0" presId="urn:microsoft.com/office/officeart/2018/5/layout/IconCircleLabelList"/>
    <dgm:cxn modelId="{541B2BA8-127E-4328-831C-68261C7D55AF}" type="presOf" srcId="{37CD8AAA-24FF-4568-AC27-D15D1DC60A50}" destId="{790FCCFD-8D3F-4C75-92D1-D52046F97CFC}" srcOrd="0" destOrd="0" presId="urn:microsoft.com/office/officeart/2018/5/layout/IconCircleLabelList"/>
    <dgm:cxn modelId="{EF0F72BB-60E3-4B25-B879-B7DCF3DB0F92}" srcId="{37CD8AAA-24FF-4568-AC27-D15D1DC60A50}" destId="{2C5CB57D-DC82-439C-AA0A-368675F2F71B}" srcOrd="2" destOrd="0" parTransId="{8BEAC3E1-5BC7-4DEE-97B0-2DAED4D822C9}" sibTransId="{724C195B-A52A-4F41-8E1A-CCB9B9E3ECA7}"/>
    <dgm:cxn modelId="{1404B2E6-9A66-465D-B37F-A205C60D8633}" srcId="{37CD8AAA-24FF-4568-AC27-D15D1DC60A50}" destId="{B23ED71B-02CB-4F8B-9C53-AC8A82661401}" srcOrd="1" destOrd="0" parTransId="{A5F31B17-F5AA-4700-A23C-777975BC6E6F}" sibTransId="{61B9B777-85EF-496B-8C69-9139DCEB9E13}"/>
    <dgm:cxn modelId="{B1FD59F1-93E9-40B9-8EC7-626C3F6A5102}" type="presOf" srcId="{B23ED71B-02CB-4F8B-9C53-AC8A82661401}" destId="{B5A6516F-E1BC-4C99-B9EE-611FB3FA1B2A}" srcOrd="0" destOrd="0" presId="urn:microsoft.com/office/officeart/2018/5/layout/IconCircleLabelList"/>
    <dgm:cxn modelId="{F3CD4947-1004-4F95-9FCD-9E1688EA04C7}" type="presParOf" srcId="{790FCCFD-8D3F-4C75-92D1-D52046F97CFC}" destId="{49B0EC9A-88AB-48D0-BC90-00EC01EC977A}" srcOrd="0" destOrd="0" presId="urn:microsoft.com/office/officeart/2018/5/layout/IconCircleLabelList"/>
    <dgm:cxn modelId="{8C66DE6F-4456-4ADF-9289-29C484E56331}" type="presParOf" srcId="{49B0EC9A-88AB-48D0-BC90-00EC01EC977A}" destId="{56F230BC-2841-4E32-B4A6-03E895A51582}" srcOrd="0" destOrd="0" presId="urn:microsoft.com/office/officeart/2018/5/layout/IconCircleLabelList"/>
    <dgm:cxn modelId="{E07A9958-02E9-4D75-B8A3-D2B04F18DED9}" type="presParOf" srcId="{49B0EC9A-88AB-48D0-BC90-00EC01EC977A}" destId="{A1EF6FC2-1305-4A61-BEA3-E98EABCA1A33}" srcOrd="1" destOrd="0" presId="urn:microsoft.com/office/officeart/2018/5/layout/IconCircleLabelList"/>
    <dgm:cxn modelId="{FA1BB329-2683-45E4-B925-803C6974A55B}" type="presParOf" srcId="{49B0EC9A-88AB-48D0-BC90-00EC01EC977A}" destId="{B6E77E45-5FD7-4C43-B157-C0257A0D4A4A}" srcOrd="2" destOrd="0" presId="urn:microsoft.com/office/officeart/2018/5/layout/IconCircleLabelList"/>
    <dgm:cxn modelId="{9B81771E-1BC9-4686-A954-C449D0A0A3E4}" type="presParOf" srcId="{49B0EC9A-88AB-48D0-BC90-00EC01EC977A}" destId="{7C37A8D7-81CE-4565-992C-85C2EAFBA67E}" srcOrd="3" destOrd="0" presId="urn:microsoft.com/office/officeart/2018/5/layout/IconCircleLabelList"/>
    <dgm:cxn modelId="{45E25F7E-8532-4E2E-89E6-FA92E89E19E3}" type="presParOf" srcId="{790FCCFD-8D3F-4C75-92D1-D52046F97CFC}" destId="{4F16E907-55F4-4DC5-899B-80690F96D201}" srcOrd="1" destOrd="0" presId="urn:microsoft.com/office/officeart/2018/5/layout/IconCircleLabelList"/>
    <dgm:cxn modelId="{A170EA87-DA1C-4F1F-BDA0-E0436D48869A}" type="presParOf" srcId="{790FCCFD-8D3F-4C75-92D1-D52046F97CFC}" destId="{AB7138CD-7C71-404A-9D5E-8888ACAA3CC0}" srcOrd="2" destOrd="0" presId="urn:microsoft.com/office/officeart/2018/5/layout/IconCircleLabelList"/>
    <dgm:cxn modelId="{4769E8B1-4E9F-4E14-801D-E11842423938}" type="presParOf" srcId="{AB7138CD-7C71-404A-9D5E-8888ACAA3CC0}" destId="{0BEF5F0C-82E3-4C67-A629-F2D963362A51}" srcOrd="0" destOrd="0" presId="urn:microsoft.com/office/officeart/2018/5/layout/IconCircleLabelList"/>
    <dgm:cxn modelId="{87EC25FF-0E13-41EE-8127-3C13C7D83DCC}" type="presParOf" srcId="{AB7138CD-7C71-404A-9D5E-8888ACAA3CC0}" destId="{EA3110E8-19C4-49BE-88C9-2523101AF2FF}" srcOrd="1" destOrd="0" presId="urn:microsoft.com/office/officeart/2018/5/layout/IconCircleLabelList"/>
    <dgm:cxn modelId="{A2B174A9-446E-4B99-BBE8-F3FFBA861959}" type="presParOf" srcId="{AB7138CD-7C71-404A-9D5E-8888ACAA3CC0}" destId="{72728712-3052-4B90-A430-E089193A1D5B}" srcOrd="2" destOrd="0" presId="urn:microsoft.com/office/officeart/2018/5/layout/IconCircleLabelList"/>
    <dgm:cxn modelId="{AE9A7896-8357-4DED-A1AE-505C82898072}" type="presParOf" srcId="{AB7138CD-7C71-404A-9D5E-8888ACAA3CC0}" destId="{B5A6516F-E1BC-4C99-B9EE-611FB3FA1B2A}" srcOrd="3" destOrd="0" presId="urn:microsoft.com/office/officeart/2018/5/layout/IconCircleLabelList"/>
    <dgm:cxn modelId="{573F9B3D-FFB1-4335-B05C-A9338A3983CF}" type="presParOf" srcId="{790FCCFD-8D3F-4C75-92D1-D52046F97CFC}" destId="{B445929C-D7FC-4AC0-B394-EE8F0E9669EE}" srcOrd="3" destOrd="0" presId="urn:microsoft.com/office/officeart/2018/5/layout/IconCircleLabelList"/>
    <dgm:cxn modelId="{47E1488F-2A6B-4DD8-9F18-FB83C0902F9D}" type="presParOf" srcId="{790FCCFD-8D3F-4C75-92D1-D52046F97CFC}" destId="{F9C6B433-C590-47C3-AB7C-B9F90026CD3A}" srcOrd="4" destOrd="0" presId="urn:microsoft.com/office/officeart/2018/5/layout/IconCircleLabelList"/>
    <dgm:cxn modelId="{10A596AC-E51A-4816-B3B9-1584C5D98294}" type="presParOf" srcId="{F9C6B433-C590-47C3-AB7C-B9F90026CD3A}" destId="{9FFA53A0-C995-418F-B454-B26777722568}" srcOrd="0" destOrd="0" presId="urn:microsoft.com/office/officeart/2018/5/layout/IconCircleLabelList"/>
    <dgm:cxn modelId="{FE16A952-DDCB-4E52-AA1C-04A7B980C3BC}" type="presParOf" srcId="{F9C6B433-C590-47C3-AB7C-B9F90026CD3A}" destId="{B5457FD8-EB13-4FFB-B628-D7A6D3296021}" srcOrd="1" destOrd="0" presId="urn:microsoft.com/office/officeart/2018/5/layout/IconCircleLabelList"/>
    <dgm:cxn modelId="{84D54219-72BC-4933-9DF2-D22319D8B4FA}" type="presParOf" srcId="{F9C6B433-C590-47C3-AB7C-B9F90026CD3A}" destId="{6EE434C5-1D60-44DA-B262-8F963E4122FD}" srcOrd="2" destOrd="0" presId="urn:microsoft.com/office/officeart/2018/5/layout/IconCircleLabelList"/>
    <dgm:cxn modelId="{3A478DC9-2273-436C-9CDA-350598D60906}" type="presParOf" srcId="{F9C6B433-C590-47C3-AB7C-B9F90026CD3A}" destId="{E9E89B76-4C5F-41E3-B27C-1E1BF812449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C365E6-3962-4034-B493-6C63618EA55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B6E8152-E0E2-4DE3-8B23-D59C5903CC32}">
      <dgm:prSet/>
      <dgm:spPr/>
      <dgm:t>
        <a:bodyPr/>
        <a:lstStyle/>
        <a:p>
          <a:r>
            <a:rPr lang="en-US"/>
            <a:t>Open the floor for any questions or discussions.</a:t>
          </a:r>
        </a:p>
      </dgm:t>
    </dgm:pt>
    <dgm:pt modelId="{253ED4AE-20E7-46F4-ABFD-02B73FFE6ED3}" type="parTrans" cxnId="{376772EA-6D8E-4FE0-8CDC-9A310AEC66FF}">
      <dgm:prSet/>
      <dgm:spPr/>
      <dgm:t>
        <a:bodyPr/>
        <a:lstStyle/>
        <a:p>
          <a:endParaRPr lang="en-US"/>
        </a:p>
      </dgm:t>
    </dgm:pt>
    <dgm:pt modelId="{3C6D2178-9FD9-429F-A68E-CB5AEFD19EAF}" type="sibTrans" cxnId="{376772EA-6D8E-4FE0-8CDC-9A310AEC66FF}">
      <dgm:prSet/>
      <dgm:spPr/>
      <dgm:t>
        <a:bodyPr/>
        <a:lstStyle/>
        <a:p>
          <a:endParaRPr lang="en-US"/>
        </a:p>
      </dgm:t>
    </dgm:pt>
    <dgm:pt modelId="{53AACE18-4520-4FAF-A7C2-78639FCC0EFD}">
      <dgm:prSet/>
      <dgm:spPr/>
      <dgm:t>
        <a:bodyPr/>
        <a:lstStyle/>
        <a:p>
          <a:r>
            <a:rPr lang="en-US"/>
            <a:t>Remember to use visuals, charts, and bullet points to make the presentation visually engaging. Adapt and expand upon these slides as needed to fit your project’s specific details.</a:t>
          </a:r>
        </a:p>
      </dgm:t>
    </dgm:pt>
    <dgm:pt modelId="{C0DFC4D8-CEFD-431B-A310-0F523DC6391C}" type="parTrans" cxnId="{D55F3EFD-1B07-437F-9AD6-CE38850A91ED}">
      <dgm:prSet/>
      <dgm:spPr/>
      <dgm:t>
        <a:bodyPr/>
        <a:lstStyle/>
        <a:p>
          <a:endParaRPr lang="en-US"/>
        </a:p>
      </dgm:t>
    </dgm:pt>
    <dgm:pt modelId="{A3149A26-9C9C-4C49-926C-05F6FA4EF4CD}" type="sibTrans" cxnId="{D55F3EFD-1B07-437F-9AD6-CE38850A91ED}">
      <dgm:prSet/>
      <dgm:spPr/>
      <dgm:t>
        <a:bodyPr/>
        <a:lstStyle/>
        <a:p>
          <a:endParaRPr lang="en-US"/>
        </a:p>
      </dgm:t>
    </dgm:pt>
    <dgm:pt modelId="{2DF955FE-2B42-D548-B345-82221841CBE7}" type="pres">
      <dgm:prSet presAssocID="{AAC365E6-3962-4034-B493-6C63618EA557}" presName="linear" presStyleCnt="0">
        <dgm:presLayoutVars>
          <dgm:animLvl val="lvl"/>
          <dgm:resizeHandles val="exact"/>
        </dgm:presLayoutVars>
      </dgm:prSet>
      <dgm:spPr/>
    </dgm:pt>
    <dgm:pt modelId="{BDCE03C9-E822-6A41-9218-53126FD91F30}" type="pres">
      <dgm:prSet presAssocID="{AB6E8152-E0E2-4DE3-8B23-D59C5903CC3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D323A6F-A550-8B42-8485-ECAAD9738629}" type="pres">
      <dgm:prSet presAssocID="{3C6D2178-9FD9-429F-A68E-CB5AEFD19EAF}" presName="spacer" presStyleCnt="0"/>
      <dgm:spPr/>
    </dgm:pt>
    <dgm:pt modelId="{82A4311B-3AB0-5D44-A42A-408DA5A8DFD3}" type="pres">
      <dgm:prSet presAssocID="{53AACE18-4520-4FAF-A7C2-78639FCC0EF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F75C904-388C-9540-9C0B-FFB3D8B37C4E}" type="presOf" srcId="{AB6E8152-E0E2-4DE3-8B23-D59C5903CC32}" destId="{BDCE03C9-E822-6A41-9218-53126FD91F30}" srcOrd="0" destOrd="0" presId="urn:microsoft.com/office/officeart/2005/8/layout/vList2"/>
    <dgm:cxn modelId="{AEE6ECC9-01A9-1246-AA75-E8B5C54D5AFD}" type="presOf" srcId="{AAC365E6-3962-4034-B493-6C63618EA557}" destId="{2DF955FE-2B42-D548-B345-82221841CBE7}" srcOrd="0" destOrd="0" presId="urn:microsoft.com/office/officeart/2005/8/layout/vList2"/>
    <dgm:cxn modelId="{58E566D9-D02D-4546-BE78-1B3D7B8FAB84}" type="presOf" srcId="{53AACE18-4520-4FAF-A7C2-78639FCC0EFD}" destId="{82A4311B-3AB0-5D44-A42A-408DA5A8DFD3}" srcOrd="0" destOrd="0" presId="urn:microsoft.com/office/officeart/2005/8/layout/vList2"/>
    <dgm:cxn modelId="{376772EA-6D8E-4FE0-8CDC-9A310AEC66FF}" srcId="{AAC365E6-3962-4034-B493-6C63618EA557}" destId="{AB6E8152-E0E2-4DE3-8B23-D59C5903CC32}" srcOrd="0" destOrd="0" parTransId="{253ED4AE-20E7-46F4-ABFD-02B73FFE6ED3}" sibTransId="{3C6D2178-9FD9-429F-A68E-CB5AEFD19EAF}"/>
    <dgm:cxn modelId="{D55F3EFD-1B07-437F-9AD6-CE38850A91ED}" srcId="{AAC365E6-3962-4034-B493-6C63618EA557}" destId="{53AACE18-4520-4FAF-A7C2-78639FCC0EFD}" srcOrd="1" destOrd="0" parTransId="{C0DFC4D8-CEFD-431B-A310-0F523DC6391C}" sibTransId="{A3149A26-9C9C-4C49-926C-05F6FA4EF4CD}"/>
    <dgm:cxn modelId="{C4A8F9A2-FB84-394B-A6A4-194FCDDDDAE7}" type="presParOf" srcId="{2DF955FE-2B42-D548-B345-82221841CBE7}" destId="{BDCE03C9-E822-6A41-9218-53126FD91F30}" srcOrd="0" destOrd="0" presId="urn:microsoft.com/office/officeart/2005/8/layout/vList2"/>
    <dgm:cxn modelId="{65D24B6B-4B1C-4948-9AFE-50988E392BFB}" type="presParOf" srcId="{2DF955FE-2B42-D548-B345-82221841CBE7}" destId="{4D323A6F-A550-8B42-8485-ECAAD9738629}" srcOrd="1" destOrd="0" presId="urn:microsoft.com/office/officeart/2005/8/layout/vList2"/>
    <dgm:cxn modelId="{40CAF165-1459-6643-B072-4D55338143F4}" type="presParOf" srcId="{2DF955FE-2B42-D548-B345-82221841CBE7}" destId="{82A4311B-3AB0-5D44-A42A-408DA5A8DFD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F230BC-2841-4E32-B4A6-03E895A51582}">
      <dsp:nvSpPr>
        <dsp:cNvPr id="0" name=""/>
        <dsp:cNvSpPr/>
      </dsp:nvSpPr>
      <dsp:spPr>
        <a:xfrm>
          <a:off x="750299" y="21728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EF6FC2-1305-4A61-BEA3-E98EABCA1A33}">
      <dsp:nvSpPr>
        <dsp:cNvPr id="0" name=""/>
        <dsp:cNvSpPr/>
      </dsp:nvSpPr>
      <dsp:spPr>
        <a:xfrm>
          <a:off x="1137862" y="409291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7A8D7-81CE-4565-992C-85C2EAFBA67E}">
      <dsp:nvSpPr>
        <dsp:cNvPr id="0" name=""/>
        <dsp:cNvSpPr/>
      </dsp:nvSpPr>
      <dsp:spPr>
        <a:xfrm>
          <a:off x="168956" y="2406728"/>
          <a:ext cx="2981250" cy="1163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Provide a clear and concise statement of the objectives for your analysis. These might include:</a:t>
          </a:r>
        </a:p>
      </dsp:txBody>
      <dsp:txXfrm>
        <a:off x="168956" y="2406728"/>
        <a:ext cx="2981250" cy="1163101"/>
      </dsp:txXfrm>
    </dsp:sp>
    <dsp:sp modelId="{0BEF5F0C-82E3-4C67-A629-F2D963362A51}">
      <dsp:nvSpPr>
        <dsp:cNvPr id="0" name=""/>
        <dsp:cNvSpPr/>
      </dsp:nvSpPr>
      <dsp:spPr>
        <a:xfrm>
          <a:off x="4253268" y="21728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10E8-19C4-49BE-88C9-2523101AF2FF}">
      <dsp:nvSpPr>
        <dsp:cNvPr id="0" name=""/>
        <dsp:cNvSpPr/>
      </dsp:nvSpPr>
      <dsp:spPr>
        <a:xfrm>
          <a:off x="4640831" y="409291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A6516F-E1BC-4C99-B9EE-611FB3FA1B2A}">
      <dsp:nvSpPr>
        <dsp:cNvPr id="0" name=""/>
        <dsp:cNvSpPr/>
      </dsp:nvSpPr>
      <dsp:spPr>
        <a:xfrm>
          <a:off x="3671925" y="2406728"/>
          <a:ext cx="2981250" cy="1163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1) Understand the trends and patterns of COVID-19 cases and deaths.2)Identify hotspots or regions with higher infection rates.3)Analyze the impact of various factors on the spread of the virus.</a:t>
          </a:r>
        </a:p>
      </dsp:txBody>
      <dsp:txXfrm>
        <a:off x="3671925" y="2406728"/>
        <a:ext cx="2981250" cy="1163101"/>
      </dsp:txXfrm>
    </dsp:sp>
    <dsp:sp modelId="{9FFA53A0-C995-418F-B454-B26777722568}">
      <dsp:nvSpPr>
        <dsp:cNvPr id="0" name=""/>
        <dsp:cNvSpPr/>
      </dsp:nvSpPr>
      <dsp:spPr>
        <a:xfrm>
          <a:off x="7756237" y="21728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457FD8-EB13-4FFB-B628-D7A6D3296021}">
      <dsp:nvSpPr>
        <dsp:cNvPr id="0" name=""/>
        <dsp:cNvSpPr/>
      </dsp:nvSpPr>
      <dsp:spPr>
        <a:xfrm>
          <a:off x="8143800" y="409291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89B76-4C5F-41E3-B27C-1E1BF812449C}">
      <dsp:nvSpPr>
        <dsp:cNvPr id="0" name=""/>
        <dsp:cNvSpPr/>
      </dsp:nvSpPr>
      <dsp:spPr>
        <a:xfrm>
          <a:off x="7174893" y="2406728"/>
          <a:ext cx="2981250" cy="1163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Mention how achieving these objectives will contribute to a better understanding of the COVID-19 situation and support decision-making.You can use icons or graphics related to data analysis to make the slide more visually engaging.</a:t>
          </a:r>
        </a:p>
      </dsp:txBody>
      <dsp:txXfrm>
        <a:off x="7174893" y="2406728"/>
        <a:ext cx="2981250" cy="11631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CE03C9-E822-6A41-9218-53126FD91F30}">
      <dsp:nvSpPr>
        <dsp:cNvPr id="0" name=""/>
        <dsp:cNvSpPr/>
      </dsp:nvSpPr>
      <dsp:spPr>
        <a:xfrm>
          <a:off x="0" y="157784"/>
          <a:ext cx="5943599" cy="23955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Open the floor for any questions or discussions.</a:t>
          </a:r>
        </a:p>
      </dsp:txBody>
      <dsp:txXfrm>
        <a:off x="116942" y="274726"/>
        <a:ext cx="5709715" cy="2161691"/>
      </dsp:txXfrm>
    </dsp:sp>
    <dsp:sp modelId="{82A4311B-3AB0-5D44-A42A-408DA5A8DFD3}">
      <dsp:nvSpPr>
        <dsp:cNvPr id="0" name=""/>
        <dsp:cNvSpPr/>
      </dsp:nvSpPr>
      <dsp:spPr>
        <a:xfrm>
          <a:off x="0" y="2628240"/>
          <a:ext cx="5943599" cy="2395575"/>
        </a:xfrm>
        <a:prstGeom prst="roundRect">
          <a:avLst/>
        </a:prstGeom>
        <a:solidFill>
          <a:schemeClr val="accent2">
            <a:hueOff val="-1511807"/>
            <a:satOff val="-881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Remember to use visuals, charts, and bullet points to make the presentation visually engaging. Adapt and expand upon these slides as needed to fit your project’s specific details.</a:t>
          </a:r>
        </a:p>
      </dsp:txBody>
      <dsp:txXfrm>
        <a:off x="116942" y="2745182"/>
        <a:ext cx="5709715" cy="21616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5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2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4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48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9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2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4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5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53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67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10/14/2023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889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00">
          <p15:clr>
            <a:srgbClr val="F26B43"/>
          </p15:clr>
        </p15:guide>
        <p15:guide id="4" pos="7104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orient="horz" pos="552">
          <p15:clr>
            <a:srgbClr val="F26B43"/>
          </p15:clr>
        </p15:guide>
        <p15:guide id="14" pos="662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 /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Pipette putting a sample on the tray">
            <a:extLst>
              <a:ext uri="{FF2B5EF4-FFF2-40B4-BE49-F238E27FC236}">
                <a16:creationId xmlns:a16="http://schemas.microsoft.com/office/drawing/2014/main" id="{1E176C81-F16E-A39B-9328-F75DAD8BFA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" r="-2" b="1505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148D7B7-CAFA-4089-A365-6371A76FE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144236 w 12192000"/>
              <a:gd name="connsiteY0" fmla="*/ 859953 h 6858000"/>
              <a:gd name="connsiteX1" fmla="*/ 954990 w 12192000"/>
              <a:gd name="connsiteY1" fmla="*/ 3049201 h 6858000"/>
              <a:gd name="connsiteX2" fmla="*/ 954990 w 12192000"/>
              <a:gd name="connsiteY2" fmla="*/ 3317710 h 6858000"/>
              <a:gd name="connsiteX3" fmla="*/ 954990 w 12192000"/>
              <a:gd name="connsiteY3" fmla="*/ 6057900 h 6858000"/>
              <a:gd name="connsiteX4" fmla="*/ 5334000 w 12192000"/>
              <a:gd name="connsiteY4" fmla="*/ 6057900 h 6858000"/>
              <a:gd name="connsiteX5" fmla="*/ 5334000 w 12192000"/>
              <a:gd name="connsiteY5" fmla="*/ 3049201 h 6858000"/>
              <a:gd name="connsiteX6" fmla="*/ 3144755 w 12192000"/>
              <a:gd name="connsiteY6" fmla="*/ 859953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985663" y="1161232"/>
            <a:ext cx="5004176" cy="2485479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Covid_19 Cases Analysis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9851" y="400344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532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477771" y="895440"/>
            <a:ext cx="6037830" cy="1540783"/>
          </a:xfrm>
        </p:spPr>
        <p:txBody>
          <a:bodyPr>
            <a:normAutofit/>
          </a:bodyPr>
          <a:lstStyle/>
          <a:p>
            <a:r>
              <a:rPr lang="en-US"/>
              <a:t>Challenges</a:t>
            </a:r>
          </a:p>
        </p:txBody>
      </p:sp>
      <p:pic>
        <p:nvPicPr>
          <p:cNvPr id="8" name="Graphic 7" descr="Board Room">
            <a:extLst>
              <a:ext uri="{FF2B5EF4-FFF2-40B4-BE49-F238E27FC236}">
                <a16:creationId xmlns:a16="http://schemas.microsoft.com/office/drawing/2014/main" id="{3356DC9D-4006-3433-0C30-79189DF12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500" y="1986274"/>
            <a:ext cx="2962082" cy="296208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11830" y="2710543"/>
            <a:ext cx="0" cy="3347785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07521" y="2710544"/>
            <a:ext cx="5369231" cy="3428596"/>
          </a:xfrm>
        </p:spPr>
        <p:txBody>
          <a:bodyPr anchor="b">
            <a:normAutofit/>
          </a:bodyPr>
          <a:lstStyle/>
          <a:p>
            <a:pPr lvl="0"/>
            <a:r>
              <a:rPr lang="en-US"/>
              <a:t>Discuss any challenges or issues faced during data preprocessing.Briefly mention how they were addressed.</a:t>
            </a:r>
          </a:p>
        </p:txBody>
      </p:sp>
    </p:spTree>
    <p:extLst>
      <p:ext uri="{BB962C8B-B14F-4D97-AF65-F5344CB8AC3E}">
        <p14:creationId xmlns:p14="http://schemas.microsoft.com/office/powerpoint/2010/main" val="4180792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90514" y="800100"/>
            <a:ext cx="3945531" cy="1443597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Q&amp;A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10100" y="2589817"/>
            <a:ext cx="0" cy="3468083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2FC54DF1-33B2-4851-7A2F-EF3692D28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886298"/>
              </p:ext>
            </p:extLst>
          </p:nvPr>
        </p:nvGraphicFramePr>
        <p:xfrm>
          <a:off x="5334000" y="876300"/>
          <a:ext cx="5943599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2275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477771" y="895440"/>
            <a:ext cx="6037830" cy="1540783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pic>
        <p:nvPicPr>
          <p:cNvPr id="8" name="Graphic 7" descr="Quotes">
            <a:extLst>
              <a:ext uri="{FF2B5EF4-FFF2-40B4-BE49-F238E27FC236}">
                <a16:creationId xmlns:a16="http://schemas.microsoft.com/office/drawing/2014/main" id="{DC0EDD16-5B79-D86C-A8FE-C180147DE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500" y="1986274"/>
            <a:ext cx="2962082" cy="296208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11830" y="2710543"/>
            <a:ext cx="0" cy="3347785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07521" y="2710544"/>
            <a:ext cx="5369231" cy="3428596"/>
          </a:xfrm>
        </p:spPr>
        <p:txBody>
          <a:bodyPr anchor="b">
            <a:normAutofit/>
          </a:bodyPr>
          <a:lstStyle/>
          <a:p>
            <a:pPr lvl="0"/>
            <a:r>
              <a:rPr lang="en-US"/>
              <a:t>Mention the objectives of your analysis.Emphasize the importance of accurate and reliable data.Highlight the data source and its credibility.Note the data preprocessing and cleaning steps.</a:t>
            </a:r>
          </a:p>
        </p:txBody>
      </p:sp>
    </p:spTree>
    <p:extLst>
      <p:ext uri="{BB962C8B-B14F-4D97-AF65-F5344CB8AC3E}">
        <p14:creationId xmlns:p14="http://schemas.microsoft.com/office/powerpoint/2010/main" val="261097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04746" y="2710543"/>
            <a:ext cx="6037830" cy="1540783"/>
          </a:xfrm>
        </p:spPr>
        <p:txBody>
          <a:bodyPr>
            <a:normAutofit/>
          </a:bodyPr>
          <a:lstStyle/>
          <a:p>
            <a:r>
              <a:rPr lang="en-US"/>
              <a:t>Thank You</a:t>
            </a:r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2927FCAE-0AB4-4C13-13C7-A4D78C6DD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500" y="1986274"/>
            <a:ext cx="2962082" cy="296208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11830" y="2710543"/>
            <a:ext cx="0" cy="3347785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395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477771" y="895440"/>
            <a:ext cx="6037830" cy="1540783"/>
          </a:xfrm>
        </p:spPr>
        <p:txBody>
          <a:bodyPr>
            <a:normAutofit/>
          </a:bodyPr>
          <a:lstStyle/>
          <a:p>
            <a:r>
              <a:rPr lang="en-US"/>
              <a:t>Development Part-1</a:t>
            </a:r>
          </a:p>
        </p:txBody>
      </p:sp>
      <p:pic>
        <p:nvPicPr>
          <p:cNvPr id="8" name="Graphic 7" descr="Microscope">
            <a:extLst>
              <a:ext uri="{FF2B5EF4-FFF2-40B4-BE49-F238E27FC236}">
                <a16:creationId xmlns:a16="http://schemas.microsoft.com/office/drawing/2014/main" id="{DEB2A11A-9B85-D59E-E495-4B11A5555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500" y="1986274"/>
            <a:ext cx="2962082" cy="296208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11830" y="2710543"/>
            <a:ext cx="0" cy="3347785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07521" y="2710543"/>
            <a:ext cx="6567759" cy="3635487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" sz="3600" dirty="0">
                <a:solidFill>
                  <a:srgbClr val="FF0000"/>
                </a:solidFill>
              </a:rPr>
              <a:t>S.Jeba Evangelin</a:t>
            </a:r>
          </a:p>
          <a:p>
            <a:pPr marL="0" indent="0">
              <a:buNone/>
            </a:pPr>
            <a:r>
              <a:rPr lang="" sz="3600" dirty="0">
                <a:solidFill>
                  <a:srgbClr val="FF0000"/>
                </a:solidFill>
              </a:rPr>
              <a:t>Bio Medical Engineering</a:t>
            </a:r>
          </a:p>
          <a:p>
            <a:pPr marL="0" indent="0">
              <a:buNone/>
            </a:pPr>
            <a:r>
              <a:rPr lang="" sz="3600" dirty="0">
                <a:solidFill>
                  <a:srgbClr val="FF0000"/>
                </a:solidFill>
              </a:rPr>
              <a:t>Jaya Sakthi Engineering College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32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477771" y="895440"/>
            <a:ext cx="6037830" cy="1540783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pic>
        <p:nvPicPr>
          <p:cNvPr id="8" name="Graphic 7" descr="Quotes">
            <a:extLst>
              <a:ext uri="{FF2B5EF4-FFF2-40B4-BE49-F238E27FC236}">
                <a16:creationId xmlns:a16="http://schemas.microsoft.com/office/drawing/2014/main" id="{324A6600-711F-BF5C-4A1F-CED8AA4EC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500" y="1986274"/>
            <a:ext cx="2962082" cy="296208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11830" y="2710543"/>
            <a:ext cx="0" cy="3347785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07521" y="2710544"/>
            <a:ext cx="5369231" cy="3428596"/>
          </a:xfrm>
        </p:spPr>
        <p:txBody>
          <a:bodyPr anchor="b">
            <a:normAutofit/>
          </a:bodyPr>
          <a:lstStyle/>
          <a:p>
            <a:pPr lvl="0"/>
            <a:r>
              <a:rPr lang="en-US"/>
              <a:t>Mention the significance of analyzing COVID-19 data in the current global context.Set the stage for the audience, highlighting the importance of accurate data and thorough processing for meaningful analysis.</a:t>
            </a:r>
          </a:p>
        </p:txBody>
      </p:sp>
    </p:spTree>
    <p:extLst>
      <p:ext uri="{BB962C8B-B14F-4D97-AF65-F5344CB8AC3E}">
        <p14:creationId xmlns:p14="http://schemas.microsoft.com/office/powerpoint/2010/main" val="115065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BA761B-DE6B-4078-B4C9-0FFE37D2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49760" y="876302"/>
            <a:ext cx="10427840" cy="1086056"/>
          </a:xfrm>
        </p:spPr>
        <p:txBody>
          <a:bodyPr>
            <a:normAutofit/>
          </a:bodyPr>
          <a:lstStyle/>
          <a:p>
            <a:r>
              <a:rPr lang="en-US" dirty="0"/>
              <a:t>Analysis Objectives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C630D5-1ADF-4994-883A-6501F0DF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500" y="2053613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1CE3FF87-664A-F3B5-E2A9-FBCEB5120E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008119"/>
              </p:ext>
            </p:extLst>
          </p:nvPr>
        </p:nvGraphicFramePr>
        <p:xfrm>
          <a:off x="952500" y="2536723"/>
          <a:ext cx="10325100" cy="359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560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477771" y="895440"/>
            <a:ext cx="6037830" cy="1540783"/>
          </a:xfrm>
        </p:spPr>
        <p:txBody>
          <a:bodyPr>
            <a:normAutofit/>
          </a:bodyPr>
          <a:lstStyle/>
          <a:p>
            <a:r>
              <a:rPr lang="en-US"/>
              <a:t>Data Source</a:t>
            </a:r>
          </a:p>
        </p:txBody>
      </p:sp>
      <p:pic>
        <p:nvPicPr>
          <p:cNvPr id="8" name="Graphic 7" descr="Quotes">
            <a:extLst>
              <a:ext uri="{FF2B5EF4-FFF2-40B4-BE49-F238E27FC236}">
                <a16:creationId xmlns:a16="http://schemas.microsoft.com/office/drawing/2014/main" id="{B3F9B3B2-1EDA-91ED-6B1F-6FF591009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500" y="1986274"/>
            <a:ext cx="2962082" cy="296208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11830" y="2710543"/>
            <a:ext cx="0" cy="3347785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07521" y="2710544"/>
            <a:ext cx="5369231" cy="3428596"/>
          </a:xfrm>
        </p:spPr>
        <p:txBody>
          <a:bodyPr anchor="b">
            <a:normAutofit/>
          </a:bodyPr>
          <a:lstStyle/>
          <a:p>
            <a:pPr lvl="0"/>
            <a:r>
              <a:rPr lang="en-US"/>
              <a:t>“The data was sourced from the World Health Organization (WHO) and [mention any other relevant sources].”“The dataset includes daily reports from various health ministries and government agencies.”“Data was collected from [specific date range] to ensure the most up-to-date information.”</a:t>
            </a:r>
          </a:p>
        </p:txBody>
      </p:sp>
    </p:spTree>
    <p:extLst>
      <p:ext uri="{BB962C8B-B14F-4D97-AF65-F5344CB8AC3E}">
        <p14:creationId xmlns:p14="http://schemas.microsoft.com/office/powerpoint/2010/main" val="113831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69F96FE-C3F5-4F02-8428-78ADCB97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29876" y="1506072"/>
            <a:ext cx="4979254" cy="37794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Data Processing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978042" y="5727782"/>
            <a:ext cx="10381316" cy="464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r">
              <a:lnSpc>
                <a:spcPct val="110000"/>
              </a:lnSpc>
              <a:buNone/>
            </a:pPr>
            <a:r>
              <a:rPr lang="en-US" sz="1100" cap="all" spc="300"/>
              <a:t>Explain the data preprocessing steps.Mention data cleaning and accuracy enhancement.</a:t>
            </a:r>
          </a:p>
        </p:txBody>
      </p:sp>
      <p:pic>
        <p:nvPicPr>
          <p:cNvPr id="8" name="Graphic 7" descr="Mop and bucket">
            <a:extLst>
              <a:ext uri="{FF2B5EF4-FFF2-40B4-BE49-F238E27FC236}">
                <a16:creationId xmlns:a16="http://schemas.microsoft.com/office/drawing/2014/main" id="{00DD91C5-8B54-2D9E-29E4-582CDF6DB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399" y="876308"/>
            <a:ext cx="4304764" cy="430476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503528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950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90514" y="800100"/>
            <a:ext cx="3945531" cy="1443597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Data Cleaning Techniques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10100" y="2589817"/>
            <a:ext cx="0" cy="3468083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27977" y="876300"/>
            <a:ext cx="5608565" cy="5181600"/>
          </a:xfrm>
        </p:spPr>
        <p:txBody>
          <a:bodyPr anchor="b">
            <a:normAutofit/>
          </a:bodyPr>
          <a:lstStyle/>
          <a:p>
            <a:pPr lvl="0"/>
            <a:r>
              <a:rPr lang="en-US" dirty="0"/>
              <a:t>List and briefly describe the techniques used for data cleaning.Examples: removing duplicates, handling missing values, outlier detection,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61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477771" y="895440"/>
            <a:ext cx="6037830" cy="1540783"/>
          </a:xfrm>
        </p:spPr>
        <p:txBody>
          <a:bodyPr>
            <a:normAutofit/>
          </a:bodyPr>
          <a:lstStyle/>
          <a:p>
            <a:r>
              <a:rPr lang="en-US"/>
              <a:t>Data Verification</a:t>
            </a:r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6A891B43-0D6C-9804-781D-1921A35AE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500" y="1986274"/>
            <a:ext cx="2962082" cy="296208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11830" y="2710543"/>
            <a:ext cx="0" cy="3347785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07521" y="2710544"/>
            <a:ext cx="5369231" cy="3428596"/>
          </a:xfrm>
        </p:spPr>
        <p:txBody>
          <a:bodyPr anchor="b">
            <a:normAutofit/>
          </a:bodyPr>
          <a:lstStyle/>
          <a:p>
            <a:pPr lvl="0"/>
            <a:r>
              <a:rPr lang="en-US"/>
              <a:t>Describe how you ensured the accuracy and reliability of the data.Mention any validation or verification processes.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19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477771" y="895440"/>
            <a:ext cx="6037830" cy="1540783"/>
          </a:xfrm>
        </p:spPr>
        <p:txBody>
          <a:bodyPr>
            <a:normAutofit/>
          </a:bodyPr>
          <a:lstStyle/>
          <a:p>
            <a:r>
              <a:rPr lang="en-US"/>
              <a:t>Data Preprocessing Tools</a:t>
            </a:r>
          </a:p>
        </p:txBody>
      </p:sp>
      <p:pic>
        <p:nvPicPr>
          <p:cNvPr id="8" name="Graphic 7" descr="Statistics">
            <a:extLst>
              <a:ext uri="{FF2B5EF4-FFF2-40B4-BE49-F238E27FC236}">
                <a16:creationId xmlns:a16="http://schemas.microsoft.com/office/drawing/2014/main" id="{E312BC22-671C-B0FF-753B-4EEEB2A83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500" y="1986274"/>
            <a:ext cx="2962082" cy="296208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11830" y="2710543"/>
            <a:ext cx="0" cy="3347785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07521" y="2710544"/>
            <a:ext cx="5369231" cy="3428596"/>
          </a:xfrm>
        </p:spPr>
        <p:txBody>
          <a:bodyPr anchor="b">
            <a:normAutofit/>
          </a:bodyPr>
          <a:lstStyle/>
          <a:p>
            <a:pPr lvl="0"/>
            <a:r>
              <a:rPr lang="en-US"/>
              <a:t>Introduce any specific tools or software used for data preprocessing.In this case, mention the use of IBM Cognos for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2799655672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LightSeedLeftStep">
      <a:dk1>
        <a:srgbClr val="000000"/>
      </a:dk1>
      <a:lt1>
        <a:srgbClr val="FFFFFF"/>
      </a:lt1>
      <a:dk2>
        <a:srgbClr val="233A3D"/>
      </a:dk2>
      <a:lt2>
        <a:srgbClr val="E8E5E2"/>
      </a:lt2>
      <a:accent1>
        <a:srgbClr val="7FA5D4"/>
      </a:accent1>
      <a:accent2>
        <a:srgbClr val="61ADB9"/>
      </a:accent2>
      <a:accent3>
        <a:srgbClr val="6DB09D"/>
      </a:accent3>
      <a:accent4>
        <a:srgbClr val="5EB479"/>
      </a:accent4>
      <a:accent5>
        <a:srgbClr val="70B168"/>
      </a:accent5>
      <a:accent6>
        <a:srgbClr val="87AF5B"/>
      </a:accent6>
      <a:hlink>
        <a:srgbClr val="997E5D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VaultVTI</vt:lpstr>
      <vt:lpstr>Covid_19 Cases Analysis</vt:lpstr>
      <vt:lpstr>Development Part-1</vt:lpstr>
      <vt:lpstr>Introduction</vt:lpstr>
      <vt:lpstr>Analysis Objectives</vt:lpstr>
      <vt:lpstr>Data Source</vt:lpstr>
      <vt:lpstr>Data Processing</vt:lpstr>
      <vt:lpstr>Data Cleaning Techniques</vt:lpstr>
      <vt:lpstr>Data Verification</vt:lpstr>
      <vt:lpstr>Data Preprocessing Tools</vt:lpstr>
      <vt:lpstr>Challenges</vt:lpstr>
      <vt:lpstr>Q&amp;A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Covid_19 Cases Analysis</dc:title>
  <dc:creator>Guest User</dc:creator>
  <cp:lastModifiedBy>Guest User</cp:lastModifiedBy>
  <cp:revision>1</cp:revision>
  <dcterms:created xsi:type="dcterms:W3CDTF">2023-10-14T10:19:10Z</dcterms:created>
  <dcterms:modified xsi:type="dcterms:W3CDTF">2023-10-14T10:45:31Z</dcterms:modified>
</cp:coreProperties>
</file>