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94" y="0"/>
            <a:ext cx="7761605" cy="1891030"/>
          </a:xfrm>
          <a:custGeom>
            <a:avLst/>
            <a:gdLst/>
            <a:ahLst/>
            <a:cxnLst/>
            <a:rect l="l" t="t" r="r" b="b"/>
            <a:pathLst>
              <a:path w="7761605" h="1891030">
                <a:moveTo>
                  <a:pt x="0" y="1890902"/>
                </a:moveTo>
                <a:lnTo>
                  <a:pt x="7761105" y="1890902"/>
                </a:lnTo>
                <a:lnTo>
                  <a:pt x="7761105" y="0"/>
                </a:lnTo>
                <a:lnTo>
                  <a:pt x="0" y="0"/>
                </a:lnTo>
                <a:lnTo>
                  <a:pt x="0" y="1890902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775" y="387375"/>
            <a:ext cx="6524624" cy="88558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4158" y="442848"/>
            <a:ext cx="6508750" cy="8749665"/>
          </a:xfrm>
          <a:custGeom>
            <a:avLst/>
            <a:gdLst/>
            <a:ahLst/>
            <a:cxnLst/>
            <a:rect l="l" t="t" r="r" b="b"/>
            <a:pathLst>
              <a:path w="6508750" h="8749665">
                <a:moveTo>
                  <a:pt x="4380992" y="0"/>
                </a:moveTo>
                <a:lnTo>
                  <a:pt x="361696" y="0"/>
                </a:lnTo>
                <a:lnTo>
                  <a:pt x="312129" y="1769"/>
                </a:lnTo>
                <a:lnTo>
                  <a:pt x="263532" y="6990"/>
                </a:lnTo>
                <a:lnTo>
                  <a:pt x="216043" y="15530"/>
                </a:lnTo>
                <a:lnTo>
                  <a:pt x="169798" y="27257"/>
                </a:lnTo>
                <a:lnTo>
                  <a:pt x="124935" y="42037"/>
                </a:lnTo>
                <a:lnTo>
                  <a:pt x="81589" y="59739"/>
                </a:lnTo>
                <a:lnTo>
                  <a:pt x="39898" y="80230"/>
                </a:lnTo>
                <a:lnTo>
                  <a:pt x="0" y="103377"/>
                </a:lnTo>
                <a:lnTo>
                  <a:pt x="0" y="8749271"/>
                </a:lnTo>
                <a:lnTo>
                  <a:pt x="6508242" y="8749271"/>
                </a:lnTo>
                <a:lnTo>
                  <a:pt x="6508242" y="1330452"/>
                </a:lnTo>
                <a:lnTo>
                  <a:pt x="5737860" y="1330452"/>
                </a:lnTo>
                <a:lnTo>
                  <a:pt x="5638788" y="1328066"/>
                </a:lnTo>
                <a:lnTo>
                  <a:pt x="5415534" y="1265936"/>
                </a:lnTo>
                <a:lnTo>
                  <a:pt x="5179040" y="1061596"/>
                </a:lnTo>
                <a:lnTo>
                  <a:pt x="5040249" y="632586"/>
                </a:lnTo>
                <a:lnTo>
                  <a:pt x="5040249" y="693293"/>
                </a:lnTo>
                <a:lnTo>
                  <a:pt x="5038594" y="647765"/>
                </a:lnTo>
                <a:lnTo>
                  <a:pt x="5033705" y="602469"/>
                </a:lnTo>
                <a:lnTo>
                  <a:pt x="5025692" y="557572"/>
                </a:lnTo>
                <a:lnTo>
                  <a:pt x="5014667" y="513239"/>
                </a:lnTo>
                <a:lnTo>
                  <a:pt x="5000741" y="469639"/>
                </a:lnTo>
                <a:lnTo>
                  <a:pt x="4984026" y="426936"/>
                </a:lnTo>
                <a:lnTo>
                  <a:pt x="4964633" y="385299"/>
                </a:lnTo>
                <a:lnTo>
                  <a:pt x="4942673" y="344893"/>
                </a:lnTo>
                <a:lnTo>
                  <a:pt x="4918258" y="305887"/>
                </a:lnTo>
                <a:lnTo>
                  <a:pt x="4891499" y="268445"/>
                </a:lnTo>
                <a:lnTo>
                  <a:pt x="4862507" y="232735"/>
                </a:lnTo>
                <a:lnTo>
                  <a:pt x="4831394" y="198924"/>
                </a:lnTo>
                <a:lnTo>
                  <a:pt x="4798271" y="167179"/>
                </a:lnTo>
                <a:lnTo>
                  <a:pt x="4763249" y="137665"/>
                </a:lnTo>
                <a:lnTo>
                  <a:pt x="4726440" y="110551"/>
                </a:lnTo>
                <a:lnTo>
                  <a:pt x="4687955" y="86002"/>
                </a:lnTo>
                <a:lnTo>
                  <a:pt x="4647906" y="64185"/>
                </a:lnTo>
                <a:lnTo>
                  <a:pt x="4606404" y="45268"/>
                </a:lnTo>
                <a:lnTo>
                  <a:pt x="4563560" y="29416"/>
                </a:lnTo>
                <a:lnTo>
                  <a:pt x="4519485" y="16796"/>
                </a:lnTo>
                <a:lnTo>
                  <a:pt x="4474291" y="7576"/>
                </a:lnTo>
                <a:lnTo>
                  <a:pt x="4428089" y="1921"/>
                </a:lnTo>
                <a:lnTo>
                  <a:pt x="438099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387375"/>
            <a:ext cx="7324724" cy="885583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63727" y="442848"/>
            <a:ext cx="7308850" cy="8749665"/>
          </a:xfrm>
          <a:custGeom>
            <a:avLst/>
            <a:gdLst/>
            <a:ahLst/>
            <a:cxnLst/>
            <a:rect l="l" t="t" r="r" b="b"/>
            <a:pathLst>
              <a:path w="7308850" h="8749665">
                <a:moveTo>
                  <a:pt x="4380941" y="0"/>
                </a:moveTo>
                <a:lnTo>
                  <a:pt x="361657" y="0"/>
                </a:lnTo>
                <a:lnTo>
                  <a:pt x="312085" y="1769"/>
                </a:lnTo>
                <a:lnTo>
                  <a:pt x="263488" y="6990"/>
                </a:lnTo>
                <a:lnTo>
                  <a:pt x="216003" y="15530"/>
                </a:lnTo>
                <a:lnTo>
                  <a:pt x="169765" y="27257"/>
                </a:lnTo>
                <a:lnTo>
                  <a:pt x="124910" y="42037"/>
                </a:lnTo>
                <a:lnTo>
                  <a:pt x="81574" y="59739"/>
                </a:lnTo>
                <a:lnTo>
                  <a:pt x="39892" y="80230"/>
                </a:lnTo>
                <a:lnTo>
                  <a:pt x="0" y="103377"/>
                </a:lnTo>
                <a:lnTo>
                  <a:pt x="0" y="8749271"/>
                </a:lnTo>
                <a:lnTo>
                  <a:pt x="7308672" y="8749271"/>
                </a:lnTo>
                <a:lnTo>
                  <a:pt x="7308672" y="1330452"/>
                </a:lnTo>
                <a:lnTo>
                  <a:pt x="5737809" y="1330452"/>
                </a:lnTo>
                <a:lnTo>
                  <a:pt x="5638755" y="1328066"/>
                </a:lnTo>
                <a:lnTo>
                  <a:pt x="5415530" y="1265936"/>
                </a:lnTo>
                <a:lnTo>
                  <a:pt x="5179042" y="1061596"/>
                </a:lnTo>
                <a:lnTo>
                  <a:pt x="5040198" y="632586"/>
                </a:lnTo>
                <a:lnTo>
                  <a:pt x="5040198" y="693293"/>
                </a:lnTo>
                <a:lnTo>
                  <a:pt x="5038543" y="647765"/>
                </a:lnTo>
                <a:lnTo>
                  <a:pt x="5033654" y="602469"/>
                </a:lnTo>
                <a:lnTo>
                  <a:pt x="5025641" y="557572"/>
                </a:lnTo>
                <a:lnTo>
                  <a:pt x="5014616" y="513239"/>
                </a:lnTo>
                <a:lnTo>
                  <a:pt x="5000690" y="469639"/>
                </a:lnTo>
                <a:lnTo>
                  <a:pt x="4983975" y="426936"/>
                </a:lnTo>
                <a:lnTo>
                  <a:pt x="4964582" y="385299"/>
                </a:lnTo>
                <a:lnTo>
                  <a:pt x="4942622" y="344893"/>
                </a:lnTo>
                <a:lnTo>
                  <a:pt x="4918207" y="305887"/>
                </a:lnTo>
                <a:lnTo>
                  <a:pt x="4891448" y="268445"/>
                </a:lnTo>
                <a:lnTo>
                  <a:pt x="4862456" y="232735"/>
                </a:lnTo>
                <a:lnTo>
                  <a:pt x="4831343" y="198924"/>
                </a:lnTo>
                <a:lnTo>
                  <a:pt x="4798220" y="167179"/>
                </a:lnTo>
                <a:lnTo>
                  <a:pt x="4763198" y="137665"/>
                </a:lnTo>
                <a:lnTo>
                  <a:pt x="4726389" y="110551"/>
                </a:lnTo>
                <a:lnTo>
                  <a:pt x="4687905" y="86002"/>
                </a:lnTo>
                <a:lnTo>
                  <a:pt x="4647855" y="64185"/>
                </a:lnTo>
                <a:lnTo>
                  <a:pt x="4606353" y="45268"/>
                </a:lnTo>
                <a:lnTo>
                  <a:pt x="4563509" y="29416"/>
                </a:lnTo>
                <a:lnTo>
                  <a:pt x="4519434" y="16796"/>
                </a:lnTo>
                <a:lnTo>
                  <a:pt x="4474240" y="7576"/>
                </a:lnTo>
                <a:lnTo>
                  <a:pt x="4428039" y="1921"/>
                </a:lnTo>
                <a:lnTo>
                  <a:pt x="4380941" y="0"/>
                </a:lnTo>
                <a:close/>
              </a:path>
            </a:pathLst>
          </a:custGeom>
          <a:solidFill>
            <a:srgbClr val="C0F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6398" y="9206893"/>
            <a:ext cx="7746365" cy="851535"/>
          </a:xfrm>
          <a:custGeom>
            <a:avLst/>
            <a:gdLst/>
            <a:ahLst/>
            <a:cxnLst/>
            <a:rect l="l" t="t" r="r" b="b"/>
            <a:pathLst>
              <a:path w="7746365" h="851534">
                <a:moveTo>
                  <a:pt x="7746001" y="851503"/>
                </a:moveTo>
                <a:lnTo>
                  <a:pt x="7746001" y="0"/>
                </a:lnTo>
                <a:lnTo>
                  <a:pt x="0" y="0"/>
                </a:lnTo>
                <a:lnTo>
                  <a:pt x="0" y="851503"/>
                </a:lnTo>
                <a:lnTo>
                  <a:pt x="7746001" y="851503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87375"/>
            <a:ext cx="7772399" cy="885583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442848"/>
            <a:ext cx="7772400" cy="8749665"/>
          </a:xfrm>
          <a:custGeom>
            <a:avLst/>
            <a:gdLst/>
            <a:ahLst/>
            <a:cxnLst/>
            <a:rect l="l" t="t" r="r" b="b"/>
            <a:pathLst>
              <a:path w="7772400" h="8749665">
                <a:moveTo>
                  <a:pt x="4104640" y="0"/>
                </a:moveTo>
                <a:lnTo>
                  <a:pt x="85359" y="0"/>
                </a:lnTo>
                <a:lnTo>
                  <a:pt x="35786" y="1769"/>
                </a:lnTo>
                <a:lnTo>
                  <a:pt x="0" y="5614"/>
                </a:lnTo>
                <a:lnTo>
                  <a:pt x="0" y="8749271"/>
                </a:lnTo>
                <a:lnTo>
                  <a:pt x="7772399" y="8749271"/>
                </a:lnTo>
                <a:lnTo>
                  <a:pt x="7772399" y="1330452"/>
                </a:lnTo>
                <a:lnTo>
                  <a:pt x="5461508" y="1330452"/>
                </a:lnTo>
                <a:lnTo>
                  <a:pt x="5362453" y="1328066"/>
                </a:lnTo>
                <a:lnTo>
                  <a:pt x="5139229" y="1265936"/>
                </a:lnTo>
                <a:lnTo>
                  <a:pt x="4902741" y="1061596"/>
                </a:lnTo>
                <a:lnTo>
                  <a:pt x="4783543" y="693293"/>
                </a:lnTo>
                <a:lnTo>
                  <a:pt x="4763897" y="693293"/>
                </a:lnTo>
                <a:lnTo>
                  <a:pt x="4762242" y="647765"/>
                </a:lnTo>
                <a:lnTo>
                  <a:pt x="4757353" y="602469"/>
                </a:lnTo>
                <a:lnTo>
                  <a:pt x="4749340" y="557572"/>
                </a:lnTo>
                <a:lnTo>
                  <a:pt x="4738315" y="513239"/>
                </a:lnTo>
                <a:lnTo>
                  <a:pt x="4724389" y="469639"/>
                </a:lnTo>
                <a:lnTo>
                  <a:pt x="4707674" y="426936"/>
                </a:lnTo>
                <a:lnTo>
                  <a:pt x="4688281" y="385299"/>
                </a:lnTo>
                <a:lnTo>
                  <a:pt x="4666321" y="344893"/>
                </a:lnTo>
                <a:lnTo>
                  <a:pt x="4641906" y="305887"/>
                </a:lnTo>
                <a:lnTo>
                  <a:pt x="4615147" y="268445"/>
                </a:lnTo>
                <a:lnTo>
                  <a:pt x="4586155" y="232735"/>
                </a:lnTo>
                <a:lnTo>
                  <a:pt x="4555042" y="198924"/>
                </a:lnTo>
                <a:lnTo>
                  <a:pt x="4521919" y="167179"/>
                </a:lnTo>
                <a:lnTo>
                  <a:pt x="4486897" y="137665"/>
                </a:lnTo>
                <a:lnTo>
                  <a:pt x="4450088" y="110551"/>
                </a:lnTo>
                <a:lnTo>
                  <a:pt x="4411603" y="86002"/>
                </a:lnTo>
                <a:lnTo>
                  <a:pt x="4371554" y="64185"/>
                </a:lnTo>
                <a:lnTo>
                  <a:pt x="4330052" y="45268"/>
                </a:lnTo>
                <a:lnTo>
                  <a:pt x="4287208" y="29416"/>
                </a:lnTo>
                <a:lnTo>
                  <a:pt x="4243133" y="16796"/>
                </a:lnTo>
                <a:lnTo>
                  <a:pt x="4197939" y="7576"/>
                </a:lnTo>
                <a:lnTo>
                  <a:pt x="4151737" y="1921"/>
                </a:lnTo>
                <a:lnTo>
                  <a:pt x="4104640" y="0"/>
                </a:lnTo>
                <a:close/>
              </a:path>
              <a:path w="7772400" h="8749665">
                <a:moveTo>
                  <a:pt x="4763897" y="632586"/>
                </a:moveTo>
                <a:lnTo>
                  <a:pt x="4763897" y="693293"/>
                </a:lnTo>
                <a:lnTo>
                  <a:pt x="4783543" y="693293"/>
                </a:lnTo>
                <a:lnTo>
                  <a:pt x="4763897" y="632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8828" y="717041"/>
            <a:ext cx="0" cy="8319134"/>
          </a:xfrm>
          <a:custGeom>
            <a:avLst/>
            <a:gdLst/>
            <a:ahLst/>
            <a:cxnLst/>
            <a:rect l="l" t="t" r="r" b="b"/>
            <a:pathLst>
              <a:path h="8319134">
                <a:moveTo>
                  <a:pt x="0" y="0"/>
                </a:moveTo>
                <a:lnTo>
                  <a:pt x="0" y="8318906"/>
                </a:lnTo>
              </a:path>
            </a:pathLst>
          </a:custGeom>
          <a:ln w="38100">
            <a:solidFill>
              <a:srgbClr val="C0F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94" y="0"/>
            <a:ext cx="7761605" cy="1891030"/>
          </a:xfrm>
          <a:custGeom>
            <a:avLst/>
            <a:gdLst/>
            <a:ahLst/>
            <a:cxnLst/>
            <a:rect l="l" t="t" r="r" b="b"/>
            <a:pathLst>
              <a:path w="7761605" h="1891030">
                <a:moveTo>
                  <a:pt x="0" y="1890902"/>
                </a:moveTo>
                <a:lnTo>
                  <a:pt x="7761105" y="1890902"/>
                </a:lnTo>
                <a:lnTo>
                  <a:pt x="7761105" y="0"/>
                </a:lnTo>
                <a:lnTo>
                  <a:pt x="0" y="0"/>
                </a:lnTo>
                <a:lnTo>
                  <a:pt x="0" y="1890902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7775" y="387375"/>
            <a:ext cx="6524624" cy="88558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4158" y="442848"/>
            <a:ext cx="6508750" cy="8749665"/>
          </a:xfrm>
          <a:custGeom>
            <a:avLst/>
            <a:gdLst/>
            <a:ahLst/>
            <a:cxnLst/>
            <a:rect l="l" t="t" r="r" b="b"/>
            <a:pathLst>
              <a:path w="6508750" h="8749665">
                <a:moveTo>
                  <a:pt x="4380992" y="0"/>
                </a:moveTo>
                <a:lnTo>
                  <a:pt x="361696" y="0"/>
                </a:lnTo>
                <a:lnTo>
                  <a:pt x="312129" y="1769"/>
                </a:lnTo>
                <a:lnTo>
                  <a:pt x="263532" y="6990"/>
                </a:lnTo>
                <a:lnTo>
                  <a:pt x="216043" y="15530"/>
                </a:lnTo>
                <a:lnTo>
                  <a:pt x="169798" y="27257"/>
                </a:lnTo>
                <a:lnTo>
                  <a:pt x="124935" y="42037"/>
                </a:lnTo>
                <a:lnTo>
                  <a:pt x="81589" y="59739"/>
                </a:lnTo>
                <a:lnTo>
                  <a:pt x="39898" y="80230"/>
                </a:lnTo>
                <a:lnTo>
                  <a:pt x="0" y="103377"/>
                </a:lnTo>
                <a:lnTo>
                  <a:pt x="0" y="8749271"/>
                </a:lnTo>
                <a:lnTo>
                  <a:pt x="6508242" y="8749271"/>
                </a:lnTo>
                <a:lnTo>
                  <a:pt x="6508242" y="1330452"/>
                </a:lnTo>
                <a:lnTo>
                  <a:pt x="5737860" y="1330452"/>
                </a:lnTo>
                <a:lnTo>
                  <a:pt x="5638788" y="1328066"/>
                </a:lnTo>
                <a:lnTo>
                  <a:pt x="5415534" y="1265936"/>
                </a:lnTo>
                <a:lnTo>
                  <a:pt x="5179040" y="1061596"/>
                </a:lnTo>
                <a:lnTo>
                  <a:pt x="5040249" y="632586"/>
                </a:lnTo>
                <a:lnTo>
                  <a:pt x="5040249" y="693293"/>
                </a:lnTo>
                <a:lnTo>
                  <a:pt x="5038594" y="647765"/>
                </a:lnTo>
                <a:lnTo>
                  <a:pt x="5033705" y="602469"/>
                </a:lnTo>
                <a:lnTo>
                  <a:pt x="5025692" y="557572"/>
                </a:lnTo>
                <a:lnTo>
                  <a:pt x="5014667" y="513239"/>
                </a:lnTo>
                <a:lnTo>
                  <a:pt x="5000741" y="469639"/>
                </a:lnTo>
                <a:lnTo>
                  <a:pt x="4984026" y="426936"/>
                </a:lnTo>
                <a:lnTo>
                  <a:pt x="4964633" y="385299"/>
                </a:lnTo>
                <a:lnTo>
                  <a:pt x="4942673" y="344893"/>
                </a:lnTo>
                <a:lnTo>
                  <a:pt x="4918258" y="305887"/>
                </a:lnTo>
                <a:lnTo>
                  <a:pt x="4891499" y="268445"/>
                </a:lnTo>
                <a:lnTo>
                  <a:pt x="4862507" y="232735"/>
                </a:lnTo>
                <a:lnTo>
                  <a:pt x="4831394" y="198924"/>
                </a:lnTo>
                <a:lnTo>
                  <a:pt x="4798271" y="167179"/>
                </a:lnTo>
                <a:lnTo>
                  <a:pt x="4763249" y="137665"/>
                </a:lnTo>
                <a:lnTo>
                  <a:pt x="4726440" y="110551"/>
                </a:lnTo>
                <a:lnTo>
                  <a:pt x="4687955" y="86002"/>
                </a:lnTo>
                <a:lnTo>
                  <a:pt x="4647906" y="64185"/>
                </a:lnTo>
                <a:lnTo>
                  <a:pt x="4606404" y="45268"/>
                </a:lnTo>
                <a:lnTo>
                  <a:pt x="4563560" y="29416"/>
                </a:lnTo>
                <a:lnTo>
                  <a:pt x="4519485" y="16796"/>
                </a:lnTo>
                <a:lnTo>
                  <a:pt x="4474291" y="7576"/>
                </a:lnTo>
                <a:lnTo>
                  <a:pt x="4428089" y="1921"/>
                </a:lnTo>
                <a:lnTo>
                  <a:pt x="438099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7675" y="387375"/>
            <a:ext cx="7324724" cy="885583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63727" y="442848"/>
            <a:ext cx="7308850" cy="8749665"/>
          </a:xfrm>
          <a:custGeom>
            <a:avLst/>
            <a:gdLst/>
            <a:ahLst/>
            <a:cxnLst/>
            <a:rect l="l" t="t" r="r" b="b"/>
            <a:pathLst>
              <a:path w="7308850" h="8749665">
                <a:moveTo>
                  <a:pt x="4380941" y="0"/>
                </a:moveTo>
                <a:lnTo>
                  <a:pt x="361657" y="0"/>
                </a:lnTo>
                <a:lnTo>
                  <a:pt x="312085" y="1769"/>
                </a:lnTo>
                <a:lnTo>
                  <a:pt x="263488" y="6990"/>
                </a:lnTo>
                <a:lnTo>
                  <a:pt x="216003" y="15530"/>
                </a:lnTo>
                <a:lnTo>
                  <a:pt x="169765" y="27257"/>
                </a:lnTo>
                <a:lnTo>
                  <a:pt x="124910" y="42037"/>
                </a:lnTo>
                <a:lnTo>
                  <a:pt x="81574" y="59739"/>
                </a:lnTo>
                <a:lnTo>
                  <a:pt x="39892" y="80230"/>
                </a:lnTo>
                <a:lnTo>
                  <a:pt x="0" y="103377"/>
                </a:lnTo>
                <a:lnTo>
                  <a:pt x="0" y="8749271"/>
                </a:lnTo>
                <a:lnTo>
                  <a:pt x="7308672" y="8749271"/>
                </a:lnTo>
                <a:lnTo>
                  <a:pt x="7308672" y="1330452"/>
                </a:lnTo>
                <a:lnTo>
                  <a:pt x="5737809" y="1330452"/>
                </a:lnTo>
                <a:lnTo>
                  <a:pt x="5638755" y="1328066"/>
                </a:lnTo>
                <a:lnTo>
                  <a:pt x="5415530" y="1265936"/>
                </a:lnTo>
                <a:lnTo>
                  <a:pt x="5179042" y="1061596"/>
                </a:lnTo>
                <a:lnTo>
                  <a:pt x="5040198" y="632586"/>
                </a:lnTo>
                <a:lnTo>
                  <a:pt x="5040198" y="693293"/>
                </a:lnTo>
                <a:lnTo>
                  <a:pt x="5038543" y="647765"/>
                </a:lnTo>
                <a:lnTo>
                  <a:pt x="5033654" y="602469"/>
                </a:lnTo>
                <a:lnTo>
                  <a:pt x="5025641" y="557572"/>
                </a:lnTo>
                <a:lnTo>
                  <a:pt x="5014616" y="513239"/>
                </a:lnTo>
                <a:lnTo>
                  <a:pt x="5000690" y="469639"/>
                </a:lnTo>
                <a:lnTo>
                  <a:pt x="4983975" y="426936"/>
                </a:lnTo>
                <a:lnTo>
                  <a:pt x="4964582" y="385299"/>
                </a:lnTo>
                <a:lnTo>
                  <a:pt x="4942622" y="344893"/>
                </a:lnTo>
                <a:lnTo>
                  <a:pt x="4918207" y="305887"/>
                </a:lnTo>
                <a:lnTo>
                  <a:pt x="4891448" y="268445"/>
                </a:lnTo>
                <a:lnTo>
                  <a:pt x="4862456" y="232735"/>
                </a:lnTo>
                <a:lnTo>
                  <a:pt x="4831343" y="198924"/>
                </a:lnTo>
                <a:lnTo>
                  <a:pt x="4798220" y="167179"/>
                </a:lnTo>
                <a:lnTo>
                  <a:pt x="4763198" y="137665"/>
                </a:lnTo>
                <a:lnTo>
                  <a:pt x="4726389" y="110551"/>
                </a:lnTo>
                <a:lnTo>
                  <a:pt x="4687905" y="86002"/>
                </a:lnTo>
                <a:lnTo>
                  <a:pt x="4647855" y="64185"/>
                </a:lnTo>
                <a:lnTo>
                  <a:pt x="4606353" y="45268"/>
                </a:lnTo>
                <a:lnTo>
                  <a:pt x="4563509" y="29416"/>
                </a:lnTo>
                <a:lnTo>
                  <a:pt x="4519434" y="16796"/>
                </a:lnTo>
                <a:lnTo>
                  <a:pt x="4474240" y="7576"/>
                </a:lnTo>
                <a:lnTo>
                  <a:pt x="4428039" y="1921"/>
                </a:lnTo>
                <a:lnTo>
                  <a:pt x="4380941" y="0"/>
                </a:lnTo>
                <a:close/>
              </a:path>
            </a:pathLst>
          </a:custGeom>
          <a:solidFill>
            <a:srgbClr val="C0F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6398" y="9206893"/>
            <a:ext cx="7746365" cy="851535"/>
          </a:xfrm>
          <a:custGeom>
            <a:avLst/>
            <a:gdLst/>
            <a:ahLst/>
            <a:cxnLst/>
            <a:rect l="l" t="t" r="r" b="b"/>
            <a:pathLst>
              <a:path w="7746365" h="851534">
                <a:moveTo>
                  <a:pt x="7746001" y="851503"/>
                </a:moveTo>
                <a:lnTo>
                  <a:pt x="7746001" y="0"/>
                </a:lnTo>
                <a:lnTo>
                  <a:pt x="0" y="0"/>
                </a:lnTo>
                <a:lnTo>
                  <a:pt x="0" y="851503"/>
                </a:lnTo>
                <a:lnTo>
                  <a:pt x="7746001" y="851503"/>
                </a:lnTo>
                <a:close/>
              </a:path>
            </a:pathLst>
          </a:custGeom>
          <a:solidFill>
            <a:srgbClr val="2E3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87375"/>
            <a:ext cx="7772399" cy="885583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442848"/>
            <a:ext cx="7772400" cy="8749665"/>
          </a:xfrm>
          <a:custGeom>
            <a:avLst/>
            <a:gdLst/>
            <a:ahLst/>
            <a:cxnLst/>
            <a:rect l="l" t="t" r="r" b="b"/>
            <a:pathLst>
              <a:path w="7772400" h="8749665">
                <a:moveTo>
                  <a:pt x="4104640" y="0"/>
                </a:moveTo>
                <a:lnTo>
                  <a:pt x="85359" y="0"/>
                </a:lnTo>
                <a:lnTo>
                  <a:pt x="35786" y="1769"/>
                </a:lnTo>
                <a:lnTo>
                  <a:pt x="0" y="5614"/>
                </a:lnTo>
                <a:lnTo>
                  <a:pt x="0" y="8749271"/>
                </a:lnTo>
                <a:lnTo>
                  <a:pt x="7772399" y="8749271"/>
                </a:lnTo>
                <a:lnTo>
                  <a:pt x="7772399" y="1330452"/>
                </a:lnTo>
                <a:lnTo>
                  <a:pt x="5461508" y="1330452"/>
                </a:lnTo>
                <a:lnTo>
                  <a:pt x="5362453" y="1328066"/>
                </a:lnTo>
                <a:lnTo>
                  <a:pt x="5139229" y="1265936"/>
                </a:lnTo>
                <a:lnTo>
                  <a:pt x="4902741" y="1061596"/>
                </a:lnTo>
                <a:lnTo>
                  <a:pt x="4783543" y="693293"/>
                </a:lnTo>
                <a:lnTo>
                  <a:pt x="4763897" y="693293"/>
                </a:lnTo>
                <a:lnTo>
                  <a:pt x="4762242" y="647765"/>
                </a:lnTo>
                <a:lnTo>
                  <a:pt x="4757353" y="602469"/>
                </a:lnTo>
                <a:lnTo>
                  <a:pt x="4749340" y="557572"/>
                </a:lnTo>
                <a:lnTo>
                  <a:pt x="4738315" y="513239"/>
                </a:lnTo>
                <a:lnTo>
                  <a:pt x="4724389" y="469639"/>
                </a:lnTo>
                <a:lnTo>
                  <a:pt x="4707674" y="426936"/>
                </a:lnTo>
                <a:lnTo>
                  <a:pt x="4688281" y="385299"/>
                </a:lnTo>
                <a:lnTo>
                  <a:pt x="4666321" y="344893"/>
                </a:lnTo>
                <a:lnTo>
                  <a:pt x="4641906" y="305887"/>
                </a:lnTo>
                <a:lnTo>
                  <a:pt x="4615147" y="268445"/>
                </a:lnTo>
                <a:lnTo>
                  <a:pt x="4586155" y="232735"/>
                </a:lnTo>
                <a:lnTo>
                  <a:pt x="4555042" y="198924"/>
                </a:lnTo>
                <a:lnTo>
                  <a:pt x="4521919" y="167179"/>
                </a:lnTo>
                <a:lnTo>
                  <a:pt x="4486897" y="137665"/>
                </a:lnTo>
                <a:lnTo>
                  <a:pt x="4450088" y="110551"/>
                </a:lnTo>
                <a:lnTo>
                  <a:pt x="4411603" y="86002"/>
                </a:lnTo>
                <a:lnTo>
                  <a:pt x="4371554" y="64185"/>
                </a:lnTo>
                <a:lnTo>
                  <a:pt x="4330052" y="45268"/>
                </a:lnTo>
                <a:lnTo>
                  <a:pt x="4287208" y="29416"/>
                </a:lnTo>
                <a:lnTo>
                  <a:pt x="4243133" y="16796"/>
                </a:lnTo>
                <a:lnTo>
                  <a:pt x="4197939" y="7576"/>
                </a:lnTo>
                <a:lnTo>
                  <a:pt x="4151737" y="1921"/>
                </a:lnTo>
                <a:lnTo>
                  <a:pt x="4104640" y="0"/>
                </a:lnTo>
                <a:close/>
              </a:path>
              <a:path w="7772400" h="8749665">
                <a:moveTo>
                  <a:pt x="4763897" y="632586"/>
                </a:moveTo>
                <a:lnTo>
                  <a:pt x="4763897" y="693293"/>
                </a:lnTo>
                <a:lnTo>
                  <a:pt x="4783543" y="693293"/>
                </a:lnTo>
                <a:lnTo>
                  <a:pt x="4763897" y="632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8828" y="717041"/>
            <a:ext cx="0" cy="8319134"/>
          </a:xfrm>
          <a:custGeom>
            <a:avLst/>
            <a:gdLst/>
            <a:ahLst/>
            <a:cxnLst/>
            <a:rect l="l" t="t" r="r" b="b"/>
            <a:pathLst>
              <a:path h="8319134">
                <a:moveTo>
                  <a:pt x="0" y="0"/>
                </a:moveTo>
                <a:lnTo>
                  <a:pt x="0" y="8318906"/>
                </a:lnTo>
              </a:path>
            </a:pathLst>
          </a:custGeom>
          <a:ln w="38100">
            <a:solidFill>
              <a:srgbClr val="C0F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221" y="248031"/>
            <a:ext cx="702995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FF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8842" y="1511934"/>
            <a:ext cx="5974715" cy="6877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19165" y="9245306"/>
            <a:ext cx="857250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‹#›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Series.html#pandas.Serie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pandas.pydata.org/docs/reference/api/pandas.DataFrame.html#pandas.DataFram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TSEAMCET_2021_LAST%20RANKS_SPECIAL_ROUND_CSV%20(1).csv" TargetMode="External"/><Relationship Id="rId2" Type="http://schemas.openxmlformats.org/officeDocument/2006/relationships/hyperlink" Target="TSEAMCET_2021_LAST%20RANKS_FIRSTPHASE_CSV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seamcet.nic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#module-csv" TargetMode="External"/><Relationship Id="rId2" Type="http://schemas.openxmlformats.org/officeDocument/2006/relationships/hyperlink" Target="https://datatracker.ietf.org/doc/html/rfc418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csv.html#csv.write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mpl-third-party/" TargetMode="External"/><Relationship Id="rId3" Type="http://schemas.openxmlformats.org/officeDocument/2006/relationships/hyperlink" Target="https://mybinder.org/v2/gh/matplotlib/mpl-brochure-binder/main?labpath=MatplotlibExample.ipynb" TargetMode="External"/><Relationship Id="rId7" Type="http://schemas.openxmlformats.org/officeDocument/2006/relationships/hyperlink" Target="https://matplotlib.org/stable/gallery/#embedding-matplotlib-in-graphical-user-interfaces" TargetMode="External"/><Relationship Id="rId2" Type="http://schemas.openxmlformats.org/officeDocument/2006/relationships/hyperlink" Target="https://ieeexplore.ieee.org/document/4160265/citations?tabFilter=pap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api/figure_api.html#matplotlib.figure.Figure.savefig" TargetMode="External"/><Relationship Id="rId5" Type="http://schemas.openxmlformats.org/officeDocument/2006/relationships/hyperlink" Target="https://matplotlib.org/stable/tutorials/provisional/mosaic.html" TargetMode="External"/><Relationship Id="rId4" Type="http://schemas.openxmlformats.org/officeDocument/2006/relationships/hyperlink" Target="https://matplotlib.org/stable/gallery/style_sheets/style_sheets_reference.html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3465" y="9232582"/>
            <a:ext cx="704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F400"/>
                </a:solidFill>
                <a:latin typeface="Franklin Gothic Medium"/>
                <a:cs typeface="Franklin Gothic Medium"/>
              </a:rPr>
              <a:t>1</a:t>
            </a:r>
            <a:r>
              <a:rPr sz="1200" spc="-25" dirty="0">
                <a:solidFill>
                  <a:srgbClr val="C0F400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C0F400"/>
                </a:solidFill>
                <a:latin typeface="Franklin Gothic Medium"/>
                <a:cs typeface="Franklin Gothic Medium"/>
              </a:rPr>
              <a:t>|</a:t>
            </a:r>
            <a:r>
              <a:rPr sz="1200" spc="5" dirty="0">
                <a:solidFill>
                  <a:srgbClr val="C0F400"/>
                </a:solidFill>
                <a:latin typeface="Franklin Gothic Medium"/>
                <a:cs typeface="Franklin Gothic Medium"/>
              </a:rPr>
              <a:t> </a:t>
            </a:r>
            <a:r>
              <a:rPr sz="1200" spc="-5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P</a:t>
            </a:r>
            <a:r>
              <a:rPr sz="1200" spc="-1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a</a:t>
            </a:r>
            <a:r>
              <a:rPr sz="1200" spc="-3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200" spc="-3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g</a:t>
            </a:r>
            <a:r>
              <a:rPr sz="1200" spc="-1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6525" y="2403475"/>
            <a:ext cx="2285491" cy="1628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101" y="2489835"/>
            <a:ext cx="1409700" cy="140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1585" y="4703698"/>
            <a:ext cx="5755005" cy="18040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55"/>
              </a:spcBef>
            </a:pPr>
            <a:r>
              <a:rPr sz="2800" spc="-25" dirty="0">
                <a:solidFill>
                  <a:srgbClr val="000099"/>
                </a:solidFill>
                <a:latin typeface="Microsoft Sans Serif"/>
                <a:cs typeface="Microsoft Sans Serif"/>
              </a:rPr>
              <a:t>Engineering</a:t>
            </a:r>
            <a:r>
              <a:rPr sz="2800" spc="9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0099"/>
                </a:solidFill>
                <a:latin typeface="Microsoft Sans Serif"/>
                <a:cs typeface="Microsoft Sans Serif"/>
              </a:rPr>
              <a:t>College</a:t>
            </a:r>
            <a:r>
              <a:rPr sz="2800" spc="10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000099"/>
                </a:solidFill>
                <a:latin typeface="Microsoft Sans Serif"/>
                <a:cs typeface="Microsoft Sans Serif"/>
              </a:rPr>
              <a:t>Predictor</a:t>
            </a:r>
            <a:r>
              <a:rPr sz="2800" spc="11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0099"/>
                </a:solidFill>
                <a:latin typeface="Microsoft Sans Serif"/>
                <a:cs typeface="Microsoft Sans Serif"/>
              </a:rPr>
              <a:t>based </a:t>
            </a:r>
            <a:r>
              <a:rPr sz="2800" spc="-725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000099"/>
                </a:solidFill>
                <a:latin typeface="Microsoft Sans Serif"/>
                <a:cs typeface="Microsoft Sans Serif"/>
              </a:rPr>
              <a:t>o</a:t>
            </a:r>
            <a:r>
              <a:rPr sz="2800" spc="25" dirty="0">
                <a:solidFill>
                  <a:srgbClr val="000099"/>
                </a:solidFill>
                <a:latin typeface="Microsoft Sans Serif"/>
                <a:cs typeface="Microsoft Sans Serif"/>
              </a:rPr>
              <a:t>n</a:t>
            </a:r>
            <a:r>
              <a:rPr sz="2800" spc="9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-290" dirty="0">
                <a:solidFill>
                  <a:srgbClr val="000099"/>
                </a:solidFill>
                <a:latin typeface="Microsoft Sans Serif"/>
                <a:cs typeface="Microsoft Sans Serif"/>
              </a:rPr>
              <a:t>T</a:t>
            </a:r>
            <a:r>
              <a:rPr sz="2800" spc="-300" dirty="0">
                <a:solidFill>
                  <a:srgbClr val="000099"/>
                </a:solidFill>
                <a:latin typeface="Microsoft Sans Serif"/>
                <a:cs typeface="Microsoft Sans Serif"/>
              </a:rPr>
              <a:t>S</a:t>
            </a:r>
            <a:r>
              <a:rPr sz="2800" spc="-400" dirty="0">
                <a:solidFill>
                  <a:srgbClr val="000099"/>
                </a:solidFill>
                <a:latin typeface="Microsoft Sans Serif"/>
                <a:cs typeface="Microsoft Sans Serif"/>
              </a:rPr>
              <a:t>E</a:t>
            </a:r>
            <a:r>
              <a:rPr sz="2800" spc="-350" dirty="0">
                <a:solidFill>
                  <a:srgbClr val="000099"/>
                </a:solidFill>
                <a:latin typeface="Microsoft Sans Serif"/>
                <a:cs typeface="Microsoft Sans Serif"/>
              </a:rPr>
              <a:t>A</a:t>
            </a:r>
            <a:r>
              <a:rPr sz="2800" spc="-335" dirty="0">
                <a:solidFill>
                  <a:srgbClr val="000099"/>
                </a:solidFill>
                <a:latin typeface="Microsoft Sans Serif"/>
                <a:cs typeface="Microsoft Sans Serif"/>
              </a:rPr>
              <a:t>MCE</a:t>
            </a:r>
            <a:r>
              <a:rPr sz="2800" spc="-275" dirty="0">
                <a:solidFill>
                  <a:srgbClr val="000099"/>
                </a:solidFill>
                <a:latin typeface="Microsoft Sans Serif"/>
                <a:cs typeface="Microsoft Sans Serif"/>
              </a:rPr>
              <a:t>T</a:t>
            </a:r>
            <a:r>
              <a:rPr sz="2800" spc="100" dirty="0">
                <a:solidFill>
                  <a:srgbClr val="000099"/>
                </a:solidFill>
                <a:latin typeface="Microsoft Sans Serif"/>
                <a:cs typeface="Microsoft Sans Serif"/>
              </a:rPr>
              <a:t> </a:t>
            </a:r>
            <a:r>
              <a:rPr sz="2800" spc="65" dirty="0">
                <a:solidFill>
                  <a:srgbClr val="000099"/>
                </a:solidFill>
                <a:latin typeface="Microsoft Sans Serif"/>
                <a:cs typeface="Microsoft Sans Serif"/>
              </a:rPr>
              <a:t>ran</a:t>
            </a:r>
            <a:r>
              <a:rPr sz="2800" spc="70" dirty="0">
                <a:solidFill>
                  <a:srgbClr val="000099"/>
                </a:solidFill>
                <a:latin typeface="Microsoft Sans Serif"/>
                <a:cs typeface="Microsoft Sans Serif"/>
              </a:rPr>
              <a:t>k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Microsoft Sans Serif"/>
              <a:cs typeface="Microsoft Sans Serif"/>
            </a:endParaRPr>
          </a:p>
          <a:p>
            <a:pPr marR="27940" algn="ctr">
              <a:lnSpc>
                <a:spcPct val="100000"/>
              </a:lnSpc>
            </a:pPr>
            <a:r>
              <a:rPr sz="2000" spc="-70" dirty="0">
                <a:solidFill>
                  <a:srgbClr val="00AF50"/>
                </a:solidFill>
                <a:latin typeface="Franklin Gothic Medium"/>
                <a:cs typeface="Franklin Gothic Medium"/>
              </a:rPr>
              <a:t>Team</a:t>
            </a:r>
            <a:r>
              <a:rPr sz="2000" spc="-25" dirty="0">
                <a:solidFill>
                  <a:srgbClr val="00AF5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Franklin Gothic Medium"/>
                <a:cs typeface="Franklin Gothic Medium"/>
              </a:rPr>
              <a:t>Members: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4016" y="6568058"/>
            <a:ext cx="188785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105"/>
              </a:lnSpc>
              <a:spcBef>
                <a:spcPts val="100"/>
              </a:spcBef>
              <a:buAutoNum type="arabicPeriod"/>
              <a:tabLst>
                <a:tab pos="241935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R.V.</a:t>
            </a:r>
            <a:r>
              <a:rPr sz="1800" spc="-25" dirty="0">
                <a:latin typeface="Franklin Gothic Medium"/>
                <a:cs typeface="Franklin Gothic Medium"/>
              </a:rPr>
              <a:t> Sai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Sriram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ts val="2050"/>
              </a:lnSpc>
              <a:buAutoNum type="arabicPeriod"/>
              <a:tabLst>
                <a:tab pos="241935" algn="l"/>
              </a:tabLst>
            </a:pPr>
            <a:r>
              <a:rPr sz="1800" spc="10" dirty="0">
                <a:latin typeface="Franklin Gothic Medium"/>
                <a:cs typeface="Franklin Gothic Medium"/>
              </a:rPr>
              <a:t>C.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Moses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ts val="2039"/>
              </a:lnSpc>
              <a:buAutoNum type="arabicPeriod"/>
              <a:tabLst>
                <a:tab pos="241935" algn="l"/>
              </a:tabLst>
            </a:pPr>
            <a:r>
              <a:rPr sz="1800" spc="-260" dirty="0">
                <a:latin typeface="Franklin Gothic Medium"/>
                <a:cs typeface="Franklin Gothic Medium"/>
              </a:rPr>
              <a:t>P</a:t>
            </a:r>
            <a:r>
              <a:rPr sz="1800" spc="15" dirty="0">
                <a:latin typeface="Franklin Gothic Medium"/>
                <a:cs typeface="Franklin Gothic Medium"/>
              </a:rPr>
              <a:t>.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V</a:t>
            </a:r>
            <a:r>
              <a:rPr sz="1800" spc="-25" dirty="0">
                <a:latin typeface="Franklin Gothic Medium"/>
                <a:cs typeface="Franklin Gothic Medium"/>
              </a:rPr>
              <a:t>i</a:t>
            </a:r>
            <a:r>
              <a:rPr sz="1800" spc="-60" dirty="0">
                <a:latin typeface="Franklin Gothic Medium"/>
                <a:cs typeface="Franklin Gothic Medium"/>
              </a:rPr>
              <a:t>g</a:t>
            </a:r>
            <a:r>
              <a:rPr sz="1800" spc="-5" dirty="0">
                <a:latin typeface="Franklin Gothic Medium"/>
                <a:cs typeface="Franklin Gothic Medium"/>
              </a:rPr>
              <a:t>n</a:t>
            </a:r>
            <a:r>
              <a:rPr sz="1800" dirty="0">
                <a:latin typeface="Franklin Gothic Medium"/>
                <a:cs typeface="Franklin Gothic Medium"/>
              </a:rPr>
              <a:t>es</a:t>
            </a:r>
            <a:r>
              <a:rPr sz="1800" spc="-5" dirty="0">
                <a:latin typeface="Franklin Gothic Medium"/>
                <a:cs typeface="Franklin Gothic Medium"/>
              </a:rPr>
              <a:t>h </a:t>
            </a:r>
            <a:r>
              <a:rPr sz="1800" spc="-80" dirty="0">
                <a:latin typeface="Franklin Gothic Medium"/>
                <a:cs typeface="Franklin Gothic Medium"/>
              </a:rPr>
              <a:t>R</a:t>
            </a:r>
            <a:r>
              <a:rPr sz="1800" dirty="0">
                <a:latin typeface="Franklin Gothic Medium"/>
                <a:cs typeface="Franklin Gothic Medium"/>
              </a:rPr>
              <a:t>ed</a:t>
            </a:r>
            <a:r>
              <a:rPr sz="1800" spc="-20" dirty="0">
                <a:latin typeface="Franklin Gothic Medium"/>
                <a:cs typeface="Franklin Gothic Medium"/>
              </a:rPr>
              <a:t>d</a:t>
            </a:r>
            <a:r>
              <a:rPr sz="1800" spc="-50" dirty="0">
                <a:latin typeface="Franklin Gothic Medium"/>
                <a:cs typeface="Franklin Gothic Medium"/>
              </a:rPr>
              <a:t>y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ts val="2039"/>
              </a:lnSpc>
              <a:buAutoNum type="arabicPeriod"/>
              <a:tabLst>
                <a:tab pos="241935" algn="l"/>
              </a:tabLst>
            </a:pPr>
            <a:r>
              <a:rPr sz="1800" spc="15" dirty="0">
                <a:latin typeface="Franklin Gothic Medium"/>
                <a:cs typeface="Franklin Gothic Medium"/>
              </a:rPr>
              <a:t>G.</a:t>
            </a:r>
            <a:r>
              <a:rPr sz="1800" spc="-25" dirty="0">
                <a:latin typeface="Franklin Gothic Medium"/>
                <a:cs typeface="Franklin Gothic Medium"/>
              </a:rPr>
              <a:t> Sai</a:t>
            </a:r>
            <a:r>
              <a:rPr sz="1800" spc="-10" dirty="0">
                <a:latin typeface="Franklin Gothic Medium"/>
                <a:cs typeface="Franklin Gothic Medium"/>
              </a:rPr>
              <a:t> Kartheek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9235">
              <a:lnSpc>
                <a:spcPts val="2105"/>
              </a:lnSpc>
              <a:buAutoNum type="arabicPeriod"/>
              <a:tabLst>
                <a:tab pos="241935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D.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Sanjay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Kumar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2304" y="6568058"/>
            <a:ext cx="1567180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21BD1A053L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21BD1A052B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21BD1A053E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21BD1A052G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21BD1A052C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217" y="9327515"/>
            <a:ext cx="649541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4645" marR="5080" indent="-2862580">
              <a:lnSpc>
                <a:spcPct val="105500"/>
              </a:lnSpc>
              <a:spcBef>
                <a:spcPts val="100"/>
              </a:spcBef>
            </a:pPr>
            <a:r>
              <a:rPr sz="1600" spc="140" dirty="0">
                <a:solidFill>
                  <a:srgbClr val="C0F400"/>
                </a:solidFill>
                <a:latin typeface="Georgia"/>
                <a:cs typeface="Georgia"/>
              </a:rPr>
              <a:t>Computer</a:t>
            </a:r>
            <a:r>
              <a:rPr sz="1600" spc="20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100" dirty="0">
                <a:solidFill>
                  <a:srgbClr val="C0F400"/>
                </a:solidFill>
                <a:latin typeface="Georgia"/>
                <a:cs typeface="Georgia"/>
              </a:rPr>
              <a:t>Science</a:t>
            </a:r>
            <a:r>
              <a:rPr sz="1600" spc="20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105" dirty="0">
                <a:solidFill>
                  <a:srgbClr val="C0F400"/>
                </a:solidFill>
                <a:latin typeface="Georgia"/>
                <a:cs typeface="Georgia"/>
              </a:rPr>
              <a:t>Engineering</a:t>
            </a:r>
            <a:r>
              <a:rPr sz="1600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120" dirty="0">
                <a:solidFill>
                  <a:srgbClr val="C0F400"/>
                </a:solidFill>
                <a:latin typeface="Georgia"/>
                <a:cs typeface="Georgia"/>
              </a:rPr>
              <a:t>Department,</a:t>
            </a:r>
            <a:r>
              <a:rPr sz="1600" spc="15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75" dirty="0">
                <a:solidFill>
                  <a:srgbClr val="C0F400"/>
                </a:solidFill>
                <a:latin typeface="Georgia"/>
                <a:cs typeface="Georgia"/>
              </a:rPr>
              <a:t>KMIT</a:t>
            </a:r>
            <a:r>
              <a:rPr sz="1600" spc="25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105" dirty="0">
                <a:solidFill>
                  <a:srgbClr val="C0F400"/>
                </a:solidFill>
                <a:latin typeface="Georgia"/>
                <a:cs typeface="Georgia"/>
              </a:rPr>
              <a:t>Engineering </a:t>
            </a:r>
            <a:r>
              <a:rPr sz="1600" spc="-370" dirty="0">
                <a:solidFill>
                  <a:srgbClr val="C0F400"/>
                </a:solidFill>
                <a:latin typeface="Georgia"/>
                <a:cs typeface="Georgia"/>
              </a:rPr>
              <a:t> </a:t>
            </a:r>
            <a:r>
              <a:rPr sz="1600" spc="100" dirty="0">
                <a:solidFill>
                  <a:srgbClr val="C0F400"/>
                </a:solidFill>
                <a:latin typeface="Georgia"/>
                <a:cs typeface="Georgia"/>
              </a:rPr>
              <a:t>College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204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2</a:t>
            </a:r>
            <a:r>
              <a:rPr spc="-195" dirty="0"/>
              <a:t>0</a:t>
            </a:r>
            <a:r>
              <a:rPr spc="-185" dirty="0"/>
              <a:t>2</a:t>
            </a:r>
            <a:r>
              <a:rPr spc="-75" dirty="0"/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6426" y="8432418"/>
            <a:ext cx="545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</a:t>
            </a:r>
            <a:r>
              <a:rPr sz="1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</a:t>
            </a:r>
            <a:r>
              <a:rPr sz="1600" spc="1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</a:t>
            </a:r>
            <a:r>
              <a:rPr sz="1600" spc="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-</a:t>
            </a:r>
            <a:r>
              <a:rPr sz="16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8881"/>
            <a:ext cx="16186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6.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200" spc="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200" spc="-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DA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1534159"/>
            <a:ext cx="5984240" cy="1054735"/>
          </a:xfrm>
          <a:custGeom>
            <a:avLst/>
            <a:gdLst/>
            <a:ahLst/>
            <a:cxnLst/>
            <a:rect l="l" t="t" r="r" b="b"/>
            <a:pathLst>
              <a:path w="5984240" h="1054735">
                <a:moveTo>
                  <a:pt x="5984240" y="0"/>
                </a:moveTo>
                <a:lnTo>
                  <a:pt x="0" y="0"/>
                </a:lnTo>
                <a:lnTo>
                  <a:pt x="0" y="177800"/>
                </a:lnTo>
                <a:lnTo>
                  <a:pt x="0" y="352425"/>
                </a:lnTo>
                <a:lnTo>
                  <a:pt x="0" y="1054354"/>
                </a:lnTo>
                <a:lnTo>
                  <a:pt x="5984240" y="1054354"/>
                </a:lnTo>
                <a:lnTo>
                  <a:pt x="5984240" y="177800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667" y="2766440"/>
            <a:ext cx="5984875" cy="2105660"/>
          </a:xfrm>
          <a:custGeom>
            <a:avLst/>
            <a:gdLst/>
            <a:ahLst/>
            <a:cxnLst/>
            <a:rect l="l" t="t" r="r" b="b"/>
            <a:pathLst>
              <a:path w="5984875" h="2105660">
                <a:moveTo>
                  <a:pt x="5984303" y="0"/>
                </a:moveTo>
                <a:lnTo>
                  <a:pt x="228917" y="0"/>
                </a:lnTo>
                <a:lnTo>
                  <a:pt x="228917" y="174625"/>
                </a:lnTo>
                <a:lnTo>
                  <a:pt x="228917" y="349250"/>
                </a:lnTo>
                <a:lnTo>
                  <a:pt x="228917" y="523875"/>
                </a:lnTo>
                <a:lnTo>
                  <a:pt x="228917" y="698449"/>
                </a:lnTo>
                <a:lnTo>
                  <a:pt x="228917" y="876554"/>
                </a:lnTo>
                <a:lnTo>
                  <a:pt x="0" y="876554"/>
                </a:lnTo>
                <a:lnTo>
                  <a:pt x="0" y="2105533"/>
                </a:lnTo>
                <a:lnTo>
                  <a:pt x="5984240" y="2105533"/>
                </a:lnTo>
                <a:lnTo>
                  <a:pt x="5984240" y="876554"/>
                </a:lnTo>
                <a:lnTo>
                  <a:pt x="5984303" y="876554"/>
                </a:lnTo>
                <a:lnTo>
                  <a:pt x="5984303" y="174625"/>
                </a:lnTo>
                <a:lnTo>
                  <a:pt x="59843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4585" y="5049773"/>
            <a:ext cx="5755640" cy="3328670"/>
          </a:xfrm>
          <a:custGeom>
            <a:avLst/>
            <a:gdLst/>
            <a:ahLst/>
            <a:cxnLst/>
            <a:rect l="l" t="t" r="r" b="b"/>
            <a:pathLst>
              <a:path w="5755640" h="3328670">
                <a:moveTo>
                  <a:pt x="5755386" y="2277173"/>
                </a:moveTo>
                <a:lnTo>
                  <a:pt x="0" y="2277173"/>
                </a:lnTo>
                <a:lnTo>
                  <a:pt x="0" y="2452116"/>
                </a:lnTo>
                <a:lnTo>
                  <a:pt x="0" y="2629916"/>
                </a:lnTo>
                <a:lnTo>
                  <a:pt x="0" y="2804541"/>
                </a:lnTo>
                <a:lnTo>
                  <a:pt x="0" y="2979166"/>
                </a:lnTo>
                <a:lnTo>
                  <a:pt x="0" y="3153791"/>
                </a:lnTo>
                <a:lnTo>
                  <a:pt x="0" y="3328416"/>
                </a:lnTo>
                <a:lnTo>
                  <a:pt x="5755386" y="3328416"/>
                </a:lnTo>
                <a:lnTo>
                  <a:pt x="5755386" y="2452116"/>
                </a:lnTo>
                <a:lnTo>
                  <a:pt x="5755386" y="2277173"/>
                </a:lnTo>
                <a:close/>
              </a:path>
              <a:path w="5755640" h="3328670">
                <a:moveTo>
                  <a:pt x="5755386" y="349313"/>
                </a:moveTo>
                <a:lnTo>
                  <a:pt x="0" y="349313"/>
                </a:lnTo>
                <a:lnTo>
                  <a:pt x="0" y="524256"/>
                </a:lnTo>
                <a:lnTo>
                  <a:pt x="0" y="698881"/>
                </a:lnTo>
                <a:lnTo>
                  <a:pt x="0" y="2277110"/>
                </a:lnTo>
                <a:lnTo>
                  <a:pt x="5755386" y="2277110"/>
                </a:lnTo>
                <a:lnTo>
                  <a:pt x="5755386" y="524256"/>
                </a:lnTo>
                <a:lnTo>
                  <a:pt x="5755386" y="349313"/>
                </a:lnTo>
                <a:close/>
              </a:path>
              <a:path w="5755640" h="3328670">
                <a:moveTo>
                  <a:pt x="5755386" y="0"/>
                </a:moveTo>
                <a:lnTo>
                  <a:pt x="0" y="0"/>
                </a:lnTo>
                <a:lnTo>
                  <a:pt x="0" y="174625"/>
                </a:lnTo>
                <a:lnTo>
                  <a:pt x="0" y="349250"/>
                </a:lnTo>
                <a:lnTo>
                  <a:pt x="5755386" y="349250"/>
                </a:lnTo>
                <a:lnTo>
                  <a:pt x="5755386" y="174625"/>
                </a:lnTo>
                <a:lnTo>
                  <a:pt x="5755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17" y="1511934"/>
            <a:ext cx="5971540" cy="687768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350" algn="just">
              <a:lnSpc>
                <a:spcPct val="95900"/>
              </a:lnSpc>
              <a:spcBef>
                <a:spcPts val="160"/>
              </a:spcBef>
            </a:pPr>
            <a:r>
              <a:rPr sz="1200" spc="-5" dirty="0">
                <a:latin typeface="Times New Roman"/>
                <a:cs typeface="Times New Roman"/>
              </a:rPr>
              <a:t>Pandas </a:t>
            </a:r>
            <a:r>
              <a:rPr sz="1200" spc="-1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Python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 providing fast, flexible, </a:t>
            </a:r>
            <a:r>
              <a:rPr sz="1200" spc="-5" dirty="0">
                <a:latin typeface="Times New Roman"/>
                <a:cs typeface="Times New Roman"/>
              </a:rPr>
              <a:t>and expressive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structures designed to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 working with “relational”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“labeled”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both easy and </a:t>
            </a:r>
            <a:r>
              <a:rPr sz="1200" spc="-10" dirty="0">
                <a:latin typeface="Times New Roman"/>
                <a:cs typeface="Times New Roman"/>
              </a:rPr>
              <a:t>intuitive.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aims 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fundamental high-level building block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doing practical, </a:t>
            </a:r>
            <a:r>
              <a:rPr sz="1200" b="1" spc="-5" dirty="0">
                <a:latin typeface="Times New Roman"/>
                <a:cs typeface="Times New Roman"/>
              </a:rPr>
              <a:t>real-world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analysis in Python.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Additionally, it has the </a:t>
            </a:r>
            <a:r>
              <a:rPr sz="1200" dirty="0">
                <a:latin typeface="Times New Roman"/>
                <a:cs typeface="Times New Roman"/>
              </a:rPr>
              <a:t>broader </a:t>
            </a:r>
            <a:r>
              <a:rPr sz="1200" spc="-5" dirty="0">
                <a:latin typeface="Times New Roman"/>
                <a:cs typeface="Times New Roman"/>
              </a:rPr>
              <a:t>goal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becoming </a:t>
            </a:r>
            <a:r>
              <a:rPr sz="1200" b="1" spc="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most </a:t>
            </a:r>
            <a:r>
              <a:rPr sz="1200" b="1" spc="-5" dirty="0">
                <a:latin typeface="Times New Roman"/>
                <a:cs typeface="Times New Roman"/>
              </a:rPr>
              <a:t>powerful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flexible open source </a:t>
            </a:r>
            <a:r>
              <a:rPr sz="1200" b="1" dirty="0">
                <a:latin typeface="Times New Roman"/>
                <a:cs typeface="Times New Roman"/>
              </a:rPr>
              <a:t> data </a:t>
            </a:r>
            <a:r>
              <a:rPr sz="1200" b="1" spc="-5" dirty="0">
                <a:latin typeface="Times New Roman"/>
                <a:cs typeface="Times New Roman"/>
              </a:rPr>
              <a:t>analysis/manipulation </a:t>
            </a:r>
            <a:r>
              <a:rPr sz="1200" b="1" dirty="0">
                <a:latin typeface="Times New Roman"/>
                <a:cs typeface="Times New Roman"/>
              </a:rPr>
              <a:t>tool </a:t>
            </a:r>
            <a:r>
              <a:rPr sz="1200" b="1" spc="-5" dirty="0">
                <a:latin typeface="Times New Roman"/>
                <a:cs typeface="Times New Roman"/>
              </a:rPr>
              <a:t>available </a:t>
            </a:r>
            <a:r>
              <a:rPr sz="1200" b="1" spc="-10" dirty="0">
                <a:latin typeface="Times New Roman"/>
                <a:cs typeface="Times New Roman"/>
              </a:rPr>
              <a:t>in </a:t>
            </a:r>
            <a:r>
              <a:rPr sz="1200" b="1" dirty="0">
                <a:latin typeface="Times New Roman"/>
                <a:cs typeface="Times New Roman"/>
              </a:rPr>
              <a:t>any language</a:t>
            </a:r>
            <a:r>
              <a:rPr sz="1200" dirty="0">
                <a:latin typeface="Times New Roman"/>
                <a:cs typeface="Times New Roman"/>
              </a:rPr>
              <a:t>. It </a:t>
            </a:r>
            <a:r>
              <a:rPr sz="1200" spc="-10" dirty="0">
                <a:latin typeface="Times New Roman"/>
                <a:cs typeface="Times New Roman"/>
              </a:rPr>
              <a:t>is already </a:t>
            </a:r>
            <a:r>
              <a:rPr sz="1200" dirty="0">
                <a:latin typeface="Times New Roman"/>
                <a:cs typeface="Times New Roman"/>
              </a:rPr>
              <a:t>well on </a:t>
            </a:r>
            <a:r>
              <a:rPr sz="1200" spc="-1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way toward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goal.</a:t>
            </a:r>
            <a:r>
              <a:rPr sz="1200" dirty="0">
                <a:latin typeface="Times New Roman"/>
                <a:cs typeface="Times New Roman"/>
              </a:rPr>
              <a:t> pandas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suited for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kinds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ts val="141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Tabular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heterogeneously-typed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spreadsheet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Ordered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unordered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(not</a:t>
            </a:r>
            <a:r>
              <a:rPr sz="1200" spc="-5" dirty="0">
                <a:latin typeface="Times New Roman"/>
                <a:cs typeface="Times New Roman"/>
              </a:rPr>
              <a:t> necessarily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fixed-frequency)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series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Arbitrary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matrix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(homogeneously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typed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heterogeneous)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row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</a:t>
            </a:r>
            <a:endParaRPr sz="1200">
              <a:latin typeface="Times New Roman"/>
              <a:cs typeface="Times New Roman"/>
            </a:endParaRPr>
          </a:p>
          <a:p>
            <a:pPr marL="469900" marR="13970" indent="-228600">
              <a:lnSpc>
                <a:spcPts val="138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observational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sets.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placed</a:t>
            </a:r>
            <a:r>
              <a:rPr sz="1200" dirty="0">
                <a:latin typeface="Times New Roman"/>
                <a:cs typeface="Times New Roman"/>
              </a:rPr>
              <a:t> into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 marR="8255" algn="just">
              <a:lnSpc>
                <a:spcPct val="955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primary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structures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pandas, </a:t>
            </a:r>
            <a:r>
              <a:rPr sz="1200" b="1" spc="-10" dirty="0">
                <a:latin typeface="Times New Roman"/>
                <a:cs typeface="Times New Roman"/>
                <a:hlinkClick r:id="rId3"/>
              </a:rPr>
              <a:t>Series </a:t>
            </a:r>
            <a:r>
              <a:rPr sz="1200" spc="-5" dirty="0">
                <a:latin typeface="Times New Roman"/>
                <a:cs typeface="Times New Roman"/>
              </a:rPr>
              <a:t>(1-dimensional)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  <a:hlinkClick r:id="rId4"/>
              </a:rPr>
              <a:t>DataFrame </a:t>
            </a:r>
            <a:r>
              <a:rPr sz="1200" dirty="0">
                <a:latin typeface="Times New Roman"/>
                <a:cs typeface="Times New Roman"/>
              </a:rPr>
              <a:t>(2-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dimensional),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vast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majority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finance,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engineering.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pandas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top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NumPy</a:t>
            </a:r>
            <a:r>
              <a:rPr sz="1200" spc="5" dirty="0">
                <a:latin typeface="Times New Roman"/>
                <a:cs typeface="Times New Roman"/>
                <a:hlinkClick r:id="rId5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scientific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dirty="0">
                <a:latin typeface="Times New Roman"/>
                <a:cs typeface="Times New Roman"/>
              </a:rPr>
              <a:t> other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3rd </a:t>
            </a:r>
            <a:r>
              <a:rPr sz="1200" spc="-5" dirty="0">
                <a:latin typeface="Times New Roman"/>
                <a:cs typeface="Times New Roman"/>
              </a:rPr>
              <a:t>party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just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pandas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dirty="0">
                <a:latin typeface="Times New Roman"/>
                <a:cs typeface="Times New Roman"/>
              </a:rPr>
              <a:t> well: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ts val="138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Easy handling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Times New Roman"/>
                <a:cs typeface="Times New Roman"/>
              </a:rPr>
              <a:t>missing </a:t>
            </a:r>
            <a:r>
              <a:rPr sz="1200" b="1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(represented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5" dirty="0">
                <a:latin typeface="Times New Roman"/>
                <a:cs typeface="Times New Roman"/>
              </a:rPr>
              <a:t>NaN) </a:t>
            </a:r>
            <a:r>
              <a:rPr sz="1200" spc="-5" dirty="0">
                <a:latin typeface="Times New Roman"/>
                <a:cs typeface="Times New Roman"/>
              </a:rPr>
              <a:t>in floating point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well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5" dirty="0">
                <a:latin typeface="Times New Roman"/>
                <a:cs typeface="Times New Roman"/>
              </a:rPr>
              <a:t>non-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floating-point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ts val="1305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Size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mutability: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columns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inserted</a:t>
            </a:r>
            <a:r>
              <a:rPr sz="1200" b="1" spc="4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40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deleted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DataFrame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higher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dimensional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ct val="964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Automatic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explicit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alignment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explicitly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simply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ignore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etc.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automatically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you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computations</a:t>
            </a:r>
            <a:endParaRPr sz="1200">
              <a:latin typeface="Times New Roman"/>
              <a:cs typeface="Times New Roman"/>
            </a:endParaRPr>
          </a:p>
          <a:p>
            <a:pPr marL="469900" marR="6350" indent="-228600" algn="just">
              <a:lnSpc>
                <a:spcPts val="1380"/>
              </a:lnSpc>
              <a:spcBef>
                <a:spcPts val="30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Powerful, flexible </a:t>
            </a:r>
            <a:r>
              <a:rPr sz="1200" b="1" dirty="0">
                <a:latin typeface="Times New Roman"/>
                <a:cs typeface="Times New Roman"/>
              </a:rPr>
              <a:t>group by </a:t>
            </a:r>
            <a:r>
              <a:rPr sz="1200" spc="-5" dirty="0">
                <a:latin typeface="Times New Roman"/>
                <a:cs typeface="Times New Roman"/>
              </a:rPr>
              <a:t>functionality to </a:t>
            </a:r>
            <a:r>
              <a:rPr sz="1200" dirty="0">
                <a:latin typeface="Times New Roman"/>
                <a:cs typeface="Times New Roman"/>
              </a:rPr>
              <a:t>perform </a:t>
            </a:r>
            <a:r>
              <a:rPr sz="1200" spc="-5" dirty="0">
                <a:latin typeface="Times New Roman"/>
                <a:cs typeface="Times New Roman"/>
              </a:rPr>
              <a:t>split-apply-combine operations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sets,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aggregating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transforming</a:t>
            </a:r>
            <a:r>
              <a:rPr sz="1200" dirty="0"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ts val="1315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easy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convert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ragged,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differently-indexed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NumPy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85"/>
              </a:lnSpc>
            </a:pPr>
            <a:r>
              <a:rPr sz="1200" spc="-5" dirty="0">
                <a:latin typeface="Times New Roman"/>
                <a:cs typeface="Times New Roman"/>
              </a:rPr>
              <a:t>structures 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Intelligent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label-based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slicing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fancy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indexing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subsetting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large data</a:t>
            </a:r>
            <a:r>
              <a:rPr sz="1200" dirty="0">
                <a:latin typeface="Times New Roman"/>
                <a:cs typeface="Times New Roman"/>
              </a:rPr>
              <a:t> sets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Intuitive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merging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joining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75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Flexible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reshaping </a:t>
            </a:r>
            <a:r>
              <a:rPr sz="1200" spc="-5" dirty="0">
                <a:latin typeface="Times New Roman"/>
                <a:cs typeface="Times New Roman"/>
              </a:rPr>
              <a:t>and pivoting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9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Hierarchical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labeling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axes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(possible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labels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tick)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1380"/>
              </a:lnSpc>
              <a:spcBef>
                <a:spcPts val="7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tools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loading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flat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files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(CSV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delimited),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saving</a:t>
            </a:r>
            <a:r>
              <a:rPr sz="1200" dirty="0">
                <a:latin typeface="Times New Roman"/>
                <a:cs typeface="Times New Roman"/>
              </a:rPr>
              <a:t> 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loading</a:t>
            </a:r>
            <a:r>
              <a:rPr sz="1200" dirty="0">
                <a:latin typeface="Times New Roman"/>
                <a:cs typeface="Times New Roman"/>
              </a:rPr>
              <a:t> data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ultrafast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HDF5</a:t>
            </a:r>
            <a:r>
              <a:rPr sz="1200" b="1" dirty="0">
                <a:latin typeface="Times New Roman"/>
                <a:cs typeface="Times New Roman"/>
              </a:rPr>
              <a:t> format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300"/>
              </a:lnSpc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Time</a:t>
            </a:r>
            <a:r>
              <a:rPr sz="1200" b="1" spc="3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series</a:t>
            </a:r>
            <a:r>
              <a:rPr sz="1200" spc="-5" dirty="0">
                <a:latin typeface="Times New Roman"/>
                <a:cs typeface="Times New Roman"/>
              </a:rPr>
              <a:t>-specific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functionality: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generation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conversion,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moving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window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statistics,</a:t>
            </a:r>
            <a:r>
              <a:rPr sz="1200" dirty="0">
                <a:latin typeface="Times New Roman"/>
                <a:cs typeface="Times New Roman"/>
              </a:rPr>
              <a:t> date</a:t>
            </a:r>
            <a:r>
              <a:rPr sz="1200" spc="-5" dirty="0">
                <a:latin typeface="Times New Roman"/>
                <a:cs typeface="Times New Roman"/>
              </a:rPr>
              <a:t> shifting,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lagging.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5667" y="8378253"/>
            <a:ext cx="5984240" cy="527685"/>
          </a:xfrm>
          <a:custGeom>
            <a:avLst/>
            <a:gdLst/>
            <a:ahLst/>
            <a:cxnLst/>
            <a:rect l="l" t="t" r="r" b="b"/>
            <a:pathLst>
              <a:path w="5984240" h="527684">
                <a:moveTo>
                  <a:pt x="5984240" y="0"/>
                </a:moveTo>
                <a:lnTo>
                  <a:pt x="0" y="0"/>
                </a:lnTo>
                <a:lnTo>
                  <a:pt x="0" y="178117"/>
                </a:lnTo>
                <a:lnTo>
                  <a:pt x="0" y="352679"/>
                </a:lnTo>
                <a:lnTo>
                  <a:pt x="0" y="527304"/>
                </a:lnTo>
                <a:lnTo>
                  <a:pt x="5984240" y="527304"/>
                </a:lnTo>
                <a:lnTo>
                  <a:pt x="5984240" y="352742"/>
                </a:lnTo>
                <a:lnTo>
                  <a:pt x="5984240" y="178117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10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5809" y="2032507"/>
            <a:ext cx="6720840" cy="4712970"/>
            <a:chOff x="765809" y="2032507"/>
            <a:chExt cx="6720840" cy="4712970"/>
          </a:xfrm>
        </p:grpSpPr>
        <p:sp>
          <p:nvSpPr>
            <p:cNvPr id="3" name="object 3"/>
            <p:cNvSpPr/>
            <p:nvPr/>
          </p:nvSpPr>
          <p:spPr>
            <a:xfrm>
              <a:off x="768984" y="2035682"/>
              <a:ext cx="6714490" cy="4706620"/>
            </a:xfrm>
            <a:custGeom>
              <a:avLst/>
              <a:gdLst/>
              <a:ahLst/>
              <a:cxnLst/>
              <a:rect l="l" t="t" r="r" b="b"/>
              <a:pathLst>
                <a:path w="6714490" h="4706620">
                  <a:moveTo>
                    <a:pt x="6714490" y="0"/>
                  </a:moveTo>
                  <a:lnTo>
                    <a:pt x="0" y="0"/>
                  </a:lnTo>
                  <a:lnTo>
                    <a:pt x="0" y="4706620"/>
                  </a:lnTo>
                  <a:lnTo>
                    <a:pt x="6714490" y="4706620"/>
                  </a:lnTo>
                  <a:lnTo>
                    <a:pt x="6714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8984" y="2035682"/>
              <a:ext cx="6714490" cy="4706620"/>
            </a:xfrm>
            <a:custGeom>
              <a:avLst/>
              <a:gdLst/>
              <a:ahLst/>
              <a:cxnLst/>
              <a:rect l="l" t="t" r="r" b="b"/>
              <a:pathLst>
                <a:path w="6714490" h="4706620">
                  <a:moveTo>
                    <a:pt x="0" y="4706620"/>
                  </a:moveTo>
                  <a:lnTo>
                    <a:pt x="6714490" y="4706620"/>
                  </a:lnTo>
                  <a:lnTo>
                    <a:pt x="6714490" y="0"/>
                  </a:lnTo>
                  <a:lnTo>
                    <a:pt x="0" y="0"/>
                  </a:lnTo>
                  <a:lnTo>
                    <a:pt x="0" y="470662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599" y="2085974"/>
              <a:ext cx="6524625" cy="46069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11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1864359"/>
            <a:ext cx="5984240" cy="7212965"/>
          </a:xfrm>
          <a:custGeom>
            <a:avLst/>
            <a:gdLst/>
            <a:ahLst/>
            <a:cxnLst/>
            <a:rect l="l" t="t" r="r" b="b"/>
            <a:pathLst>
              <a:path w="5984240" h="7212965">
                <a:moveTo>
                  <a:pt x="5984240" y="6488493"/>
                </a:moveTo>
                <a:lnTo>
                  <a:pt x="0" y="6488493"/>
                </a:lnTo>
                <a:lnTo>
                  <a:pt x="0" y="6669786"/>
                </a:lnTo>
                <a:lnTo>
                  <a:pt x="0" y="6850697"/>
                </a:lnTo>
                <a:lnTo>
                  <a:pt x="0" y="7031672"/>
                </a:lnTo>
                <a:lnTo>
                  <a:pt x="0" y="7212647"/>
                </a:lnTo>
                <a:lnTo>
                  <a:pt x="5984240" y="7212647"/>
                </a:lnTo>
                <a:lnTo>
                  <a:pt x="5984240" y="7031672"/>
                </a:lnTo>
                <a:lnTo>
                  <a:pt x="5984240" y="6850761"/>
                </a:lnTo>
                <a:lnTo>
                  <a:pt x="5984240" y="6669786"/>
                </a:lnTo>
                <a:lnTo>
                  <a:pt x="5984240" y="6488493"/>
                </a:lnTo>
                <a:close/>
              </a:path>
              <a:path w="5984240" h="7212965">
                <a:moveTo>
                  <a:pt x="5984240" y="5583237"/>
                </a:moveTo>
                <a:lnTo>
                  <a:pt x="0" y="5583237"/>
                </a:lnTo>
                <a:lnTo>
                  <a:pt x="0" y="5764530"/>
                </a:lnTo>
                <a:lnTo>
                  <a:pt x="0" y="5945505"/>
                </a:lnTo>
                <a:lnTo>
                  <a:pt x="0" y="6126480"/>
                </a:lnTo>
                <a:lnTo>
                  <a:pt x="0" y="6307455"/>
                </a:lnTo>
                <a:lnTo>
                  <a:pt x="0" y="6488430"/>
                </a:lnTo>
                <a:lnTo>
                  <a:pt x="5984240" y="6488430"/>
                </a:lnTo>
                <a:lnTo>
                  <a:pt x="5984240" y="6307455"/>
                </a:lnTo>
                <a:lnTo>
                  <a:pt x="5984240" y="6126480"/>
                </a:lnTo>
                <a:lnTo>
                  <a:pt x="5984240" y="5945505"/>
                </a:lnTo>
                <a:lnTo>
                  <a:pt x="5984240" y="5764530"/>
                </a:lnTo>
                <a:lnTo>
                  <a:pt x="5984240" y="5583237"/>
                </a:lnTo>
                <a:close/>
              </a:path>
              <a:path w="5984240" h="7212965">
                <a:moveTo>
                  <a:pt x="5984240" y="3591877"/>
                </a:moveTo>
                <a:lnTo>
                  <a:pt x="0" y="3591877"/>
                </a:lnTo>
                <a:lnTo>
                  <a:pt x="0" y="3773170"/>
                </a:lnTo>
                <a:lnTo>
                  <a:pt x="0" y="3954145"/>
                </a:lnTo>
                <a:lnTo>
                  <a:pt x="0" y="5583174"/>
                </a:lnTo>
                <a:lnTo>
                  <a:pt x="5984240" y="5583174"/>
                </a:lnTo>
                <a:lnTo>
                  <a:pt x="5984240" y="3773170"/>
                </a:lnTo>
                <a:lnTo>
                  <a:pt x="5984240" y="3591877"/>
                </a:lnTo>
                <a:close/>
              </a:path>
              <a:path w="5984240" h="7212965">
                <a:moveTo>
                  <a:pt x="5984240" y="695706"/>
                </a:moveTo>
                <a:lnTo>
                  <a:pt x="0" y="695706"/>
                </a:lnTo>
                <a:lnTo>
                  <a:pt x="0" y="876681"/>
                </a:lnTo>
                <a:lnTo>
                  <a:pt x="0" y="1057656"/>
                </a:lnTo>
                <a:lnTo>
                  <a:pt x="0" y="3591814"/>
                </a:lnTo>
                <a:lnTo>
                  <a:pt x="5984240" y="3591814"/>
                </a:lnTo>
                <a:lnTo>
                  <a:pt x="5984240" y="876681"/>
                </a:lnTo>
                <a:lnTo>
                  <a:pt x="5984240" y="695706"/>
                </a:lnTo>
                <a:close/>
              </a:path>
              <a:path w="5984240" h="7212965">
                <a:moveTo>
                  <a:pt x="5984240" y="0"/>
                </a:moveTo>
                <a:lnTo>
                  <a:pt x="0" y="0"/>
                </a:lnTo>
                <a:lnTo>
                  <a:pt x="0" y="152400"/>
                </a:lnTo>
                <a:lnTo>
                  <a:pt x="0" y="333375"/>
                </a:lnTo>
                <a:lnTo>
                  <a:pt x="0" y="514299"/>
                </a:lnTo>
                <a:lnTo>
                  <a:pt x="0" y="695579"/>
                </a:lnTo>
                <a:lnTo>
                  <a:pt x="5984240" y="695579"/>
                </a:lnTo>
                <a:lnTo>
                  <a:pt x="5984240" y="514350"/>
                </a:lnTo>
                <a:lnTo>
                  <a:pt x="5984240" y="333375"/>
                </a:lnTo>
                <a:lnTo>
                  <a:pt x="5984240" y="152400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1808479"/>
            <a:ext cx="5945505" cy="7266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pandas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as</a:t>
            </a:r>
            <a:r>
              <a:rPr sz="1050" spc="-1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pd</a:t>
            </a:r>
            <a:endParaRPr sz="1050">
              <a:latin typeface="Courier New"/>
              <a:cs typeface="Courier New"/>
            </a:endParaRPr>
          </a:p>
          <a:p>
            <a:pPr marL="12700" marR="3446779">
              <a:lnSpc>
                <a:spcPct val="113100"/>
              </a:lnSpc>
            </a:pP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latin typeface="Courier New"/>
                <a:cs typeface="Courier New"/>
              </a:rPr>
              <a:t>matplotlib.pyplot </a:t>
            </a:r>
            <a:r>
              <a:rPr sz="1050" spc="5" dirty="0">
                <a:solidFill>
                  <a:srgbClr val="AE00DB"/>
                </a:solidFill>
                <a:latin typeface="Courier New"/>
                <a:cs typeface="Courier New"/>
              </a:rPr>
              <a:t>as </a:t>
            </a:r>
            <a:r>
              <a:rPr sz="1050" spc="-10" dirty="0">
                <a:latin typeface="Courier New"/>
                <a:cs typeface="Courier New"/>
              </a:rPr>
              <a:t>plt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050" spc="1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csv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csv_file_1stRound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"/content/drive/MyDrive/Colab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Notebooks/TSEAMCET_ </a:t>
            </a:r>
            <a:r>
              <a:rPr sz="1050" spc="-6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2021_LAST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RANKS_FIRSTPHASE_CSV.csv"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data_1stRound=csv.reader(csv_file_1stRound,delimiter=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','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ct val="113300"/>
              </a:lnSpc>
            </a:pPr>
            <a:r>
              <a:rPr sz="1050" spc="-10" dirty="0">
                <a:latin typeface="Courier New"/>
                <a:cs typeface="Courier New"/>
              </a:rPr>
              <a:t>csv_file_2ndRound=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"/content/drive/MyDrive/Colab</a:t>
            </a:r>
            <a:r>
              <a:rPr sz="1050" spc="13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Notebooks/TSEAMCET_20 </a:t>
            </a:r>
            <a:r>
              <a:rPr sz="1050" spc="-6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21_LAST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RANKS_SPECIAL_ROUND_CSV.csv"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data_2ndRound=csv.reader(csv_file_2ndRound,delimiter=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','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184594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rank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input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"Enter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the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rank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got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in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EAMCET: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10" dirty="0">
                <a:latin typeface="Courier New"/>
                <a:cs typeface="Courier New"/>
              </a:rPr>
              <a:t>))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'\nCaste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Gender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options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to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chose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: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161925" algn="just">
              <a:lnSpc>
                <a:spcPct val="113100"/>
              </a:lnSpc>
              <a:spcBef>
                <a:spcPts val="5"/>
              </a:spcBef>
            </a:pP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'OC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BOYS,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OC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GIRLS,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BC_A BOYS,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BC_A GIRLS, BC_B BOYS, BC_B GIRLS'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'BC_C BOYS, BC_C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GIRLS,BC_D BOYS,BC_D GIRLS,BC_E BOYS,BC_E GIRLS'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'SC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BOYS,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SC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GIRLS,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ST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BOYS,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ST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GIRLS,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EWS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GEN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OU,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EWS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GIRLS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OU'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64452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caste_gender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input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"Enter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caste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and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gender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options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above:"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'\nBranch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 options to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chose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: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'AGR,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AI,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 AID, ANE,</a:t>
            </a:r>
            <a:r>
              <a:rPr sz="10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AUT,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BME,</a:t>
            </a:r>
            <a:r>
              <a:rPr sz="10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CHE.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CIC,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CIV, CME,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CSB, CSC,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CSD,</a:t>
            </a:r>
            <a:r>
              <a:rPr sz="10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82550">
              <a:lnSpc>
                <a:spcPct val="113100"/>
              </a:lnSpc>
            </a:pP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'CSE,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CSI,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CSM,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CSN,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CSO,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CST,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CSW,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DRG,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DTD,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ECE,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ECI,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ECM,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EEE'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'EIE,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ETM,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FDS,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FPT,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FSP,</a:t>
            </a:r>
            <a:r>
              <a:rPr sz="10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INF,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ITE,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MCT,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MEC,,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MET,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MIN,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MMS, MMT'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'MTE,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PHE,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PLG,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TEX'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82550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branch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input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"Enter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the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branch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you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want to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chose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from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options above: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'\n'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488251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clglst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10" dirty="0">
                <a:latin typeface="Courier New"/>
                <a:cs typeface="Courier New"/>
              </a:rPr>
              <a:t>[] 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clglst_f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15" dirty="0">
                <a:latin typeface="Courier New"/>
                <a:cs typeface="Courier New"/>
              </a:rPr>
              <a:t>[]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head_1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10" dirty="0">
                <a:latin typeface="Courier New"/>
                <a:cs typeface="Courier New"/>
              </a:rPr>
              <a:t>[] 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head_2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[]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A=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"Rank_5536_CSE_Round1_options.csv"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880110">
              <a:lnSpc>
                <a:spcPct val="113100"/>
              </a:lnSpc>
              <a:spcBef>
                <a:spcPts val="5"/>
              </a:spcBef>
            </a:pP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050" spc="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Function</a:t>
            </a:r>
            <a:r>
              <a:rPr sz="1050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050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extracting</a:t>
            </a:r>
            <a:r>
              <a:rPr sz="1050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050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college</a:t>
            </a:r>
            <a:r>
              <a:rPr sz="1050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options</a:t>
            </a:r>
            <a:r>
              <a:rPr sz="1050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--------------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10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college_options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000F80"/>
                </a:solidFill>
                <a:latin typeface="Courier New"/>
                <a:cs typeface="Courier New"/>
              </a:rPr>
              <a:t>data_in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00F80"/>
                </a:solidFill>
                <a:latin typeface="Courier New"/>
                <a:cs typeface="Courier New"/>
              </a:rPr>
              <a:t>caste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00F80"/>
                </a:solidFill>
                <a:latin typeface="Courier New"/>
                <a:cs typeface="Courier New"/>
              </a:rPr>
              <a:t>branch_name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00F80"/>
                </a:solidFill>
                <a:latin typeface="Courier New"/>
                <a:cs typeface="Courier New"/>
              </a:rPr>
              <a:t>rank_EAMCET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00F80"/>
                </a:solidFill>
                <a:latin typeface="Courier New"/>
                <a:cs typeface="Courier New"/>
              </a:rPr>
              <a:t>num</a:t>
            </a:r>
            <a:r>
              <a:rPr sz="1050" spc="-5" dirty="0">
                <a:latin typeface="Courier New"/>
                <a:cs typeface="Courier New"/>
              </a:rPr>
              <a:t>):</a:t>
            </a:r>
            <a:endParaRPr sz="1050">
              <a:latin typeface="Courier New"/>
              <a:cs typeface="Courier New"/>
            </a:endParaRPr>
          </a:p>
          <a:p>
            <a:pPr marL="330200" marR="4647565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clglst1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6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[]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indx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=[]</a:t>
            </a:r>
            <a:endParaRPr sz="1050">
              <a:latin typeface="Courier New"/>
              <a:cs typeface="Courier New"/>
            </a:endParaRPr>
          </a:p>
          <a:p>
            <a:pPr marL="330200" marR="4168140">
              <a:lnSpc>
                <a:spcPts val="1430"/>
              </a:lnSpc>
              <a:spcBef>
                <a:spcPts val="70"/>
              </a:spcBef>
            </a:pPr>
            <a:r>
              <a:rPr sz="1050" dirty="0">
                <a:latin typeface="Courier New"/>
                <a:cs typeface="Courier New"/>
              </a:rPr>
              <a:t>l</a:t>
            </a:r>
            <a:r>
              <a:rPr sz="1050" spc="5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8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next</a:t>
            </a:r>
            <a:r>
              <a:rPr sz="1050" spc="-10" dirty="0">
                <a:latin typeface="Courier New"/>
                <a:cs typeface="Courier New"/>
              </a:rPr>
              <a:t>(data_in)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a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l.index(caste)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#institute</a:t>
            </a:r>
            <a:r>
              <a:rPr sz="105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name</a:t>
            </a:r>
            <a:r>
              <a:rPr sz="1050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1,</a:t>
            </a:r>
            <a:r>
              <a:rPr sz="105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branch=7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664" y="1369949"/>
            <a:ext cx="3013075" cy="333375"/>
          </a:xfrm>
          <a:custGeom>
            <a:avLst/>
            <a:gdLst/>
            <a:ahLst/>
            <a:cxnLst/>
            <a:rect l="l" t="t" r="r" b="b"/>
            <a:pathLst>
              <a:path w="3013075" h="333375">
                <a:moveTo>
                  <a:pt x="3013075" y="0"/>
                </a:moveTo>
                <a:lnTo>
                  <a:pt x="0" y="0"/>
                </a:lnTo>
                <a:lnTo>
                  <a:pt x="0" y="333375"/>
                </a:lnTo>
                <a:lnTo>
                  <a:pt x="3013075" y="333375"/>
                </a:lnTo>
                <a:lnTo>
                  <a:pt x="3013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167" y="1394459"/>
            <a:ext cx="24085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12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5667" y="730630"/>
            <a:ext cx="5984240" cy="6879590"/>
            <a:chOff x="895667" y="730630"/>
            <a:chExt cx="5984240" cy="6879590"/>
          </a:xfrm>
        </p:grpSpPr>
        <p:sp>
          <p:nvSpPr>
            <p:cNvPr id="3" name="object 3"/>
            <p:cNvSpPr/>
            <p:nvPr/>
          </p:nvSpPr>
          <p:spPr>
            <a:xfrm>
              <a:off x="895667" y="730630"/>
              <a:ext cx="5984240" cy="1991360"/>
            </a:xfrm>
            <a:custGeom>
              <a:avLst/>
              <a:gdLst/>
              <a:ahLst/>
              <a:cxnLst/>
              <a:rect l="l" t="t" r="r" b="b"/>
              <a:pathLst>
                <a:path w="5984240" h="1991360">
                  <a:moveTo>
                    <a:pt x="5984240" y="1810385"/>
                  </a:moveTo>
                  <a:lnTo>
                    <a:pt x="0" y="1810385"/>
                  </a:lnTo>
                  <a:lnTo>
                    <a:pt x="0" y="1991360"/>
                  </a:lnTo>
                  <a:lnTo>
                    <a:pt x="5984240" y="1991360"/>
                  </a:lnTo>
                  <a:lnTo>
                    <a:pt x="5984240" y="1810385"/>
                  </a:lnTo>
                  <a:close/>
                </a:path>
                <a:path w="5984240" h="1991360">
                  <a:moveTo>
                    <a:pt x="5984240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0" y="361950"/>
                  </a:lnTo>
                  <a:lnTo>
                    <a:pt x="0" y="1810258"/>
                  </a:lnTo>
                  <a:lnTo>
                    <a:pt x="5984240" y="1810258"/>
                  </a:lnTo>
                  <a:lnTo>
                    <a:pt x="5984240" y="180975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74226" y="2643044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5">
                  <a:moveTo>
                    <a:pt x="0" y="0"/>
                  </a:moveTo>
                  <a:lnTo>
                    <a:pt x="318052" y="0"/>
                  </a:lnTo>
                </a:path>
              </a:pathLst>
            </a:custGeom>
            <a:ln w="7867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94666" y="2643044"/>
              <a:ext cx="397510" cy="0"/>
            </a:xfrm>
            <a:custGeom>
              <a:avLst/>
              <a:gdLst/>
              <a:ahLst/>
              <a:cxnLst/>
              <a:rect l="l" t="t" r="r" b="b"/>
              <a:pathLst>
                <a:path w="397510">
                  <a:moveTo>
                    <a:pt x="0" y="0"/>
                  </a:moveTo>
                  <a:lnTo>
                    <a:pt x="397396" y="0"/>
                  </a:lnTo>
                </a:path>
              </a:pathLst>
            </a:custGeom>
            <a:ln w="7867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449" y="2643044"/>
              <a:ext cx="2317115" cy="0"/>
            </a:xfrm>
            <a:custGeom>
              <a:avLst/>
              <a:gdLst/>
              <a:ahLst/>
              <a:cxnLst/>
              <a:rect l="l" t="t" r="r" b="b"/>
              <a:pathLst>
                <a:path w="2317115">
                  <a:moveTo>
                    <a:pt x="0" y="0"/>
                  </a:moveTo>
                  <a:lnTo>
                    <a:pt x="397396" y="0"/>
                  </a:lnTo>
                </a:path>
                <a:path w="2317115">
                  <a:moveTo>
                    <a:pt x="399783" y="0"/>
                  </a:moveTo>
                  <a:lnTo>
                    <a:pt x="717836" y="0"/>
                  </a:lnTo>
                </a:path>
                <a:path w="2317115">
                  <a:moveTo>
                    <a:pt x="720223" y="0"/>
                  </a:moveTo>
                  <a:lnTo>
                    <a:pt x="1276305" y="0"/>
                  </a:lnTo>
                </a:path>
                <a:path w="2317115">
                  <a:moveTo>
                    <a:pt x="1278693" y="0"/>
                  </a:moveTo>
                  <a:lnTo>
                    <a:pt x="1676089" y="0"/>
                  </a:lnTo>
                </a:path>
                <a:path w="2317115">
                  <a:moveTo>
                    <a:pt x="1678476" y="0"/>
                  </a:moveTo>
                  <a:lnTo>
                    <a:pt x="2075872" y="0"/>
                  </a:lnTo>
                </a:path>
                <a:path w="2317115">
                  <a:moveTo>
                    <a:pt x="2078259" y="0"/>
                  </a:moveTo>
                  <a:lnTo>
                    <a:pt x="2316969" y="0"/>
                  </a:lnTo>
                </a:path>
              </a:pathLst>
            </a:custGeom>
            <a:ln w="7867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5667" y="2721990"/>
              <a:ext cx="5984240" cy="4888230"/>
            </a:xfrm>
            <a:custGeom>
              <a:avLst/>
              <a:gdLst/>
              <a:ahLst/>
              <a:cxnLst/>
              <a:rect l="l" t="t" r="r" b="b"/>
              <a:pathLst>
                <a:path w="5984240" h="4888230">
                  <a:moveTo>
                    <a:pt x="5984240" y="4706556"/>
                  </a:moveTo>
                  <a:lnTo>
                    <a:pt x="0" y="4706556"/>
                  </a:lnTo>
                  <a:lnTo>
                    <a:pt x="0" y="4887849"/>
                  </a:lnTo>
                  <a:lnTo>
                    <a:pt x="5984240" y="4887849"/>
                  </a:lnTo>
                  <a:lnTo>
                    <a:pt x="5984240" y="4706556"/>
                  </a:lnTo>
                  <a:close/>
                </a:path>
                <a:path w="5984240" h="4888230">
                  <a:moveTo>
                    <a:pt x="5984240" y="2715196"/>
                  </a:moveTo>
                  <a:lnTo>
                    <a:pt x="0" y="2715196"/>
                  </a:lnTo>
                  <a:lnTo>
                    <a:pt x="0" y="2896489"/>
                  </a:lnTo>
                  <a:lnTo>
                    <a:pt x="0" y="3077464"/>
                  </a:lnTo>
                  <a:lnTo>
                    <a:pt x="0" y="4706493"/>
                  </a:lnTo>
                  <a:lnTo>
                    <a:pt x="5984240" y="4706493"/>
                  </a:lnTo>
                  <a:lnTo>
                    <a:pt x="5984240" y="2896489"/>
                  </a:lnTo>
                  <a:lnTo>
                    <a:pt x="5984240" y="2715196"/>
                  </a:lnTo>
                  <a:close/>
                </a:path>
                <a:path w="5984240" h="4888230">
                  <a:moveTo>
                    <a:pt x="5984240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0" y="361950"/>
                  </a:lnTo>
                  <a:lnTo>
                    <a:pt x="0" y="2715133"/>
                  </a:lnTo>
                  <a:lnTo>
                    <a:pt x="5984240" y="2715133"/>
                  </a:lnTo>
                  <a:lnTo>
                    <a:pt x="5984240" y="180975"/>
                  </a:lnTo>
                  <a:lnTo>
                    <a:pt x="5984240" y="0"/>
                  </a:lnTo>
                  <a:close/>
                </a:path>
              </a:pathLst>
            </a:custGeom>
            <a:solidFill>
              <a:srgbClr val="FFF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2017" y="703326"/>
            <a:ext cx="5946775" cy="690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3286125">
              <a:lnSpc>
                <a:spcPct val="113100"/>
              </a:lnSpc>
              <a:spcBef>
                <a:spcPts val="100"/>
              </a:spcBef>
            </a:pPr>
            <a:r>
              <a:rPr sz="1050" spc="-5" dirty="0">
                <a:latin typeface="Courier New"/>
                <a:cs typeface="Courier New"/>
              </a:rPr>
              <a:t>indx.append([l[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],l[a],l[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7</a:t>
            </a:r>
            <a:r>
              <a:rPr sz="1050" spc="-5" dirty="0">
                <a:latin typeface="Courier New"/>
                <a:cs typeface="Courier New"/>
              </a:rPr>
              <a:t>]])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for</a:t>
            </a:r>
            <a:r>
              <a:rPr sz="1050" spc="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row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0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data_in:</a:t>
            </a:r>
            <a:endParaRPr sz="1050">
              <a:latin typeface="Courier New"/>
              <a:cs typeface="Courier New"/>
            </a:endParaRPr>
          </a:p>
          <a:p>
            <a:pPr marL="650875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if</a:t>
            </a:r>
            <a:r>
              <a:rPr sz="1050" spc="-3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branch_name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row[</a:t>
            </a:r>
            <a:r>
              <a:rPr sz="1050" spc="-10" dirty="0">
                <a:solidFill>
                  <a:srgbClr val="09875A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latin typeface="Courier New"/>
                <a:cs typeface="Courier New"/>
              </a:rPr>
              <a:t>]:</a:t>
            </a:r>
            <a:endParaRPr sz="1050">
              <a:latin typeface="Courier New"/>
              <a:cs typeface="Courier New"/>
            </a:endParaRPr>
          </a:p>
          <a:p>
            <a:pPr marL="97155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if</a:t>
            </a:r>
            <a:r>
              <a:rPr sz="1050" spc="-1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row[a]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!=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'NA'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sz="105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branch_name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==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row[</a:t>
            </a:r>
            <a:r>
              <a:rPr sz="1050" spc="-10" dirty="0">
                <a:solidFill>
                  <a:srgbClr val="09875A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latin typeface="Courier New"/>
                <a:cs typeface="Courier New"/>
              </a:rPr>
              <a:t>]:</a:t>
            </a:r>
            <a:endParaRPr sz="1050">
              <a:latin typeface="Courier New"/>
              <a:cs typeface="Courier New"/>
            </a:endParaRPr>
          </a:p>
          <a:p>
            <a:pPr marL="1610360" marR="805180" indent="-320675">
              <a:lnSpc>
                <a:spcPct val="113100"/>
              </a:lnSpc>
            </a:pPr>
            <a:r>
              <a:rPr sz="1050" spc="5" dirty="0">
                <a:solidFill>
                  <a:srgbClr val="AE00DB"/>
                </a:solidFill>
                <a:latin typeface="Courier New"/>
                <a:cs typeface="Courier New"/>
              </a:rPr>
              <a:t>if </a:t>
            </a:r>
            <a:r>
              <a:rPr sz="1050" spc="-5" dirty="0">
                <a:latin typeface="Courier New"/>
                <a:cs typeface="Courier New"/>
              </a:rPr>
              <a:t>rank_EAMCET &lt;= 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(row[a]) 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and </a:t>
            </a:r>
            <a:r>
              <a:rPr sz="1050" spc="-5" dirty="0">
                <a:latin typeface="Courier New"/>
                <a:cs typeface="Courier New"/>
              </a:rPr>
              <a:t>rank_EAMCET&gt;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: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#print(row[1], row[a],row[7])</a:t>
            </a:r>
            <a:endParaRPr sz="1050">
              <a:latin typeface="Courier New"/>
              <a:cs typeface="Courier New"/>
            </a:endParaRPr>
          </a:p>
          <a:p>
            <a:pPr marL="161036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latin typeface="Courier New"/>
                <a:cs typeface="Courier New"/>
              </a:rPr>
              <a:t>num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num+</a:t>
            </a:r>
            <a:r>
              <a:rPr sz="1050" spc="-10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 marL="330200" marR="1205230" indent="1279525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clglst1.append([row[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], row[a],row[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7</a:t>
            </a:r>
            <a:r>
              <a:rPr sz="1050" spc="-5" dirty="0">
                <a:latin typeface="Courier New"/>
                <a:cs typeface="Courier New"/>
              </a:rPr>
              <a:t>]])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#print("Number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1050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colleges</a:t>
            </a:r>
            <a:r>
              <a:rPr sz="1050" spc="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suggested: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",</a:t>
            </a:r>
            <a:r>
              <a:rPr sz="105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num)</a:t>
            </a:r>
            <a:endParaRPr sz="105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solidFill>
                  <a:srgbClr val="AE00DB"/>
                </a:solidFill>
                <a:latin typeface="Courier New"/>
                <a:cs typeface="Courier New"/>
              </a:rPr>
              <a:t>return</a:t>
            </a:r>
            <a:r>
              <a:rPr sz="1050" spc="-60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[clglst1,indx,num]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881245" algn="l"/>
              </a:tabLst>
            </a:pP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05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end</a:t>
            </a:r>
            <a:r>
              <a:rPr sz="1050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1050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function-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 	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825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[clglst,head_1,iter_opt1]</a:t>
            </a:r>
            <a:r>
              <a:rPr sz="1050" spc="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college_options(data_1stRound,caste_gender,bra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nch,rank,P)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75"/>
              </a:spcBef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"Number of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colleges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suggested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1st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 Round of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counselling:</a:t>
            </a:r>
            <a:r>
              <a:rPr sz="1050" spc="2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10" dirty="0">
                <a:latin typeface="Courier New"/>
                <a:cs typeface="Courier New"/>
              </a:rPr>
              <a:t>,iter_o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pt1)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8255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[clglst_f,head_2,iter_opt2]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college_options(data_2ndRound,caste_gender,b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ranch,rank,Q)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"Number of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colleges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suggested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Special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Round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of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counselling: "</a:t>
            </a:r>
            <a:r>
              <a:rPr sz="1050" spc="-5" dirty="0">
                <a:latin typeface="Courier New"/>
                <a:cs typeface="Courier New"/>
              </a:rPr>
              <a:t>,it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er_opt2)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96837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fname_1st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'Rank_'</a:t>
            </a:r>
            <a:r>
              <a:rPr sz="1050" spc="-5" dirty="0">
                <a:latin typeface="Courier New"/>
                <a:cs typeface="Courier New"/>
              </a:rPr>
              <a:t>+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str</a:t>
            </a:r>
            <a:r>
              <a:rPr sz="1050" spc="-5" dirty="0">
                <a:latin typeface="Courier New"/>
                <a:cs typeface="Courier New"/>
              </a:rPr>
              <a:t>(rank)+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'_'</a:t>
            </a:r>
            <a:r>
              <a:rPr sz="1050" spc="-5" dirty="0">
                <a:latin typeface="Courier New"/>
                <a:cs typeface="Courier New"/>
              </a:rPr>
              <a:t>+branch+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'_Round1_options.csv' </a:t>
            </a:r>
            <a:r>
              <a:rPr sz="1050" spc="-6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file_1st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(fname_1st,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'w+'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newline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''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968375">
              <a:lnSpc>
                <a:spcPct val="113300"/>
              </a:lnSpc>
            </a:pPr>
            <a:r>
              <a:rPr sz="1050" spc="-10" dirty="0">
                <a:latin typeface="Courier New"/>
                <a:cs typeface="Courier New"/>
              </a:rPr>
              <a:t>fname_2nd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'Rank_'</a:t>
            </a:r>
            <a:r>
              <a:rPr sz="1050" spc="-5" dirty="0">
                <a:latin typeface="Courier New"/>
                <a:cs typeface="Courier New"/>
              </a:rPr>
              <a:t>+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str</a:t>
            </a:r>
            <a:r>
              <a:rPr sz="1050" spc="-5" dirty="0">
                <a:latin typeface="Courier New"/>
                <a:cs typeface="Courier New"/>
              </a:rPr>
              <a:t>(rank)+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'_'</a:t>
            </a:r>
            <a:r>
              <a:rPr sz="1050" spc="-5" dirty="0">
                <a:latin typeface="Courier New"/>
                <a:cs typeface="Courier New"/>
              </a:rPr>
              <a:t>+branch+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'_Round2_options.csv' </a:t>
            </a:r>
            <a:r>
              <a:rPr sz="1050" spc="-6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file_2nd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(fname_2nd,</a:t>
            </a:r>
            <a:r>
              <a:rPr sz="1050" spc="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'w+'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newline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''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92075" marR="5080" indent="-79375">
              <a:lnSpc>
                <a:spcPct val="113100"/>
              </a:lnSpc>
            </a:pP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"First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round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Colleges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are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written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to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file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:"</a:t>
            </a:r>
            <a:r>
              <a:rPr sz="1050" spc="-10" dirty="0">
                <a:latin typeface="Courier New"/>
                <a:cs typeface="Courier New"/>
              </a:rPr>
              <a:t>,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fname_1st,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in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current </a:t>
            </a:r>
            <a:r>
              <a:rPr sz="1050" spc="-6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directory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\n'</a:t>
            </a:r>
            <a:r>
              <a:rPr sz="105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"Special round Colleges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are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written to file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: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latin typeface="Courier New"/>
                <a:cs typeface="Courier New"/>
              </a:rPr>
              <a:t>, fname_2nd,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 in curr </a:t>
            </a:r>
            <a:r>
              <a:rPr sz="1050" spc="-6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ent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directory \n'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3365500">
              <a:lnSpc>
                <a:spcPct val="113100"/>
              </a:lnSpc>
            </a:pP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writing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data into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file </a:t>
            </a:r>
            <a:r>
              <a:rPr sz="1050" spc="-6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with</a:t>
            </a:r>
            <a:r>
              <a:rPr sz="1050" spc="-1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file_1st:</a:t>
            </a:r>
            <a:endParaRPr sz="1050">
              <a:latin typeface="Courier New"/>
              <a:cs typeface="Courier New"/>
            </a:endParaRPr>
          </a:p>
          <a:p>
            <a:pPr marL="330200" marR="3366770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write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csv.writer(file_1st)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write.writerows(head_1)</a:t>
            </a:r>
            <a:endParaRPr sz="105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latin typeface="Courier New"/>
                <a:cs typeface="Courier New"/>
              </a:rPr>
              <a:t>write.writerows(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latin typeface="Courier New"/>
                <a:cs typeface="Courier New"/>
              </a:rPr>
              <a:t>(clglst,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key=</a:t>
            </a:r>
            <a:r>
              <a:rPr sz="1050" spc="-5" dirty="0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sz="105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latin typeface="Courier New"/>
                <a:cs typeface="Courier New"/>
              </a:rPr>
              <a:t>x: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(x[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667" y="7609840"/>
            <a:ext cx="5984240" cy="1448435"/>
          </a:xfrm>
          <a:custGeom>
            <a:avLst/>
            <a:gdLst/>
            <a:ahLst/>
            <a:cxnLst/>
            <a:rect l="l" t="t" r="r" b="b"/>
            <a:pathLst>
              <a:path w="5984240" h="1448434">
                <a:moveTo>
                  <a:pt x="5984240" y="723963"/>
                </a:moveTo>
                <a:lnTo>
                  <a:pt x="0" y="723963"/>
                </a:lnTo>
                <a:lnTo>
                  <a:pt x="0" y="905256"/>
                </a:lnTo>
                <a:lnTo>
                  <a:pt x="0" y="1086167"/>
                </a:lnTo>
                <a:lnTo>
                  <a:pt x="0" y="1267142"/>
                </a:lnTo>
                <a:lnTo>
                  <a:pt x="0" y="1448117"/>
                </a:lnTo>
                <a:lnTo>
                  <a:pt x="5984240" y="1448117"/>
                </a:lnTo>
                <a:lnTo>
                  <a:pt x="5984240" y="1267142"/>
                </a:lnTo>
                <a:lnTo>
                  <a:pt x="5984240" y="1086231"/>
                </a:lnTo>
                <a:lnTo>
                  <a:pt x="5984240" y="905256"/>
                </a:lnTo>
                <a:lnTo>
                  <a:pt x="5984240" y="723963"/>
                </a:lnTo>
                <a:close/>
              </a:path>
              <a:path w="5984240" h="1448434">
                <a:moveTo>
                  <a:pt x="5984240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542925"/>
                </a:lnTo>
                <a:lnTo>
                  <a:pt x="0" y="723900"/>
                </a:lnTo>
                <a:lnTo>
                  <a:pt x="5984240" y="723900"/>
                </a:lnTo>
                <a:lnTo>
                  <a:pt x="5984240" y="542925"/>
                </a:lnTo>
                <a:lnTo>
                  <a:pt x="5984240" y="361950"/>
                </a:lnTo>
                <a:lnTo>
                  <a:pt x="5984240" y="180975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17" y="8125459"/>
            <a:ext cx="498411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2205">
              <a:lnSpc>
                <a:spcPct val="113100"/>
              </a:lnSpc>
              <a:spcBef>
                <a:spcPts val="100"/>
              </a:spcBef>
            </a:pP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writing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data into </a:t>
            </a:r>
            <a:r>
              <a:rPr sz="1050" dirty="0">
                <a:solidFill>
                  <a:srgbClr val="008000"/>
                </a:solidFill>
                <a:latin typeface="Courier New"/>
                <a:cs typeface="Courier New"/>
              </a:rPr>
              <a:t>the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file </a:t>
            </a:r>
            <a:r>
              <a:rPr sz="1050" spc="-6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E00DB"/>
                </a:solidFill>
                <a:latin typeface="Courier New"/>
                <a:cs typeface="Courier New"/>
              </a:rPr>
              <a:t>with</a:t>
            </a:r>
            <a:r>
              <a:rPr sz="1050" spc="-1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file_2nd:</a:t>
            </a:r>
            <a:endParaRPr sz="1050">
              <a:latin typeface="Courier New"/>
              <a:cs typeface="Courier New"/>
            </a:endParaRPr>
          </a:p>
          <a:p>
            <a:pPr marL="330200" marR="2404110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write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csv.writer(file_2nd)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write.writerows(head_2)</a:t>
            </a:r>
            <a:endParaRPr sz="105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write.writerows(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sorted</a:t>
            </a:r>
            <a:r>
              <a:rPr sz="1050" spc="-5" dirty="0">
                <a:latin typeface="Courier New"/>
                <a:cs typeface="Courier New"/>
              </a:rPr>
              <a:t>(clglst_f,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key=</a:t>
            </a:r>
            <a:r>
              <a:rPr sz="1050" spc="-10" dirty="0">
                <a:solidFill>
                  <a:srgbClr val="0000FF"/>
                </a:solidFill>
                <a:latin typeface="Courier New"/>
                <a:cs typeface="Courier New"/>
              </a:rPr>
              <a:t>lambda</a:t>
            </a:r>
            <a:r>
              <a:rPr sz="10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x: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257E99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latin typeface="Courier New"/>
                <a:cs typeface="Courier New"/>
              </a:rPr>
              <a:t>(x[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])))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13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730630"/>
            <a:ext cx="5984240" cy="6697980"/>
          </a:xfrm>
          <a:custGeom>
            <a:avLst/>
            <a:gdLst/>
            <a:ahLst/>
            <a:cxnLst/>
            <a:rect l="l" t="t" r="r" b="b"/>
            <a:pathLst>
              <a:path w="5984240" h="6697980">
                <a:moveTo>
                  <a:pt x="5984240" y="4706556"/>
                </a:moveTo>
                <a:lnTo>
                  <a:pt x="0" y="4706556"/>
                </a:lnTo>
                <a:lnTo>
                  <a:pt x="0" y="4887849"/>
                </a:lnTo>
                <a:lnTo>
                  <a:pt x="0" y="5068824"/>
                </a:lnTo>
                <a:lnTo>
                  <a:pt x="0" y="6697853"/>
                </a:lnTo>
                <a:lnTo>
                  <a:pt x="5984240" y="6697853"/>
                </a:lnTo>
                <a:lnTo>
                  <a:pt x="5984240" y="4887849"/>
                </a:lnTo>
                <a:lnTo>
                  <a:pt x="5984240" y="4706556"/>
                </a:lnTo>
                <a:close/>
              </a:path>
              <a:path w="5984240" h="6697980">
                <a:moveTo>
                  <a:pt x="5984240" y="1810385"/>
                </a:moveTo>
                <a:lnTo>
                  <a:pt x="0" y="1810385"/>
                </a:lnTo>
                <a:lnTo>
                  <a:pt x="0" y="1991360"/>
                </a:lnTo>
                <a:lnTo>
                  <a:pt x="0" y="2172335"/>
                </a:lnTo>
                <a:lnTo>
                  <a:pt x="0" y="4706493"/>
                </a:lnTo>
                <a:lnTo>
                  <a:pt x="5984240" y="4706493"/>
                </a:lnTo>
                <a:lnTo>
                  <a:pt x="5984240" y="1991360"/>
                </a:lnTo>
                <a:lnTo>
                  <a:pt x="5984240" y="1810385"/>
                </a:lnTo>
                <a:close/>
              </a:path>
              <a:path w="5984240" h="6697980">
                <a:moveTo>
                  <a:pt x="5984240" y="0"/>
                </a:moveTo>
                <a:lnTo>
                  <a:pt x="0" y="0"/>
                </a:lnTo>
                <a:lnTo>
                  <a:pt x="0" y="180975"/>
                </a:lnTo>
                <a:lnTo>
                  <a:pt x="0" y="361950"/>
                </a:lnTo>
                <a:lnTo>
                  <a:pt x="0" y="1810258"/>
                </a:lnTo>
                <a:lnTo>
                  <a:pt x="5984240" y="1810258"/>
                </a:lnTo>
                <a:lnTo>
                  <a:pt x="5984240" y="180975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17" y="1065276"/>
            <a:ext cx="5946775" cy="636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28060">
              <a:lnSpc>
                <a:spcPct val="113100"/>
              </a:lnSpc>
              <a:spcBef>
                <a:spcPts val="100"/>
              </a:spcBef>
            </a:pPr>
            <a:r>
              <a:rPr sz="1050" spc="-10" dirty="0">
                <a:latin typeface="Courier New"/>
                <a:cs typeface="Courier New"/>
              </a:rPr>
              <a:t>csv_file_1st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(fname_1st)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csv_file_2nd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795E25"/>
                </a:solidFill>
                <a:latin typeface="Courier New"/>
                <a:cs typeface="Courier New"/>
              </a:rPr>
              <a:t>open</a:t>
            </a:r>
            <a:r>
              <a:rPr sz="1050" spc="-5" dirty="0">
                <a:latin typeface="Courier New"/>
                <a:cs typeface="Courier New"/>
              </a:rPr>
              <a:t>(fname_2nd)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#create</a:t>
            </a:r>
            <a:r>
              <a:rPr sz="10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DataFrame</a:t>
            </a:r>
            <a:r>
              <a:rPr sz="10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0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list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latin typeface="Courier New"/>
                <a:cs typeface="Courier New"/>
              </a:rPr>
              <a:t>options_1st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pd.read_csv(csv_file_1st)</a:t>
            </a:r>
            <a:endParaRPr sz="1050">
              <a:latin typeface="Courier New"/>
              <a:cs typeface="Courier New"/>
            </a:endParaRPr>
          </a:p>
          <a:p>
            <a:pPr marL="12700" marR="3765550">
              <a:lnSpc>
                <a:spcPts val="2850"/>
              </a:lnSpc>
              <a:spcBef>
                <a:spcPts val="360"/>
              </a:spcBef>
            </a:pPr>
            <a:r>
              <a:rPr sz="1050" spc="-10" dirty="0">
                <a:latin typeface="Courier New"/>
                <a:cs typeface="Courier New"/>
              </a:rPr>
              <a:t>pl_opt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options_1st[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: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11</a:t>
            </a:r>
            <a:r>
              <a:rPr sz="1050" spc="-5" dirty="0">
                <a:latin typeface="Courier New"/>
                <a:cs typeface="Courier New"/>
              </a:rPr>
              <a:t>]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#create</a:t>
            </a:r>
            <a:r>
              <a:rPr sz="10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DataFrame</a:t>
            </a:r>
            <a:r>
              <a:rPr sz="1050" spc="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1050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8000"/>
                </a:solidFill>
                <a:latin typeface="Courier New"/>
                <a:cs typeface="Courier New"/>
              </a:rPr>
              <a:t>list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070"/>
              </a:lnSpc>
            </a:pPr>
            <a:r>
              <a:rPr sz="1050" spc="-10" dirty="0">
                <a:latin typeface="Courier New"/>
                <a:cs typeface="Courier New"/>
              </a:rPr>
              <a:t>options_2nd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pd.read_csv(csv_file_2nd)</a:t>
            </a:r>
            <a:endParaRPr sz="1050">
              <a:latin typeface="Courier New"/>
              <a:cs typeface="Courier New"/>
            </a:endParaRPr>
          </a:p>
          <a:p>
            <a:pPr marL="12700" marR="3765550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pl_opt2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options_2nd[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: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11</a:t>
            </a:r>
            <a:r>
              <a:rPr sz="1050" spc="-5" dirty="0">
                <a:latin typeface="Courier New"/>
                <a:cs typeface="Courier New"/>
              </a:rPr>
              <a:t>]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latin typeface="Courier New"/>
                <a:cs typeface="Courier New"/>
              </a:rPr>
              <a:t>(pl_opt2)</a:t>
            </a:r>
            <a:endParaRPr sz="1050">
              <a:latin typeface="Courier New"/>
              <a:cs typeface="Courier New"/>
            </a:endParaRPr>
          </a:p>
          <a:p>
            <a:pPr marL="12700" marR="2887345">
              <a:lnSpc>
                <a:spcPts val="1430"/>
              </a:lnSpc>
              <a:spcBef>
                <a:spcPts val="70"/>
              </a:spcBef>
              <a:tabLst>
                <a:tab pos="971550" algn="l"/>
              </a:tabLst>
            </a:pPr>
            <a:r>
              <a:rPr sz="1050" spc="-10" dirty="0">
                <a:latin typeface="Courier New"/>
                <a:cs typeface="Courier New"/>
              </a:rPr>
              <a:t>col_header	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spc="-5" dirty="0">
                <a:latin typeface="Courier New"/>
                <a:cs typeface="Courier New"/>
              </a:rPr>
              <a:t>pl_opt.columns.tolist()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col_header2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pl_opt2.columns.tolist()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3763010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plt.figure(figsize=(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24</a:t>
            </a:r>
            <a:r>
              <a:rPr sz="1050" spc="-5" dirty="0">
                <a:latin typeface="Courier New"/>
                <a:cs typeface="Courier New"/>
              </a:rPr>
              <a:t>, </a:t>
            </a:r>
            <a:r>
              <a:rPr sz="1050" spc="5" dirty="0">
                <a:solidFill>
                  <a:srgbClr val="09875A"/>
                </a:solidFill>
                <a:latin typeface="Courier New"/>
                <a:cs typeface="Courier New"/>
              </a:rPr>
              <a:t>6</a:t>
            </a:r>
            <a:r>
              <a:rPr sz="1050" spc="5" dirty="0">
                <a:latin typeface="Courier New"/>
                <a:cs typeface="Courier New"/>
              </a:rPr>
              <a:t>))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plt.subplot(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70"/>
              </a:spcBef>
            </a:pPr>
            <a:r>
              <a:rPr sz="1050" spc="-5" dirty="0">
                <a:latin typeface="Courier New"/>
                <a:cs typeface="Courier New"/>
              </a:rPr>
              <a:t>plt.plot(pl_opt[col_header[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]],pl_opt[col_header[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]],label=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'1st Round'</a:t>
            </a:r>
            <a:r>
              <a:rPr sz="1050" spc="-5" dirty="0">
                <a:latin typeface="Courier New"/>
                <a:cs typeface="Courier New"/>
              </a:rPr>
              <a:t>,col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or=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'green'</a:t>
            </a:r>
            <a:r>
              <a:rPr sz="1050" spc="-10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latin typeface="Courier New"/>
                <a:cs typeface="Courier New"/>
              </a:rPr>
              <a:t>plt.xticks(rotation=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90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Titl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"1st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Round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latin typeface="Courier New"/>
                <a:cs typeface="Courier New"/>
              </a:rPr>
              <a:t>+caste_gender+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in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'</a:t>
            </a:r>
            <a:r>
              <a:rPr sz="1050" spc="-10" dirty="0">
                <a:latin typeface="Courier New"/>
                <a:cs typeface="Courier New"/>
              </a:rPr>
              <a:t>+branch+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branch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Top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10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col </a:t>
            </a:r>
            <a:r>
              <a:rPr sz="1050" spc="-6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leges'</a:t>
            </a:r>
            <a:endParaRPr sz="1050">
              <a:latin typeface="Courier New"/>
              <a:cs typeface="Courier New"/>
            </a:endParaRPr>
          </a:p>
          <a:p>
            <a:pPr marL="12700" marR="3686175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plt.title(Titl) 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plt.xlabel(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'INSTITUTE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NAME'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50" spc="-5" dirty="0">
                <a:latin typeface="Courier New"/>
                <a:cs typeface="Courier New"/>
              </a:rPr>
              <a:t>plt.ylabel(caste_gender+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5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RANK'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</a:pPr>
            <a:r>
              <a:rPr sz="1050" spc="-5" dirty="0">
                <a:latin typeface="Courier New"/>
                <a:cs typeface="Courier New"/>
              </a:rPr>
              <a:t>plt.subplot(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plt.plot(pl_opt2[col_header2[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latin typeface="Courier New"/>
                <a:cs typeface="Courier New"/>
              </a:rPr>
              <a:t>]],pl_opt2[col_header2[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latin typeface="Courier New"/>
                <a:cs typeface="Courier New"/>
              </a:rPr>
              <a:t>]],label=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'Special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Ro </a:t>
            </a:r>
            <a:r>
              <a:rPr sz="1050" spc="-6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und'</a:t>
            </a:r>
            <a:r>
              <a:rPr sz="1050" spc="-5" dirty="0">
                <a:latin typeface="Courier New"/>
                <a:cs typeface="Courier New"/>
              </a:rPr>
              <a:t>,color=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'purple'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latin typeface="Courier New"/>
                <a:cs typeface="Courier New"/>
              </a:rPr>
              <a:t>plt.xticks(rotation=</a:t>
            </a:r>
            <a:r>
              <a:rPr sz="1050" spc="-5" dirty="0">
                <a:solidFill>
                  <a:srgbClr val="09875A"/>
                </a:solidFill>
                <a:latin typeface="Courier New"/>
                <a:cs typeface="Courier New"/>
              </a:rPr>
              <a:t>90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13100"/>
              </a:lnSpc>
              <a:spcBef>
                <a:spcPts val="5"/>
              </a:spcBef>
            </a:pPr>
            <a:r>
              <a:rPr sz="1050" spc="-10" dirty="0">
                <a:latin typeface="Courier New"/>
                <a:cs typeface="Courier New"/>
              </a:rPr>
              <a:t>Titl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"Spl</a:t>
            </a:r>
            <a:r>
              <a:rPr sz="1050" spc="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Round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050" spc="-5" dirty="0">
                <a:latin typeface="Courier New"/>
                <a:cs typeface="Courier New"/>
              </a:rPr>
              <a:t>+caste_gender+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5" dirty="0">
                <a:solidFill>
                  <a:srgbClr val="A21515"/>
                </a:solidFill>
                <a:latin typeface="Courier New"/>
                <a:cs typeface="Courier New"/>
              </a:rPr>
              <a:t>in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'</a:t>
            </a:r>
            <a:r>
              <a:rPr sz="1050" spc="-10" dirty="0">
                <a:latin typeface="Courier New"/>
                <a:cs typeface="Courier New"/>
              </a:rPr>
              <a:t>+branch+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branch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for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A21515"/>
                </a:solidFill>
                <a:latin typeface="Courier New"/>
                <a:cs typeface="Courier New"/>
              </a:rPr>
              <a:t>Top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10</a:t>
            </a:r>
            <a:r>
              <a:rPr sz="105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col </a:t>
            </a:r>
            <a:r>
              <a:rPr sz="1050" spc="-6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leges'</a:t>
            </a:r>
            <a:endParaRPr sz="1050">
              <a:latin typeface="Courier New"/>
              <a:cs typeface="Courier New"/>
            </a:endParaRPr>
          </a:p>
          <a:p>
            <a:pPr marL="12700" marR="3365500">
              <a:lnSpc>
                <a:spcPct val="113100"/>
              </a:lnSpc>
            </a:pPr>
            <a:r>
              <a:rPr sz="1050" spc="-10" dirty="0">
                <a:latin typeface="Courier New"/>
                <a:cs typeface="Courier New"/>
              </a:rPr>
              <a:t>plt.title(Titl) 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plt.xlabel(</a:t>
            </a:r>
            <a:r>
              <a:rPr sz="1050" spc="-10" dirty="0">
                <a:solidFill>
                  <a:srgbClr val="A21515"/>
                </a:solidFill>
                <a:latin typeface="Courier New"/>
                <a:cs typeface="Courier New"/>
              </a:rPr>
              <a:t>'INSTITUTE</a:t>
            </a:r>
            <a:r>
              <a:rPr sz="1050" spc="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NAME'</a:t>
            </a:r>
            <a:r>
              <a:rPr sz="1050" spc="-5" dirty="0">
                <a:latin typeface="Courier New"/>
                <a:cs typeface="Courier New"/>
              </a:rPr>
              <a:t>) 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plt.ylabel(caste_gender+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'</a:t>
            </a:r>
            <a:r>
              <a:rPr sz="1050" spc="-6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A21515"/>
                </a:solidFill>
                <a:latin typeface="Courier New"/>
                <a:cs typeface="Courier New"/>
              </a:rPr>
              <a:t>RANK'</a:t>
            </a:r>
            <a:r>
              <a:rPr sz="1050" spc="-5" dirty="0"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7428547"/>
            <a:ext cx="5984240" cy="181610"/>
          </a:xfrm>
          <a:custGeom>
            <a:avLst/>
            <a:gdLst/>
            <a:ahLst/>
            <a:cxnLst/>
            <a:rect l="l" t="t" r="r" b="b"/>
            <a:pathLst>
              <a:path w="5984240" h="181609">
                <a:moveTo>
                  <a:pt x="5984240" y="0"/>
                </a:moveTo>
                <a:lnTo>
                  <a:pt x="0" y="0"/>
                </a:lnTo>
                <a:lnTo>
                  <a:pt x="0" y="181292"/>
                </a:lnTo>
                <a:lnTo>
                  <a:pt x="5984240" y="181292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8124190"/>
            <a:ext cx="1665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sz="1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End</a:t>
            </a:r>
            <a:r>
              <a:rPr sz="1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FF"/>
                </a:solidFill>
                <a:latin typeface="Times New Roman"/>
                <a:cs typeface="Times New Roman"/>
              </a:rPr>
              <a:t>program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14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257934"/>
            <a:ext cx="1772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Sample</a:t>
            </a:r>
            <a:r>
              <a:rPr sz="22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571105"/>
            <a:ext cx="487934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900"/>
              </a:lnSpc>
              <a:spcBef>
                <a:spcPts val="100"/>
              </a:spcBef>
            </a:pPr>
            <a:r>
              <a:rPr sz="1600" spc="-10" dirty="0">
                <a:latin typeface="Franklin Gothic Medium"/>
                <a:cs typeface="Franklin Gothic Medium"/>
              </a:rPr>
              <a:t>For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e.g.,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For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OC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BOYS</a:t>
            </a:r>
            <a:r>
              <a:rPr sz="1600" spc="-1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category,</a:t>
            </a:r>
            <a:r>
              <a:rPr sz="1600" spc="5" dirty="0">
                <a:latin typeface="Franklin Gothic Medium"/>
                <a:cs typeface="Franklin Gothic Medium"/>
              </a:rPr>
              <a:t> CSE </a:t>
            </a:r>
            <a:r>
              <a:rPr sz="1600" spc="-5" dirty="0">
                <a:latin typeface="Franklin Gothic Medium"/>
                <a:cs typeface="Franklin Gothic Medium"/>
              </a:rPr>
              <a:t>Branch</a:t>
            </a:r>
            <a:r>
              <a:rPr sz="1600" spc="2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the</a:t>
            </a:r>
            <a:r>
              <a:rPr sz="1600" spc="-5" dirty="0">
                <a:latin typeface="Franklin Gothic Medium"/>
                <a:cs typeface="Franklin Gothic Medium"/>
              </a:rPr>
              <a:t> </a:t>
            </a:r>
            <a:r>
              <a:rPr sz="1600" spc="-30" dirty="0">
                <a:latin typeface="Franklin Gothic Medium"/>
                <a:cs typeface="Franklin Gothic Medium"/>
              </a:rPr>
              <a:t>following </a:t>
            </a:r>
            <a:r>
              <a:rPr sz="1600" spc="-38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are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spc="-10" dirty="0">
                <a:latin typeface="Franklin Gothic Medium"/>
                <a:cs typeface="Franklin Gothic Medium"/>
              </a:rPr>
              <a:t>the </a:t>
            </a:r>
            <a:r>
              <a:rPr sz="1600" spc="-30" dirty="0">
                <a:latin typeface="Franklin Gothic Medium"/>
                <a:cs typeface="Franklin Gothic Medium"/>
              </a:rPr>
              <a:t>programs</a:t>
            </a:r>
            <a:r>
              <a:rPr sz="1600" spc="5" dirty="0">
                <a:latin typeface="Franklin Gothic Medium"/>
                <a:cs typeface="Franklin Gothic Medium"/>
              </a:rPr>
              <a:t> </a:t>
            </a:r>
            <a:r>
              <a:rPr sz="1600" spc="-25" dirty="0">
                <a:latin typeface="Franklin Gothic Medium"/>
                <a:cs typeface="Franklin Gothic Medium"/>
              </a:rPr>
              <a:t>outcome</a:t>
            </a:r>
            <a:r>
              <a:rPr sz="1600" spc="-10" dirty="0">
                <a:latin typeface="Franklin Gothic Medium"/>
                <a:cs typeface="Franklin Gothic Medium"/>
              </a:rPr>
              <a:t> suggestions: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266874"/>
            <a:ext cx="998219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-35" dirty="0">
                <a:latin typeface="Franklin Gothic Medium"/>
                <a:cs typeface="Franklin Gothic Medium"/>
              </a:rPr>
              <a:t>Rank </a:t>
            </a:r>
            <a:r>
              <a:rPr sz="1600" dirty="0">
                <a:latin typeface="Franklin Gothic Medium"/>
                <a:cs typeface="Franklin Gothic Medium"/>
              </a:rPr>
              <a:t>1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600" spc="-35" dirty="0">
                <a:latin typeface="Franklin Gothic Medium"/>
                <a:cs typeface="Franklin Gothic Medium"/>
              </a:rPr>
              <a:t>Rank</a:t>
            </a:r>
            <a:r>
              <a:rPr sz="1600" spc="-65" dirty="0">
                <a:latin typeface="Franklin Gothic Medium"/>
                <a:cs typeface="Franklin Gothic Medium"/>
              </a:rPr>
              <a:t> </a:t>
            </a:r>
            <a:r>
              <a:rPr sz="1600" dirty="0">
                <a:latin typeface="Franklin Gothic Medium"/>
                <a:cs typeface="Franklin Gothic Medium"/>
              </a:rPr>
              <a:t>1000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316" y="8266874"/>
            <a:ext cx="1786889" cy="711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15265" algn="l"/>
              </a:tabLst>
            </a:pPr>
            <a:r>
              <a:rPr sz="1600" spc="10" dirty="0">
                <a:latin typeface="Franklin Gothic Medium"/>
                <a:cs typeface="Franklin Gothic Medium"/>
              </a:rPr>
              <a:t>:	</a:t>
            </a:r>
            <a:r>
              <a:rPr sz="1600" spc="-10" dirty="0">
                <a:latin typeface="Franklin Gothic Medium"/>
                <a:cs typeface="Franklin Gothic Medium"/>
              </a:rPr>
              <a:t>135/134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colleges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215265" algn="l"/>
              </a:tabLst>
            </a:pPr>
            <a:r>
              <a:rPr sz="1600" spc="10" dirty="0">
                <a:latin typeface="Franklin Gothic Medium"/>
                <a:cs typeface="Franklin Gothic Medium"/>
              </a:rPr>
              <a:t>:	</a:t>
            </a:r>
            <a:r>
              <a:rPr sz="1600" spc="-10" dirty="0">
                <a:latin typeface="Franklin Gothic Medium"/>
                <a:cs typeface="Franklin Gothic Medium"/>
              </a:rPr>
              <a:t>132/134</a:t>
            </a:r>
            <a:r>
              <a:rPr sz="1600" spc="-40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colleges</a:t>
            </a:r>
            <a:endParaRPr sz="16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2406650"/>
            <a:ext cx="5843905" cy="2685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254625"/>
            <a:ext cx="6299834" cy="22095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15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599821"/>
            <a:ext cx="1115695" cy="7175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60" dirty="0">
                <a:latin typeface="Franklin Gothic Medium"/>
                <a:cs typeface="Franklin Gothic Medium"/>
              </a:rPr>
              <a:t>R</a:t>
            </a:r>
            <a:r>
              <a:rPr sz="1600" spc="-10" dirty="0">
                <a:latin typeface="Franklin Gothic Medium"/>
                <a:cs typeface="Franklin Gothic Medium"/>
              </a:rPr>
              <a:t>a</a:t>
            </a:r>
            <a:r>
              <a:rPr sz="1600" spc="-5" dirty="0">
                <a:latin typeface="Franklin Gothic Medium"/>
                <a:cs typeface="Franklin Gothic Medium"/>
              </a:rPr>
              <a:t>n</a:t>
            </a:r>
            <a:r>
              <a:rPr sz="1600" spc="-50" dirty="0">
                <a:latin typeface="Franklin Gothic Medium"/>
                <a:cs typeface="Franklin Gothic Medium"/>
              </a:rPr>
              <a:t>k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5" dirty="0">
                <a:latin typeface="Franklin Gothic Medium"/>
                <a:cs typeface="Franklin Gothic Medium"/>
              </a:rPr>
              <a:t>1</a:t>
            </a:r>
            <a:r>
              <a:rPr sz="1600" spc="-15" dirty="0">
                <a:latin typeface="Franklin Gothic Medium"/>
                <a:cs typeface="Franklin Gothic Medium"/>
              </a:rPr>
              <a:t>0</a:t>
            </a:r>
            <a:r>
              <a:rPr sz="1600" spc="10" dirty="0">
                <a:latin typeface="Franklin Gothic Medium"/>
                <a:cs typeface="Franklin Gothic Medium"/>
              </a:rPr>
              <a:t>0</a:t>
            </a:r>
            <a:r>
              <a:rPr sz="1600" spc="-15" dirty="0">
                <a:latin typeface="Franklin Gothic Medium"/>
                <a:cs typeface="Franklin Gothic Medium"/>
              </a:rPr>
              <a:t>0</a:t>
            </a:r>
            <a:r>
              <a:rPr sz="1600" dirty="0">
                <a:latin typeface="Franklin Gothic Medium"/>
                <a:cs typeface="Franklin Gothic Medium"/>
              </a:rPr>
              <a:t>0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spc="-60" dirty="0">
                <a:latin typeface="Franklin Gothic Medium"/>
                <a:cs typeface="Franklin Gothic Medium"/>
              </a:rPr>
              <a:t>R</a:t>
            </a:r>
            <a:r>
              <a:rPr sz="1600" spc="-10" dirty="0">
                <a:latin typeface="Franklin Gothic Medium"/>
                <a:cs typeface="Franklin Gothic Medium"/>
              </a:rPr>
              <a:t>a</a:t>
            </a:r>
            <a:r>
              <a:rPr sz="1600" spc="-5" dirty="0">
                <a:latin typeface="Franklin Gothic Medium"/>
                <a:cs typeface="Franklin Gothic Medium"/>
              </a:rPr>
              <a:t>n</a:t>
            </a:r>
            <a:r>
              <a:rPr sz="1600" spc="-50" dirty="0">
                <a:latin typeface="Franklin Gothic Medium"/>
                <a:cs typeface="Franklin Gothic Medium"/>
              </a:rPr>
              <a:t>k</a:t>
            </a:r>
            <a:r>
              <a:rPr sz="1600" dirty="0">
                <a:latin typeface="Franklin Gothic Medium"/>
                <a:cs typeface="Franklin Gothic Medium"/>
              </a:rPr>
              <a:t> </a:t>
            </a:r>
            <a:r>
              <a:rPr sz="1600" spc="5" dirty="0">
                <a:latin typeface="Franklin Gothic Medium"/>
                <a:cs typeface="Franklin Gothic Medium"/>
              </a:rPr>
              <a:t>5</a:t>
            </a:r>
            <a:r>
              <a:rPr sz="1600" spc="-15" dirty="0">
                <a:latin typeface="Franklin Gothic Medium"/>
                <a:cs typeface="Franklin Gothic Medium"/>
              </a:rPr>
              <a:t>0</a:t>
            </a:r>
            <a:r>
              <a:rPr sz="1600" spc="10" dirty="0">
                <a:latin typeface="Franklin Gothic Medium"/>
                <a:cs typeface="Franklin Gothic Medium"/>
              </a:rPr>
              <a:t>0</a:t>
            </a:r>
            <a:r>
              <a:rPr sz="1600" spc="-15" dirty="0">
                <a:latin typeface="Franklin Gothic Medium"/>
                <a:cs typeface="Franklin Gothic Medium"/>
              </a:rPr>
              <a:t>0</a:t>
            </a:r>
            <a:r>
              <a:rPr sz="1600" dirty="0">
                <a:latin typeface="Franklin Gothic Medium"/>
                <a:cs typeface="Franklin Gothic Medium"/>
              </a:rPr>
              <a:t>0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4316" y="599821"/>
            <a:ext cx="1786889" cy="7175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215265" algn="l"/>
              </a:tabLst>
            </a:pPr>
            <a:r>
              <a:rPr sz="1600" spc="10" dirty="0">
                <a:latin typeface="Franklin Gothic Medium"/>
                <a:cs typeface="Franklin Gothic Medium"/>
              </a:rPr>
              <a:t>:	</a:t>
            </a:r>
            <a:r>
              <a:rPr sz="1600" spc="-10" dirty="0">
                <a:latin typeface="Franklin Gothic Medium"/>
                <a:cs typeface="Franklin Gothic Medium"/>
              </a:rPr>
              <a:t>114/119</a:t>
            </a:r>
            <a:r>
              <a:rPr sz="1600" spc="-2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colleges</a:t>
            </a:r>
            <a:endParaRPr sz="1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16865" algn="l"/>
              </a:tabLst>
            </a:pPr>
            <a:r>
              <a:rPr sz="1600" spc="10" dirty="0">
                <a:latin typeface="Franklin Gothic Medium"/>
                <a:cs typeface="Franklin Gothic Medium"/>
              </a:rPr>
              <a:t>:	</a:t>
            </a:r>
            <a:r>
              <a:rPr sz="1600" spc="-10" dirty="0">
                <a:latin typeface="Franklin Gothic Medium"/>
                <a:cs typeface="Franklin Gothic Medium"/>
              </a:rPr>
              <a:t>40/44</a:t>
            </a:r>
            <a:r>
              <a:rPr sz="1600" spc="-15" dirty="0">
                <a:latin typeface="Franklin Gothic Medium"/>
                <a:cs typeface="Franklin Gothic Medium"/>
              </a:rPr>
              <a:t> </a:t>
            </a:r>
            <a:r>
              <a:rPr sz="1600" spc="-20" dirty="0">
                <a:latin typeface="Franklin Gothic Medium"/>
                <a:cs typeface="Franklin Gothic Medium"/>
              </a:rPr>
              <a:t>colleges</a:t>
            </a:r>
            <a:endParaRPr sz="16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2615564"/>
            <a:ext cx="6807834" cy="30096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284" y="6006338"/>
            <a:ext cx="6799453" cy="23806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16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84195"/>
            <a:ext cx="6898005" cy="30097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" y="6284391"/>
            <a:ext cx="6722745" cy="2514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17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3295015"/>
            <a:ext cx="6916420" cy="3028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" y="6495288"/>
            <a:ext cx="6739890" cy="2343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18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975484"/>
            <a:ext cx="225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CSV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24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outputs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09850"/>
            <a:ext cx="6251702" cy="33252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19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629409"/>
            <a:ext cx="243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Acknowledgement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2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2493391"/>
            <a:ext cx="59747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000" b="1" spc="4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b="1" spc="4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b="1" spc="4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acknowledge</a:t>
            </a:r>
            <a:r>
              <a:rPr sz="2000" b="1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all</a:t>
            </a:r>
            <a:r>
              <a:rPr sz="2000" b="1" spc="4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those</a:t>
            </a:r>
            <a:r>
              <a:rPr sz="2000" b="1" spc="4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without</a:t>
            </a:r>
            <a:r>
              <a:rPr sz="2000" b="1" spc="45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whom</a:t>
            </a:r>
            <a:r>
              <a:rPr sz="2000" b="1" spc="4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91700"/>
              </a:lnSpc>
            </a:pP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 would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not have been reality.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Firstly,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We would </a:t>
            </a:r>
            <a:r>
              <a:rPr sz="2000" b="1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wish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to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thank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 Computer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science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–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phython </a:t>
            </a:r>
            <a:r>
              <a:rPr sz="2000" b="1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programming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Lecturer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Sri.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David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Raju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Garu,</a:t>
            </a:r>
            <a:r>
              <a:rPr sz="20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who </a:t>
            </a:r>
            <a:r>
              <a:rPr sz="2000" b="1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gave his immense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support, dedicated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his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time towards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it and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made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us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understand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how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to make this project. 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Without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his guidance,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project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would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not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have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been </a:t>
            </a:r>
            <a:r>
              <a:rPr sz="2000" b="1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complete.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31519"/>
            <a:ext cx="6222873" cy="33426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617095"/>
            <a:ext cx="6242811" cy="3511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20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31519"/>
            <a:ext cx="6242811" cy="3511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21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5706"/>
            <a:ext cx="5793105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CONCLUSION</a:t>
            </a:r>
            <a:endParaRPr sz="2600">
              <a:latin typeface="Times New Roman"/>
              <a:cs typeface="Times New Roman"/>
            </a:endParaRPr>
          </a:p>
          <a:p>
            <a:pPr marL="12700" marR="5080" indent="82550">
              <a:lnSpc>
                <a:spcPct val="143700"/>
              </a:lnSpc>
              <a:spcBef>
                <a:spcPts val="615"/>
              </a:spcBef>
              <a:tabLst>
                <a:tab pos="573405" algn="l"/>
              </a:tabLst>
            </a:pP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In	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we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made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a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code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takes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rank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other details as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input </a:t>
            </a:r>
            <a:r>
              <a:rPr sz="2600" spc="-15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predicts</a:t>
            </a:r>
            <a:r>
              <a:rPr sz="26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colleges</a:t>
            </a:r>
            <a:r>
              <a:rPr sz="260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suggest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best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colleges</a:t>
            </a:r>
            <a:r>
              <a:rPr sz="260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based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given</a:t>
            </a:r>
            <a:r>
              <a:rPr sz="26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0000"/>
                </a:solidFill>
                <a:latin typeface="Times New Roman"/>
                <a:cs typeface="Times New Roman"/>
              </a:rPr>
              <a:t>rank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22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3690620"/>
            <a:ext cx="1720850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Franklin Gothic Medium"/>
                <a:cs typeface="Franklin Gothic Medium"/>
              </a:rPr>
              <a:t>CLICK</a:t>
            </a:r>
            <a:r>
              <a:rPr sz="26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6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Franklin Gothic Medium"/>
                <a:cs typeface="Franklin Gothic Medium"/>
              </a:rPr>
              <a:t>HERE</a:t>
            </a:r>
            <a:endParaRPr sz="2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9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References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35" y="5536564"/>
            <a:ext cx="4879340" cy="192681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https://tseamcet.nic.in</a:t>
            </a:r>
            <a:endParaRPr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tutorials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Datacamp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W3C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Schools</a:t>
            </a: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KMIT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material</a:t>
            </a:r>
            <a:endParaRPr lang="en-IN" sz="1400" spc="-5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IN" sz="1400" dirty="0">
                <a:latin typeface="Times New Roman"/>
                <a:cs typeface="Times New Roman"/>
                <a:hlinkClick r:id="rId2" action="ppaction://hlinkfile"/>
              </a:rPr>
              <a:t>TS </a:t>
            </a:r>
            <a:r>
              <a:rPr lang="en-IN" sz="1400" dirty="0" err="1">
                <a:latin typeface="Times New Roman"/>
                <a:cs typeface="Times New Roman"/>
                <a:hlinkClick r:id="rId2" action="ppaction://hlinkfile"/>
              </a:rPr>
              <a:t>Eamcet</a:t>
            </a:r>
            <a:r>
              <a:rPr lang="en-IN" sz="1400" dirty="0">
                <a:latin typeface="Times New Roman"/>
                <a:cs typeface="Times New Roman"/>
                <a:hlinkClick r:id="rId2" action="ppaction://hlinkfile"/>
              </a:rPr>
              <a:t> 2021 first phase ranks</a:t>
            </a:r>
            <a:endParaRPr lang="en-IN"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en-IN" sz="1400" dirty="0">
                <a:latin typeface="Times New Roman"/>
                <a:cs typeface="Times New Roman"/>
                <a:hlinkClick r:id="rId3" action="ppaction://hlinkfile"/>
              </a:rPr>
              <a:t>TS </a:t>
            </a:r>
            <a:r>
              <a:rPr lang="en-IN" sz="1400" dirty="0" err="1">
                <a:latin typeface="Times New Roman"/>
                <a:cs typeface="Times New Roman"/>
                <a:hlinkClick r:id="rId3" action="ppaction://hlinkfile"/>
              </a:rPr>
              <a:t>Eamcet</a:t>
            </a:r>
            <a:r>
              <a:rPr lang="en-IN" sz="1400" dirty="0">
                <a:latin typeface="Times New Roman"/>
                <a:cs typeface="Times New Roman"/>
                <a:hlinkClick r:id="rId3" action="ppaction://hlinkfile"/>
              </a:rPr>
              <a:t> 2021 special round ranks</a:t>
            </a:r>
            <a:endParaRPr lang="en-IN" sz="1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Symbol"/>
              <a:buChar char=""/>
              <a:tabLst>
                <a:tab pos="240665" algn="l"/>
                <a:tab pos="241300" algn="l"/>
              </a:tabLst>
            </a:pP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1098931"/>
            <a:ext cx="25406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FF0066"/>
                </a:solidFill>
                <a:latin typeface="Times New Roman"/>
                <a:cs typeface="Times New Roman"/>
              </a:rPr>
              <a:t>Table</a:t>
            </a:r>
            <a:r>
              <a:rPr sz="2600" spc="-4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66"/>
                </a:solidFill>
                <a:latin typeface="Times New Roman"/>
                <a:cs typeface="Times New Roman"/>
              </a:rPr>
              <a:t>of</a:t>
            </a:r>
            <a:r>
              <a:rPr sz="2600" spc="-3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66"/>
                </a:solidFill>
                <a:latin typeface="Times New Roman"/>
                <a:cs typeface="Times New Roman"/>
              </a:rPr>
              <a:t>Contents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3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935" y="2199386"/>
            <a:ext cx="3925570" cy="27851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Abstract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Problem </a:t>
            </a:r>
            <a:r>
              <a:rPr sz="1800" b="1" spc="-5" dirty="0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Python </a:t>
            </a:r>
            <a:r>
              <a:rPr sz="1800" b="1" dirty="0">
                <a:latin typeface="Times New Roman"/>
                <a:cs typeface="Times New Roman"/>
              </a:rPr>
              <a:t>– </a:t>
            </a:r>
            <a:r>
              <a:rPr sz="1800" b="1" spc="-5" dirty="0">
                <a:latin typeface="Times New Roman"/>
                <a:cs typeface="Times New Roman"/>
              </a:rPr>
              <a:t>An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flow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diagram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CSV </a:t>
            </a:r>
            <a:r>
              <a:rPr sz="1800" b="1" dirty="0">
                <a:latin typeface="Times New Roman"/>
                <a:cs typeface="Times New Roman"/>
              </a:rPr>
              <a:t>file </a:t>
            </a:r>
            <a:r>
              <a:rPr sz="1800" b="1" spc="-5" dirty="0">
                <a:latin typeface="Times New Roman"/>
                <a:cs typeface="Times New Roman"/>
              </a:rPr>
              <a:t>handling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 python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Matplotlib()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visualization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Pandas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Results and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533336"/>
            <a:ext cx="5972810" cy="748665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</a:pPr>
            <a:r>
              <a:rPr sz="2200" b="1" dirty="0">
                <a:solidFill>
                  <a:srgbClr val="0000FF"/>
                </a:solidFill>
                <a:latin typeface="Times New Roman"/>
                <a:cs typeface="Times New Roman"/>
              </a:rPr>
              <a:t>1.</a:t>
            </a:r>
            <a:r>
              <a:rPr sz="2200" b="1" spc="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Abstract</a:t>
            </a:r>
            <a:endParaRPr sz="2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3800"/>
              </a:lnSpc>
              <a:spcBef>
                <a:spcPts val="135"/>
              </a:spcBef>
            </a:pP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Every</a:t>
            </a:r>
            <a:r>
              <a:rPr sz="20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year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several</a:t>
            </a:r>
            <a:r>
              <a:rPr sz="2000" b="1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students</a:t>
            </a:r>
            <a:r>
              <a:rPr sz="20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000" b="1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pursue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20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academic </a:t>
            </a:r>
            <a:r>
              <a:rPr sz="2000" b="1" spc="-4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career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appear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TSEAMCET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after getting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good</a:t>
            </a:r>
            <a:r>
              <a:rPr sz="2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rank</a:t>
            </a:r>
            <a:r>
              <a:rPr sz="2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aspire</a:t>
            </a:r>
            <a:r>
              <a:rPr sz="2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2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joining</a:t>
            </a:r>
            <a:r>
              <a:rPr sz="2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good</a:t>
            </a:r>
            <a:r>
              <a:rPr sz="2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college.</a:t>
            </a:r>
            <a:r>
              <a:rPr sz="2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Due</a:t>
            </a:r>
            <a:r>
              <a:rPr sz="20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web </a:t>
            </a:r>
            <a:r>
              <a:rPr sz="2000" b="1" spc="-4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options</a:t>
            </a:r>
            <a:r>
              <a:rPr sz="2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online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counselling,</a:t>
            </a:r>
            <a:r>
              <a:rPr sz="20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students</a:t>
            </a:r>
            <a:r>
              <a:rPr sz="20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sz="20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be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eager</a:t>
            </a:r>
            <a:r>
              <a:rPr sz="20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000" b="1" spc="-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know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choice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their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colleges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based on the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rank. 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Hence,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prediction </a:t>
            </a:r>
            <a:r>
              <a:rPr sz="20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of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possible college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 year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2022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based on the previous year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2021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seat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allotment in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first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special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rounds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is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implemented.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problem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0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0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000" b="1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defined</a:t>
            </a:r>
            <a:r>
              <a:rPr sz="2000" b="1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20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600"/>
              </a:spcBef>
            </a:pPr>
            <a:r>
              <a:rPr sz="20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“</a:t>
            </a:r>
            <a:r>
              <a:rPr sz="2000" b="1" spc="-65" dirty="0">
                <a:latin typeface="Times New Roman"/>
                <a:cs typeface="Times New Roman"/>
              </a:rPr>
              <a:t>To </a:t>
            </a:r>
            <a:r>
              <a:rPr sz="2000" b="1" spc="-10" dirty="0">
                <a:latin typeface="Times New Roman"/>
                <a:cs typeface="Times New Roman"/>
              </a:rPr>
              <a:t>predict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latin typeface="Times New Roman"/>
                <a:cs typeface="Times New Roman"/>
              </a:rPr>
              <a:t>possible </a:t>
            </a:r>
            <a:r>
              <a:rPr sz="2000" b="1" spc="-5" dirty="0">
                <a:latin typeface="Times New Roman"/>
                <a:cs typeface="Times New Roman"/>
              </a:rPr>
              <a:t>engineering </a:t>
            </a:r>
            <a:r>
              <a:rPr sz="2000" b="1" dirty="0">
                <a:latin typeface="Times New Roman"/>
                <a:cs typeface="Times New Roman"/>
              </a:rPr>
              <a:t>colleges </a:t>
            </a:r>
            <a:r>
              <a:rPr sz="2000" b="1" spc="-5" dirty="0">
                <a:latin typeface="Times New Roman"/>
                <a:cs typeface="Times New Roman"/>
              </a:rPr>
              <a:t>that </a:t>
            </a:r>
            <a:r>
              <a:rPr sz="2000" b="1" spc="-15" dirty="0">
                <a:latin typeface="Times New Roman"/>
                <a:cs typeface="Times New Roman"/>
              </a:rPr>
              <a:t>are 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likely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EAMCET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rank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obtained,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in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given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branch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given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gender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reservation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category for </a:t>
            </a:r>
            <a:r>
              <a:rPr sz="2000" b="1" spc="-4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year 2022 </a:t>
            </a:r>
            <a:r>
              <a:rPr sz="2000" b="1" spc="-5" dirty="0">
                <a:latin typeface="Times New Roman"/>
                <a:cs typeface="Times New Roman"/>
              </a:rPr>
              <a:t>based </a:t>
            </a:r>
            <a:r>
              <a:rPr sz="2000" b="1" dirty="0">
                <a:latin typeface="Times New Roman"/>
                <a:cs typeface="Times New Roman"/>
              </a:rPr>
              <a:t>on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latin typeface="Times New Roman"/>
                <a:cs typeface="Times New Roman"/>
              </a:rPr>
              <a:t>previous </a:t>
            </a:r>
            <a:r>
              <a:rPr sz="2000" b="1" dirty="0">
                <a:latin typeface="Times New Roman"/>
                <a:cs typeface="Times New Roman"/>
              </a:rPr>
              <a:t>year’s 2021 seat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allotment</a:t>
            </a:r>
            <a:r>
              <a:rPr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4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8881"/>
            <a:ext cx="35312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2.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Python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introduction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1308417"/>
            <a:ext cx="5984240" cy="1184910"/>
          </a:xfrm>
          <a:custGeom>
            <a:avLst/>
            <a:gdLst/>
            <a:ahLst/>
            <a:cxnLst/>
            <a:rect l="l" t="t" r="r" b="b"/>
            <a:pathLst>
              <a:path w="5984240" h="1184910">
                <a:moveTo>
                  <a:pt x="5984240" y="0"/>
                </a:moveTo>
                <a:lnTo>
                  <a:pt x="0" y="0"/>
                </a:lnTo>
                <a:lnTo>
                  <a:pt x="0" y="301942"/>
                </a:lnTo>
                <a:lnTo>
                  <a:pt x="0" y="594042"/>
                </a:lnTo>
                <a:lnTo>
                  <a:pt x="0" y="981341"/>
                </a:lnTo>
                <a:lnTo>
                  <a:pt x="0" y="1184846"/>
                </a:lnTo>
                <a:lnTo>
                  <a:pt x="5984240" y="1184846"/>
                </a:lnTo>
                <a:lnTo>
                  <a:pt x="5984240" y="981392"/>
                </a:lnTo>
                <a:lnTo>
                  <a:pt x="5984240" y="594042"/>
                </a:lnTo>
                <a:lnTo>
                  <a:pt x="5984240" y="301942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4585" y="2677540"/>
            <a:ext cx="5755640" cy="816610"/>
          </a:xfrm>
          <a:custGeom>
            <a:avLst/>
            <a:gdLst/>
            <a:ahLst/>
            <a:cxnLst/>
            <a:rect l="l" t="t" r="r" b="b"/>
            <a:pathLst>
              <a:path w="5755640" h="816610">
                <a:moveTo>
                  <a:pt x="5755386" y="0"/>
                </a:moveTo>
                <a:lnTo>
                  <a:pt x="0" y="0"/>
                </a:lnTo>
                <a:lnTo>
                  <a:pt x="0" y="203200"/>
                </a:lnTo>
                <a:lnTo>
                  <a:pt x="0" y="406400"/>
                </a:lnTo>
                <a:lnTo>
                  <a:pt x="0" y="612711"/>
                </a:lnTo>
                <a:lnTo>
                  <a:pt x="0" y="816229"/>
                </a:lnTo>
                <a:lnTo>
                  <a:pt x="5755386" y="816229"/>
                </a:lnTo>
                <a:lnTo>
                  <a:pt x="5755386" y="612775"/>
                </a:lnTo>
                <a:lnTo>
                  <a:pt x="5755386" y="406400"/>
                </a:lnTo>
                <a:lnTo>
                  <a:pt x="5755386" y="203200"/>
                </a:lnTo>
                <a:lnTo>
                  <a:pt x="5755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667" y="3671570"/>
            <a:ext cx="5984240" cy="206375"/>
          </a:xfrm>
          <a:custGeom>
            <a:avLst/>
            <a:gdLst/>
            <a:ahLst/>
            <a:cxnLst/>
            <a:rect l="l" t="t" r="r" b="b"/>
            <a:pathLst>
              <a:path w="5984240" h="206375">
                <a:moveTo>
                  <a:pt x="5984240" y="0"/>
                </a:moveTo>
                <a:lnTo>
                  <a:pt x="0" y="0"/>
                </a:lnTo>
                <a:lnTo>
                  <a:pt x="0" y="206375"/>
                </a:lnTo>
                <a:lnTo>
                  <a:pt x="5984240" y="206375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4585" y="4055744"/>
            <a:ext cx="5755640" cy="1226185"/>
          </a:xfrm>
          <a:custGeom>
            <a:avLst/>
            <a:gdLst/>
            <a:ahLst/>
            <a:cxnLst/>
            <a:rect l="l" t="t" r="r" b="b"/>
            <a:pathLst>
              <a:path w="5755640" h="1226185">
                <a:moveTo>
                  <a:pt x="5755386" y="0"/>
                </a:moveTo>
                <a:lnTo>
                  <a:pt x="0" y="0"/>
                </a:lnTo>
                <a:lnTo>
                  <a:pt x="0" y="203200"/>
                </a:lnTo>
                <a:lnTo>
                  <a:pt x="0" y="406336"/>
                </a:lnTo>
                <a:lnTo>
                  <a:pt x="0" y="1225804"/>
                </a:lnTo>
                <a:lnTo>
                  <a:pt x="5755386" y="1225804"/>
                </a:lnTo>
                <a:lnTo>
                  <a:pt x="5755386" y="203200"/>
                </a:lnTo>
                <a:lnTo>
                  <a:pt x="5755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17" y="1283334"/>
            <a:ext cx="5972810" cy="4008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0160">
              <a:lnSpc>
                <a:spcPts val="1600"/>
              </a:lnSpc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popular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language.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created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Guido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van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Rossum,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released </a:t>
            </a:r>
            <a:r>
              <a:rPr sz="1400" spc="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1991.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It</a:t>
            </a:r>
            <a:r>
              <a:rPr sz="1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1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used</a:t>
            </a:r>
            <a:r>
              <a:rPr sz="1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AF50"/>
                </a:solidFill>
                <a:latin typeface="Times New Roman"/>
                <a:cs typeface="Times New Roman"/>
              </a:rPr>
              <a:t>for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 indent="-229235">
              <a:lnSpc>
                <a:spcPts val="1639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web </a:t>
            </a:r>
            <a:r>
              <a:rPr sz="1400" dirty="0">
                <a:latin typeface="Times New Roman"/>
                <a:cs typeface="Times New Roman"/>
              </a:rPr>
              <a:t>development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(server-side),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00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development,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mathematics,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50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scripting.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1400" b="1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39"/>
              </a:lnSpc>
              <a:spcBef>
                <a:spcPts val="134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 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 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create web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00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Python 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 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alongside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software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create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workflows.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connect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modify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Python can be used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handle </a:t>
            </a:r>
            <a:r>
              <a:rPr sz="1400" spc="-10" dirty="0">
                <a:latin typeface="Times New Roman"/>
                <a:cs typeface="Times New Roman"/>
              </a:rPr>
              <a:t>big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perform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mathematics.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630"/>
              </a:lnSpc>
              <a:spcBef>
                <a:spcPts val="5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rapid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prototyping,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production-ready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software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5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8881"/>
            <a:ext cx="4965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3.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Data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flow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diagram</a:t>
            </a:r>
            <a:r>
              <a:rPr sz="22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6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17" y="1165987"/>
            <a:ext cx="5973445" cy="653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102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implementation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been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carried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various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python.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Concepts Covered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can</a:t>
            </a:r>
            <a:r>
              <a:rPr sz="1600" b="1" dirty="0">
                <a:latin typeface="Times New Roman"/>
                <a:cs typeface="Times New Roman"/>
              </a:rPr>
              <a:t> be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listed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805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Conditional</a:t>
            </a:r>
            <a:r>
              <a:rPr sz="1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statements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Loops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CSV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file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Handling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python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(reading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writing)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Writing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function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calling</a:t>
            </a:r>
            <a:r>
              <a:rPr sz="1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function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File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open,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read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write operations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List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creation,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List</a:t>
            </a:r>
            <a:r>
              <a:rPr sz="14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sorting,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List</a:t>
            </a:r>
            <a:r>
              <a:rPr sz="14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appending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20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PANDAS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for data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frame initialization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45"/>
              </a:spcBef>
              <a:buFont typeface="Wingdings"/>
              <a:buChar char=""/>
              <a:tabLst>
                <a:tab pos="470534" algn="l"/>
              </a:tabLst>
            </a:pP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Matplotlib(),</a:t>
            </a:r>
            <a:r>
              <a:rPr sz="1400" spc="-10" dirty="0">
                <a:solidFill>
                  <a:srgbClr val="0D0D0D"/>
                </a:solidFill>
                <a:latin typeface="Times New Roman"/>
                <a:cs typeface="Times New Roman"/>
              </a:rPr>
              <a:t> plot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function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 visualization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stages</a:t>
            </a:r>
            <a:r>
              <a:rPr sz="1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in the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14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implementation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 can</a:t>
            </a:r>
            <a:r>
              <a:rPr sz="1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/>
                <a:cs typeface="Times New Roman"/>
              </a:rPr>
              <a:t>be categorized </a:t>
            </a:r>
            <a:r>
              <a:rPr sz="1400" spc="-5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110100"/>
              </a:lnSpc>
              <a:spcBef>
                <a:spcPts val="600"/>
              </a:spcBef>
              <a:buAutoNum type="arabicParenR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Round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admissions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2021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EAMCET </a:t>
            </a:r>
            <a:r>
              <a:rPr sz="1400" dirty="0">
                <a:latin typeface="Times New Roman"/>
                <a:cs typeface="Times New Roman"/>
              </a:rPr>
              <a:t>exam from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https://tseamcet.nic.in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Converting the </a:t>
            </a:r>
            <a:r>
              <a:rPr sz="1400" spc="-5" dirty="0">
                <a:latin typeface="Times New Roman"/>
                <a:cs typeface="Times New Roman"/>
              </a:rPr>
              <a:t>data into excel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then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converting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CSV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format.</a:t>
            </a:r>
            <a:endParaRPr sz="1400">
              <a:latin typeface="Times New Roman"/>
              <a:cs typeface="Times New Roman"/>
            </a:endParaRPr>
          </a:p>
          <a:p>
            <a:pPr marL="469900" marR="10795" indent="-228600" algn="just">
              <a:lnSpc>
                <a:spcPct val="110100"/>
              </a:lnSpc>
              <a:spcBef>
                <a:spcPts val="5"/>
              </a:spcBef>
              <a:buAutoNum type="arabicParenR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Importing the required library </a:t>
            </a:r>
            <a:r>
              <a:rPr sz="1400" spc="-5" dirty="0">
                <a:latin typeface="Times New Roman"/>
                <a:cs typeface="Times New Roman"/>
              </a:rPr>
              <a:t>functions </a:t>
            </a:r>
            <a:r>
              <a:rPr sz="1400" dirty="0">
                <a:latin typeface="Times New Roman"/>
                <a:cs typeface="Times New Roman"/>
              </a:rPr>
              <a:t>and initializing the </a:t>
            </a:r>
            <a:r>
              <a:rPr sz="1400" spc="-5" dirty="0">
                <a:latin typeface="Times New Roman"/>
                <a:cs typeface="Times New Roman"/>
              </a:rPr>
              <a:t>variables used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program.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110100"/>
              </a:lnSpc>
              <a:buAutoNum type="arabicParenR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CSV </a:t>
            </a:r>
            <a:r>
              <a:rPr sz="1400" dirty="0">
                <a:latin typeface="Times New Roman"/>
                <a:cs typeface="Times New Roman"/>
              </a:rPr>
              <a:t>file </a:t>
            </a:r>
            <a:r>
              <a:rPr sz="1400" spc="-5" dirty="0">
                <a:latin typeface="Times New Roman"/>
                <a:cs typeface="Times New Roman"/>
              </a:rPr>
              <a:t>reading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getting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user </a:t>
            </a:r>
            <a:r>
              <a:rPr sz="1400" dirty="0">
                <a:latin typeface="Times New Roman"/>
                <a:cs typeface="Times New Roman"/>
              </a:rPr>
              <a:t>inputs </a:t>
            </a:r>
            <a:r>
              <a:rPr sz="1400" spc="-5" dirty="0">
                <a:latin typeface="Times New Roman"/>
                <a:cs typeface="Times New Roman"/>
              </a:rPr>
              <a:t>like Rank, Reservation </a:t>
            </a:r>
            <a:r>
              <a:rPr sz="1400" dirty="0">
                <a:latin typeface="Times New Roman"/>
                <a:cs typeface="Times New Roman"/>
              </a:rPr>
              <a:t>category,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Branch etc.,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95"/>
              </a:spcBef>
              <a:buAutoNum type="arabicParenR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 on the above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extraction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CSV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Writing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extracted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CSV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formatting.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Reading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data into </a:t>
            </a:r>
            <a:r>
              <a:rPr sz="1400" dirty="0">
                <a:latin typeface="Times New Roman"/>
                <a:cs typeface="Times New Roman"/>
              </a:rPr>
              <a:t>pandas</a:t>
            </a:r>
            <a:r>
              <a:rPr sz="1400" spc="-5" dirty="0">
                <a:latin typeface="Times New Roman"/>
                <a:cs typeface="Times New Roman"/>
              </a:rPr>
              <a:t> data </a:t>
            </a:r>
            <a:r>
              <a:rPr sz="1400" dirty="0">
                <a:latin typeface="Times New Roman"/>
                <a:cs typeface="Times New Roman"/>
              </a:rPr>
              <a:t>frame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visualization.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AutoNum type="arabicParenR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matplotlib()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plot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function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graph.</a:t>
            </a:r>
            <a:endParaRPr sz="1400">
              <a:latin typeface="Times New Roman"/>
              <a:cs typeface="Times New Roman"/>
            </a:endParaRPr>
          </a:p>
          <a:p>
            <a:pPr marL="469900" marR="11430">
              <a:lnSpc>
                <a:spcPts val="185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various </a:t>
            </a:r>
            <a:r>
              <a:rPr sz="1400" spc="-5" dirty="0">
                <a:latin typeface="Times New Roman"/>
                <a:cs typeface="Times New Roman"/>
              </a:rPr>
              <a:t>steps </a:t>
            </a:r>
            <a:r>
              <a:rPr sz="1400" dirty="0">
                <a:latin typeface="Times New Roman"/>
                <a:cs typeface="Times New Roman"/>
              </a:rPr>
              <a:t>followed in the </a:t>
            </a:r>
            <a:r>
              <a:rPr sz="1400" spc="-10" dirty="0">
                <a:latin typeface="Times New Roman"/>
                <a:cs typeface="Times New Roman"/>
              </a:rPr>
              <a:t>project</a:t>
            </a:r>
            <a:r>
              <a:rPr sz="1400" spc="-5" dirty="0">
                <a:latin typeface="Times New Roman"/>
                <a:cs typeface="Times New Roman"/>
              </a:rPr>
              <a:t> implementation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shown</a:t>
            </a:r>
            <a:r>
              <a:rPr sz="1400" dirty="0">
                <a:latin typeface="Times New Roman"/>
                <a:cs typeface="Times New Roman"/>
              </a:rPr>
              <a:t> in 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diagram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below.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6066" y="7873365"/>
            <a:ext cx="316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Dataflow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diagram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the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2260" y="768984"/>
            <a:ext cx="1710689" cy="742315"/>
          </a:xfrm>
          <a:custGeom>
            <a:avLst/>
            <a:gdLst/>
            <a:ahLst/>
            <a:cxnLst/>
            <a:rect l="l" t="t" r="r" b="b"/>
            <a:pathLst>
              <a:path w="1710689" h="742315">
                <a:moveTo>
                  <a:pt x="0" y="371221"/>
                </a:moveTo>
                <a:lnTo>
                  <a:pt x="9273" y="316345"/>
                </a:lnTo>
                <a:lnTo>
                  <a:pt x="36210" y="263976"/>
                </a:lnTo>
                <a:lnTo>
                  <a:pt x="79490" y="214686"/>
                </a:lnTo>
                <a:lnTo>
                  <a:pt x="137789" y="169049"/>
                </a:lnTo>
                <a:lnTo>
                  <a:pt x="172158" y="147779"/>
                </a:lnTo>
                <a:lnTo>
                  <a:pt x="209786" y="127638"/>
                </a:lnTo>
                <a:lnTo>
                  <a:pt x="250507" y="108696"/>
                </a:lnTo>
                <a:lnTo>
                  <a:pt x="294157" y="91025"/>
                </a:lnTo>
                <a:lnTo>
                  <a:pt x="340569" y="74697"/>
                </a:lnTo>
                <a:lnTo>
                  <a:pt x="389580" y="59784"/>
                </a:lnTo>
                <a:lnTo>
                  <a:pt x="441023" y="46357"/>
                </a:lnTo>
                <a:lnTo>
                  <a:pt x="494733" y="34488"/>
                </a:lnTo>
                <a:lnTo>
                  <a:pt x="550544" y="24248"/>
                </a:lnTo>
                <a:lnTo>
                  <a:pt x="608293" y="15710"/>
                </a:lnTo>
                <a:lnTo>
                  <a:pt x="667812" y="8944"/>
                </a:lnTo>
                <a:lnTo>
                  <a:pt x="728938" y="4023"/>
                </a:lnTo>
                <a:lnTo>
                  <a:pt x="791503" y="1017"/>
                </a:lnTo>
                <a:lnTo>
                  <a:pt x="855345" y="0"/>
                </a:lnTo>
                <a:lnTo>
                  <a:pt x="919186" y="1017"/>
                </a:lnTo>
                <a:lnTo>
                  <a:pt x="981751" y="4023"/>
                </a:lnTo>
                <a:lnTo>
                  <a:pt x="1042877" y="8944"/>
                </a:lnTo>
                <a:lnTo>
                  <a:pt x="1102396" y="15710"/>
                </a:lnTo>
                <a:lnTo>
                  <a:pt x="1160145" y="24248"/>
                </a:lnTo>
                <a:lnTo>
                  <a:pt x="1215956" y="34488"/>
                </a:lnTo>
                <a:lnTo>
                  <a:pt x="1269666" y="46357"/>
                </a:lnTo>
                <a:lnTo>
                  <a:pt x="1321109" y="59784"/>
                </a:lnTo>
                <a:lnTo>
                  <a:pt x="1370120" y="74697"/>
                </a:lnTo>
                <a:lnTo>
                  <a:pt x="1416532" y="91025"/>
                </a:lnTo>
                <a:lnTo>
                  <a:pt x="1460182" y="108696"/>
                </a:lnTo>
                <a:lnTo>
                  <a:pt x="1500903" y="127638"/>
                </a:lnTo>
                <a:lnTo>
                  <a:pt x="1538531" y="147779"/>
                </a:lnTo>
                <a:lnTo>
                  <a:pt x="1572900" y="169049"/>
                </a:lnTo>
                <a:lnTo>
                  <a:pt x="1603844" y="191375"/>
                </a:lnTo>
                <a:lnTo>
                  <a:pt x="1654799" y="238910"/>
                </a:lnTo>
                <a:lnTo>
                  <a:pt x="1690073" y="289811"/>
                </a:lnTo>
                <a:lnTo>
                  <a:pt x="1708344" y="343505"/>
                </a:lnTo>
                <a:lnTo>
                  <a:pt x="1710689" y="371221"/>
                </a:lnTo>
                <a:lnTo>
                  <a:pt x="1708344" y="398919"/>
                </a:lnTo>
                <a:lnTo>
                  <a:pt x="1690073" y="452585"/>
                </a:lnTo>
                <a:lnTo>
                  <a:pt x="1654799" y="503462"/>
                </a:lnTo>
                <a:lnTo>
                  <a:pt x="1603844" y="550979"/>
                </a:lnTo>
                <a:lnTo>
                  <a:pt x="1572900" y="573298"/>
                </a:lnTo>
                <a:lnTo>
                  <a:pt x="1538531" y="594561"/>
                </a:lnTo>
                <a:lnTo>
                  <a:pt x="1500903" y="614697"/>
                </a:lnTo>
                <a:lnTo>
                  <a:pt x="1460182" y="633634"/>
                </a:lnTo>
                <a:lnTo>
                  <a:pt x="1416532" y="651301"/>
                </a:lnTo>
                <a:lnTo>
                  <a:pt x="1370120" y="667626"/>
                </a:lnTo>
                <a:lnTo>
                  <a:pt x="1321109" y="682536"/>
                </a:lnTo>
                <a:lnTo>
                  <a:pt x="1269666" y="695961"/>
                </a:lnTo>
                <a:lnTo>
                  <a:pt x="1215956" y="707829"/>
                </a:lnTo>
                <a:lnTo>
                  <a:pt x="1160144" y="718067"/>
                </a:lnTo>
                <a:lnTo>
                  <a:pt x="1102396" y="726605"/>
                </a:lnTo>
                <a:lnTo>
                  <a:pt x="1042877" y="733370"/>
                </a:lnTo>
                <a:lnTo>
                  <a:pt x="981751" y="738292"/>
                </a:lnTo>
                <a:lnTo>
                  <a:pt x="919186" y="741297"/>
                </a:lnTo>
                <a:lnTo>
                  <a:pt x="855345" y="742315"/>
                </a:lnTo>
                <a:lnTo>
                  <a:pt x="791503" y="741297"/>
                </a:lnTo>
                <a:lnTo>
                  <a:pt x="728938" y="738292"/>
                </a:lnTo>
                <a:lnTo>
                  <a:pt x="667812" y="733370"/>
                </a:lnTo>
                <a:lnTo>
                  <a:pt x="608293" y="726605"/>
                </a:lnTo>
                <a:lnTo>
                  <a:pt x="550545" y="718067"/>
                </a:lnTo>
                <a:lnTo>
                  <a:pt x="494733" y="707829"/>
                </a:lnTo>
                <a:lnTo>
                  <a:pt x="441023" y="695961"/>
                </a:lnTo>
                <a:lnTo>
                  <a:pt x="389580" y="682536"/>
                </a:lnTo>
                <a:lnTo>
                  <a:pt x="340569" y="667626"/>
                </a:lnTo>
                <a:lnTo>
                  <a:pt x="294157" y="651301"/>
                </a:lnTo>
                <a:lnTo>
                  <a:pt x="250507" y="633634"/>
                </a:lnTo>
                <a:lnTo>
                  <a:pt x="209786" y="614697"/>
                </a:lnTo>
                <a:lnTo>
                  <a:pt x="172158" y="594561"/>
                </a:lnTo>
                <a:lnTo>
                  <a:pt x="137789" y="573298"/>
                </a:lnTo>
                <a:lnTo>
                  <a:pt x="106845" y="550979"/>
                </a:lnTo>
                <a:lnTo>
                  <a:pt x="55890" y="503462"/>
                </a:lnTo>
                <a:lnTo>
                  <a:pt x="20616" y="452585"/>
                </a:lnTo>
                <a:lnTo>
                  <a:pt x="2345" y="398919"/>
                </a:lnTo>
                <a:lnTo>
                  <a:pt x="0" y="371221"/>
                </a:lnTo>
                <a:close/>
              </a:path>
            </a:pathLst>
          </a:custGeom>
          <a:ln w="12700">
            <a:solidFill>
              <a:srgbClr val="8BB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5241" y="905256"/>
            <a:ext cx="744220" cy="46100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7625" marR="5080" indent="-34925">
              <a:lnSpc>
                <a:spcPct val="104200"/>
              </a:lnSpc>
              <a:spcBef>
                <a:spcPts val="30"/>
              </a:spcBef>
            </a:pPr>
            <a:r>
              <a:rPr sz="1400" spc="-25" dirty="0">
                <a:latin typeface="Franklin Gothic Medium"/>
                <a:cs typeface="Franklin Gothic Medium"/>
              </a:rPr>
              <a:t>I</a:t>
            </a:r>
            <a:r>
              <a:rPr sz="1400" spc="-75" dirty="0">
                <a:latin typeface="Franklin Gothic Medium"/>
                <a:cs typeface="Franklin Gothic Medium"/>
              </a:rPr>
              <a:t>m</a:t>
            </a:r>
            <a:r>
              <a:rPr sz="1400" spc="-15" dirty="0">
                <a:latin typeface="Franklin Gothic Medium"/>
                <a:cs typeface="Franklin Gothic Medium"/>
              </a:rPr>
              <a:t>po</a:t>
            </a:r>
            <a:r>
              <a:rPr sz="1400" spc="25" dirty="0">
                <a:latin typeface="Franklin Gothic Medium"/>
                <a:cs typeface="Franklin Gothic Medium"/>
              </a:rPr>
              <a:t>r</a:t>
            </a:r>
            <a:r>
              <a:rPr sz="1400" spc="-35" dirty="0">
                <a:latin typeface="Franklin Gothic Medium"/>
                <a:cs typeface="Franklin Gothic Medium"/>
              </a:rPr>
              <a:t>t</a:t>
            </a:r>
            <a:r>
              <a:rPr sz="1400" spc="-25" dirty="0">
                <a:latin typeface="Franklin Gothic Medium"/>
                <a:cs typeface="Franklin Gothic Medium"/>
              </a:rPr>
              <a:t>i</a:t>
            </a:r>
            <a:r>
              <a:rPr sz="1400" spc="-10" dirty="0">
                <a:latin typeface="Franklin Gothic Medium"/>
                <a:cs typeface="Franklin Gothic Medium"/>
              </a:rPr>
              <a:t>n</a:t>
            </a:r>
            <a:r>
              <a:rPr sz="1400" spc="-25" dirty="0">
                <a:latin typeface="Franklin Gothic Medium"/>
                <a:cs typeface="Franklin Gothic Medium"/>
              </a:rPr>
              <a:t>g  </a:t>
            </a:r>
            <a:r>
              <a:rPr sz="1400" spc="-15" dirty="0">
                <a:latin typeface="Franklin Gothic Medium"/>
                <a:cs typeface="Franklin Gothic Medium"/>
              </a:rPr>
              <a:t>Libraries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9504" y="1510919"/>
            <a:ext cx="76200" cy="255904"/>
          </a:xfrm>
          <a:custGeom>
            <a:avLst/>
            <a:gdLst/>
            <a:ahLst/>
            <a:cxnLst/>
            <a:rect l="l" t="t" r="r" b="b"/>
            <a:pathLst>
              <a:path w="76200" h="255905">
                <a:moveTo>
                  <a:pt x="34925" y="179704"/>
                </a:moveTo>
                <a:lnTo>
                  <a:pt x="0" y="179704"/>
                </a:lnTo>
                <a:lnTo>
                  <a:pt x="38100" y="255904"/>
                </a:lnTo>
                <a:lnTo>
                  <a:pt x="69850" y="192404"/>
                </a:lnTo>
                <a:lnTo>
                  <a:pt x="34925" y="192404"/>
                </a:lnTo>
                <a:lnTo>
                  <a:pt x="34925" y="179704"/>
                </a:lnTo>
                <a:close/>
              </a:path>
              <a:path w="76200" h="255905">
                <a:moveTo>
                  <a:pt x="41275" y="0"/>
                </a:moveTo>
                <a:lnTo>
                  <a:pt x="34925" y="0"/>
                </a:lnTo>
                <a:lnTo>
                  <a:pt x="34925" y="192404"/>
                </a:lnTo>
                <a:lnTo>
                  <a:pt x="41275" y="192404"/>
                </a:lnTo>
                <a:lnTo>
                  <a:pt x="41275" y="0"/>
                </a:lnTo>
                <a:close/>
              </a:path>
              <a:path w="76200" h="255905">
                <a:moveTo>
                  <a:pt x="76200" y="179704"/>
                </a:moveTo>
                <a:lnTo>
                  <a:pt x="41275" y="179704"/>
                </a:lnTo>
                <a:lnTo>
                  <a:pt x="41275" y="192404"/>
                </a:lnTo>
                <a:lnTo>
                  <a:pt x="69850" y="192404"/>
                </a:lnTo>
                <a:lnTo>
                  <a:pt x="76200" y="17970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9504" y="2509139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39">
                <a:moveTo>
                  <a:pt x="34925" y="193039"/>
                </a:moveTo>
                <a:lnTo>
                  <a:pt x="0" y="193039"/>
                </a:lnTo>
                <a:lnTo>
                  <a:pt x="38100" y="269239"/>
                </a:lnTo>
                <a:lnTo>
                  <a:pt x="69850" y="205739"/>
                </a:lnTo>
                <a:lnTo>
                  <a:pt x="34925" y="205739"/>
                </a:lnTo>
                <a:lnTo>
                  <a:pt x="34925" y="193039"/>
                </a:lnTo>
                <a:close/>
              </a:path>
              <a:path w="76200" h="269239">
                <a:moveTo>
                  <a:pt x="41275" y="0"/>
                </a:moveTo>
                <a:lnTo>
                  <a:pt x="34925" y="0"/>
                </a:lnTo>
                <a:lnTo>
                  <a:pt x="34925" y="205739"/>
                </a:lnTo>
                <a:lnTo>
                  <a:pt x="41275" y="205739"/>
                </a:lnTo>
                <a:lnTo>
                  <a:pt x="41275" y="0"/>
                </a:lnTo>
                <a:close/>
              </a:path>
              <a:path w="76200" h="269239">
                <a:moveTo>
                  <a:pt x="76200" y="193039"/>
                </a:moveTo>
                <a:lnTo>
                  <a:pt x="41275" y="193039"/>
                </a:lnTo>
                <a:lnTo>
                  <a:pt x="41275" y="205739"/>
                </a:lnTo>
                <a:lnTo>
                  <a:pt x="69850" y="205739"/>
                </a:lnTo>
                <a:lnTo>
                  <a:pt x="76200" y="1930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9504" y="4533391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39">
                <a:moveTo>
                  <a:pt x="34925" y="193108"/>
                </a:moveTo>
                <a:lnTo>
                  <a:pt x="0" y="193167"/>
                </a:lnTo>
                <a:lnTo>
                  <a:pt x="38100" y="269240"/>
                </a:lnTo>
                <a:lnTo>
                  <a:pt x="69786" y="205867"/>
                </a:lnTo>
                <a:lnTo>
                  <a:pt x="34925" y="205867"/>
                </a:lnTo>
                <a:lnTo>
                  <a:pt x="34925" y="193108"/>
                </a:lnTo>
                <a:close/>
              </a:path>
              <a:path w="76200" h="269239">
                <a:moveTo>
                  <a:pt x="41275" y="193098"/>
                </a:moveTo>
                <a:lnTo>
                  <a:pt x="34925" y="193108"/>
                </a:lnTo>
                <a:lnTo>
                  <a:pt x="34925" y="205867"/>
                </a:lnTo>
                <a:lnTo>
                  <a:pt x="41275" y="205867"/>
                </a:lnTo>
                <a:lnTo>
                  <a:pt x="41275" y="193098"/>
                </a:lnTo>
                <a:close/>
              </a:path>
              <a:path w="76200" h="269239">
                <a:moveTo>
                  <a:pt x="76200" y="193040"/>
                </a:moveTo>
                <a:lnTo>
                  <a:pt x="41275" y="193098"/>
                </a:lnTo>
                <a:lnTo>
                  <a:pt x="41275" y="205867"/>
                </a:lnTo>
                <a:lnTo>
                  <a:pt x="69786" y="205867"/>
                </a:lnTo>
                <a:lnTo>
                  <a:pt x="76200" y="193040"/>
                </a:lnTo>
                <a:close/>
              </a:path>
              <a:path w="76200" h="269239">
                <a:moveTo>
                  <a:pt x="41275" y="0"/>
                </a:moveTo>
                <a:lnTo>
                  <a:pt x="34925" y="0"/>
                </a:lnTo>
                <a:lnTo>
                  <a:pt x="34925" y="193108"/>
                </a:lnTo>
                <a:lnTo>
                  <a:pt x="41275" y="193098"/>
                </a:lnTo>
                <a:lnTo>
                  <a:pt x="4127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9504" y="3534664"/>
            <a:ext cx="76200" cy="255904"/>
          </a:xfrm>
          <a:custGeom>
            <a:avLst/>
            <a:gdLst/>
            <a:ahLst/>
            <a:cxnLst/>
            <a:rect l="l" t="t" r="r" b="b"/>
            <a:pathLst>
              <a:path w="76200" h="255904">
                <a:moveTo>
                  <a:pt x="34925" y="179704"/>
                </a:moveTo>
                <a:lnTo>
                  <a:pt x="0" y="179704"/>
                </a:lnTo>
                <a:lnTo>
                  <a:pt x="38100" y="255904"/>
                </a:lnTo>
                <a:lnTo>
                  <a:pt x="69850" y="192404"/>
                </a:lnTo>
                <a:lnTo>
                  <a:pt x="34925" y="192404"/>
                </a:lnTo>
                <a:lnTo>
                  <a:pt x="34925" y="179704"/>
                </a:lnTo>
                <a:close/>
              </a:path>
              <a:path w="76200" h="255904">
                <a:moveTo>
                  <a:pt x="41275" y="0"/>
                </a:moveTo>
                <a:lnTo>
                  <a:pt x="34925" y="0"/>
                </a:lnTo>
                <a:lnTo>
                  <a:pt x="34925" y="192404"/>
                </a:lnTo>
                <a:lnTo>
                  <a:pt x="41275" y="192404"/>
                </a:lnTo>
                <a:lnTo>
                  <a:pt x="41275" y="0"/>
                </a:lnTo>
                <a:close/>
              </a:path>
              <a:path w="76200" h="255904">
                <a:moveTo>
                  <a:pt x="76200" y="179704"/>
                </a:moveTo>
                <a:lnTo>
                  <a:pt x="41275" y="179704"/>
                </a:lnTo>
                <a:lnTo>
                  <a:pt x="41275" y="192404"/>
                </a:lnTo>
                <a:lnTo>
                  <a:pt x="69850" y="192404"/>
                </a:lnTo>
                <a:lnTo>
                  <a:pt x="76200" y="17970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0660" y="5801614"/>
            <a:ext cx="1913889" cy="742315"/>
          </a:xfrm>
          <a:prstGeom prst="rect">
            <a:avLst/>
          </a:prstGeom>
          <a:ln w="12700">
            <a:solidFill>
              <a:srgbClr val="8BB3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47650" marR="244475" indent="5715" algn="ctr">
              <a:lnSpc>
                <a:spcPct val="103400"/>
              </a:lnSpc>
              <a:spcBef>
                <a:spcPts val="275"/>
              </a:spcBef>
            </a:pPr>
            <a:r>
              <a:rPr sz="1400" spc="-15" dirty="0">
                <a:latin typeface="Franklin Gothic Medium"/>
                <a:cs typeface="Franklin Gothic Medium"/>
              </a:rPr>
              <a:t>Sorting</a:t>
            </a:r>
            <a:r>
              <a:rPr sz="1400" dirty="0">
                <a:latin typeface="Franklin Gothic Medium"/>
                <a:cs typeface="Franklin Gothic Medium"/>
              </a:rPr>
              <a:t> </a:t>
            </a:r>
            <a:r>
              <a:rPr sz="1400" spc="-20" dirty="0">
                <a:latin typeface="Franklin Gothic Medium"/>
                <a:cs typeface="Franklin Gothic Medium"/>
              </a:rPr>
              <a:t>of</a:t>
            </a:r>
            <a:r>
              <a:rPr sz="1400" spc="-5" dirty="0">
                <a:latin typeface="Franklin Gothic Medium"/>
                <a:cs typeface="Franklin Gothic Medium"/>
              </a:rPr>
              <a:t> </a:t>
            </a:r>
            <a:r>
              <a:rPr sz="1400" spc="-15" dirty="0">
                <a:latin typeface="Franklin Gothic Medium"/>
                <a:cs typeface="Franklin Gothic Medium"/>
              </a:rPr>
              <a:t>the </a:t>
            </a:r>
            <a:r>
              <a:rPr sz="1400" spc="-10" dirty="0">
                <a:latin typeface="Franklin Gothic Medium"/>
                <a:cs typeface="Franklin Gothic Medium"/>
              </a:rPr>
              <a:t> </a:t>
            </a:r>
            <a:r>
              <a:rPr sz="1400" spc="-25" dirty="0">
                <a:latin typeface="Franklin Gothic Medium"/>
                <a:cs typeface="Franklin Gothic Medium"/>
              </a:rPr>
              <a:t>extracted</a:t>
            </a:r>
            <a:r>
              <a:rPr sz="1400" spc="-15" dirty="0">
                <a:latin typeface="Franklin Gothic Medium"/>
                <a:cs typeface="Franklin Gothic Medium"/>
              </a:rPr>
              <a:t> </a:t>
            </a:r>
            <a:r>
              <a:rPr sz="1400" spc="-20" dirty="0">
                <a:latin typeface="Franklin Gothic Medium"/>
                <a:cs typeface="Franklin Gothic Medium"/>
              </a:rPr>
              <a:t>data</a:t>
            </a:r>
            <a:r>
              <a:rPr sz="1400" spc="-5" dirty="0">
                <a:latin typeface="Franklin Gothic Medium"/>
                <a:cs typeface="Franklin Gothic Medium"/>
              </a:rPr>
              <a:t> </a:t>
            </a:r>
            <a:r>
              <a:rPr sz="1400" spc="-15" dirty="0">
                <a:latin typeface="Franklin Gothic Medium"/>
                <a:cs typeface="Franklin Gothic Medium"/>
              </a:rPr>
              <a:t>wrt </a:t>
            </a:r>
            <a:r>
              <a:rPr sz="1400" spc="-10" dirty="0">
                <a:latin typeface="Franklin Gothic Medium"/>
                <a:cs typeface="Franklin Gothic Medium"/>
              </a:rPr>
              <a:t> best</a:t>
            </a:r>
            <a:r>
              <a:rPr sz="1400" spc="-35" dirty="0">
                <a:latin typeface="Franklin Gothic Medium"/>
                <a:cs typeface="Franklin Gothic Medium"/>
              </a:rPr>
              <a:t> </a:t>
            </a:r>
            <a:r>
              <a:rPr sz="1400" spc="-20" dirty="0">
                <a:latin typeface="Franklin Gothic Medium"/>
                <a:cs typeface="Franklin Gothic Medium"/>
              </a:rPr>
              <a:t>college</a:t>
            </a:r>
            <a:r>
              <a:rPr sz="1400" spc="-30" dirty="0">
                <a:latin typeface="Franklin Gothic Medium"/>
                <a:cs typeface="Franklin Gothic Medium"/>
              </a:rPr>
              <a:t> </a:t>
            </a:r>
            <a:r>
              <a:rPr sz="1400" spc="-15" dirty="0">
                <a:latin typeface="Franklin Gothic Medium"/>
                <a:cs typeface="Franklin Gothic Medium"/>
              </a:rPr>
              <a:t>option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0660" y="6813804"/>
            <a:ext cx="1913889" cy="742315"/>
          </a:xfrm>
          <a:prstGeom prst="rect">
            <a:avLst/>
          </a:prstGeom>
          <a:ln w="12700">
            <a:solidFill>
              <a:srgbClr val="8BB3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23850" marR="94615" indent="-222250">
              <a:lnSpc>
                <a:spcPct val="102699"/>
              </a:lnSpc>
              <a:spcBef>
                <a:spcPts val="745"/>
              </a:spcBef>
            </a:pPr>
            <a:r>
              <a:rPr sz="1400" spc="-40" dirty="0">
                <a:latin typeface="Franklin Gothic Medium"/>
                <a:cs typeface="Franklin Gothic Medium"/>
              </a:rPr>
              <a:t>Writing</a:t>
            </a:r>
            <a:r>
              <a:rPr sz="1400" dirty="0">
                <a:latin typeface="Franklin Gothic Medium"/>
                <a:cs typeface="Franklin Gothic Medium"/>
              </a:rPr>
              <a:t> </a:t>
            </a:r>
            <a:r>
              <a:rPr sz="1400" spc="-20" dirty="0">
                <a:latin typeface="Franklin Gothic Medium"/>
                <a:cs typeface="Franklin Gothic Medium"/>
              </a:rPr>
              <a:t>the</a:t>
            </a:r>
            <a:r>
              <a:rPr sz="1400" spc="-10" dirty="0">
                <a:latin typeface="Franklin Gothic Medium"/>
                <a:cs typeface="Franklin Gothic Medium"/>
              </a:rPr>
              <a:t> sorted </a:t>
            </a:r>
            <a:r>
              <a:rPr sz="1400" spc="-20" dirty="0">
                <a:latin typeface="Franklin Gothic Medium"/>
                <a:cs typeface="Franklin Gothic Medium"/>
              </a:rPr>
              <a:t>data </a:t>
            </a:r>
            <a:r>
              <a:rPr sz="1400" spc="-335" dirty="0">
                <a:latin typeface="Franklin Gothic Medium"/>
                <a:cs typeface="Franklin Gothic Medium"/>
              </a:rPr>
              <a:t> </a:t>
            </a:r>
            <a:r>
              <a:rPr sz="1400" spc="-35" dirty="0">
                <a:latin typeface="Franklin Gothic Medium"/>
                <a:cs typeface="Franklin Gothic Medium"/>
              </a:rPr>
              <a:t>to</a:t>
            </a:r>
            <a:r>
              <a:rPr sz="1400" spc="-10" dirty="0">
                <a:latin typeface="Franklin Gothic Medium"/>
                <a:cs typeface="Franklin Gothic Medium"/>
              </a:rPr>
              <a:t> </a:t>
            </a:r>
            <a:r>
              <a:rPr sz="1400" spc="-20" dirty="0">
                <a:latin typeface="Franklin Gothic Medium"/>
                <a:cs typeface="Franklin Gothic Medium"/>
              </a:rPr>
              <a:t>a</a:t>
            </a:r>
            <a:r>
              <a:rPr sz="1400" spc="-5" dirty="0">
                <a:latin typeface="Franklin Gothic Medium"/>
                <a:cs typeface="Franklin Gothic Medium"/>
              </a:rPr>
              <a:t> </a:t>
            </a:r>
            <a:r>
              <a:rPr sz="1400" spc="-15" dirty="0">
                <a:latin typeface="Franklin Gothic Medium"/>
                <a:cs typeface="Franklin Gothic Medium"/>
              </a:rPr>
              <a:t>list </a:t>
            </a:r>
            <a:r>
              <a:rPr sz="1400" spc="-10" dirty="0">
                <a:latin typeface="Franklin Gothic Medium"/>
                <a:cs typeface="Franklin Gothic Medium"/>
              </a:rPr>
              <a:t>structure</a:t>
            </a:r>
            <a:endParaRPr sz="1400">
              <a:latin typeface="Franklin Gothic Medium"/>
              <a:cs typeface="Franklin Gothic Mediu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72478" y="1760473"/>
          <a:ext cx="7312659" cy="379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81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Variable’s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initialization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635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6210" marR="111125" indent="-50800">
                        <a:lnSpc>
                          <a:spcPts val="1750"/>
                        </a:lnSpc>
                        <a:spcBef>
                          <a:spcPts val="110"/>
                        </a:spcBef>
                      </a:pPr>
                      <a:r>
                        <a:rPr sz="1400" spc="-40" dirty="0">
                          <a:latin typeface="Franklin Gothic Medium"/>
                          <a:cs typeface="Franklin Gothic Medium"/>
                        </a:rPr>
                        <a:t>Writing</a:t>
                      </a:r>
                      <a:r>
                        <a:rPr sz="1400" spc="2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the</a:t>
                      </a:r>
                      <a:r>
                        <a:rPr sz="1400" spc="3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data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stored</a:t>
                      </a: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in list </a:t>
                      </a:r>
                      <a:r>
                        <a:rPr sz="1400" spc="-35" dirty="0"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a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output</a:t>
                      </a:r>
                      <a:r>
                        <a:rPr sz="1400" spc="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CSV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397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43">
                <a:tc gridSpan="4">
                  <a:txBody>
                    <a:bodyPr/>
                    <a:lstStyle/>
                    <a:p>
                      <a:pPr marR="85090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file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75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CSV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file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reading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 marR="106680" indent="2540">
                        <a:lnSpc>
                          <a:spcPct val="104299"/>
                        </a:lnSpc>
                        <a:spcBef>
                          <a:spcPts val="220"/>
                        </a:spcBef>
                      </a:pPr>
                      <a:r>
                        <a:rPr sz="1400" spc="-40" dirty="0">
                          <a:latin typeface="Franklin Gothic Medium"/>
                          <a:cs typeface="Franklin Gothic Medium"/>
                        </a:rPr>
                        <a:t>Writing</a:t>
                      </a:r>
                      <a:r>
                        <a:rPr sz="140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the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data</a:t>
                      </a:r>
                      <a:r>
                        <a:rPr sz="1400" spc="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in </a:t>
                      </a:r>
                      <a:r>
                        <a:rPr sz="1400" spc="-35" dirty="0">
                          <a:latin typeface="Franklin Gothic Medium"/>
                          <a:cs typeface="Franklin Gothic Medium"/>
                        </a:rPr>
                        <a:t>to</a:t>
                      </a: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a </a:t>
                      </a:r>
                      <a:r>
                        <a:rPr sz="1400" spc="-3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60" dirty="0">
                          <a:latin typeface="Franklin Gothic Medium"/>
                          <a:cs typeface="Franklin Gothic Medium"/>
                        </a:rPr>
                        <a:t>PANDAS</a:t>
                      </a:r>
                      <a:r>
                        <a:rPr sz="1400" spc="-25" dirty="0">
                          <a:latin typeface="Franklin Gothic Medium"/>
                          <a:cs typeface="Franklin Gothic Medium"/>
                        </a:rPr>
                        <a:t> Dataframe</a:t>
                      </a:r>
                      <a:r>
                        <a:rPr sz="1400" spc="-3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for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44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visualisation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4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01600" marR="96520" algn="ctr">
                        <a:lnSpc>
                          <a:spcPct val="104200"/>
                        </a:lnSpc>
                        <a:spcBef>
                          <a:spcPts val="229"/>
                        </a:spcBef>
                      </a:pPr>
                      <a:r>
                        <a:rPr sz="1400" spc="-25" dirty="0">
                          <a:latin typeface="Franklin Gothic Medium"/>
                          <a:cs typeface="Franklin Gothic Medium"/>
                        </a:rPr>
                        <a:t>Getting</a:t>
                      </a:r>
                      <a:r>
                        <a:rPr sz="1400" spc="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the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dirty="0">
                          <a:latin typeface="Franklin Gothic Medium"/>
                          <a:cs typeface="Franklin Gothic Medium"/>
                        </a:rPr>
                        <a:t>user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inputs </a:t>
                      </a:r>
                      <a:r>
                        <a:rPr sz="1400" spc="-3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30" dirty="0">
                          <a:latin typeface="Franklin Gothic Medium"/>
                          <a:cs typeface="Franklin Gothic Medium"/>
                        </a:rPr>
                        <a:t>like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5" dirty="0">
                          <a:latin typeface="Franklin Gothic Medium"/>
                          <a:cs typeface="Franklin Gothic Medium"/>
                        </a:rPr>
                        <a:t>Rank,</a:t>
                      </a: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Gender, 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Branch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etc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6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209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8430" marR="72390" indent="127000">
                        <a:lnSpc>
                          <a:spcPts val="1730"/>
                        </a:lnSpc>
                        <a:spcBef>
                          <a:spcPts val="600"/>
                        </a:spcBef>
                      </a:pP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Visualisation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the 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data</a:t>
                      </a:r>
                      <a:r>
                        <a:rPr sz="1400" spc="-15" dirty="0">
                          <a:latin typeface="Franklin Gothic Medium"/>
                          <a:cs typeface="Franklin Gothic Medium"/>
                        </a:rPr>
                        <a:t> using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5" dirty="0">
                          <a:latin typeface="Franklin Gothic Medium"/>
                          <a:cs typeface="Franklin Gothic Medium"/>
                        </a:rPr>
                        <a:t>matplotlib()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4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BB3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8125" marR="233679" indent="1905" algn="ctr">
                        <a:lnSpc>
                          <a:spcPct val="104200"/>
                        </a:lnSpc>
                        <a:spcBef>
                          <a:spcPts val="305"/>
                        </a:spcBef>
                      </a:pP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Based 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on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the </a:t>
                      </a:r>
                      <a:r>
                        <a:rPr sz="1400" dirty="0">
                          <a:latin typeface="Franklin Gothic Medium"/>
                          <a:cs typeface="Franklin Gothic Medium"/>
                        </a:rPr>
                        <a:t>user </a:t>
                      </a:r>
                      <a:r>
                        <a:rPr sz="1400" spc="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inputs</a:t>
                      </a:r>
                      <a:r>
                        <a:rPr sz="1400" spc="-1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extraction</a:t>
                      </a:r>
                      <a:r>
                        <a:rPr sz="1400" spc="-2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of </a:t>
                      </a:r>
                      <a:r>
                        <a:rPr sz="1400" spc="-3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data</a:t>
                      </a:r>
                      <a:r>
                        <a:rPr sz="1400" spc="-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40" dirty="0">
                          <a:latin typeface="Franklin Gothic Medium"/>
                          <a:cs typeface="Franklin Gothic Medium"/>
                        </a:rPr>
                        <a:t>from</a:t>
                      </a:r>
                      <a:r>
                        <a:rPr sz="140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400" spc="-20" dirty="0">
                          <a:latin typeface="Franklin Gothic Medium"/>
                          <a:cs typeface="Franklin Gothic Medium"/>
                        </a:rPr>
                        <a:t>CSV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8BB300"/>
                      </a:solidFill>
                      <a:prstDash val="solid"/>
                    </a:lnL>
                    <a:lnR w="12700">
                      <a:solidFill>
                        <a:srgbClr val="8BB300"/>
                      </a:solidFill>
                      <a:prstDash val="solid"/>
                    </a:lnR>
                    <a:lnT w="12700">
                      <a:solidFill>
                        <a:srgbClr val="8BB300"/>
                      </a:solidFill>
                      <a:prstDash val="solid"/>
                    </a:lnT>
                    <a:lnB w="12700">
                      <a:solidFill>
                        <a:srgbClr val="8BB3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3060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400" dirty="0">
                          <a:latin typeface="Franklin Gothic Medium"/>
                          <a:cs typeface="Franklin Gothic Medium"/>
                        </a:rPr>
                        <a:t>End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>
                    <a:lnL w="12700">
                      <a:solidFill>
                        <a:srgbClr val="8BB3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389504" y="6544564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40">
                <a:moveTo>
                  <a:pt x="34925" y="193040"/>
                </a:moveTo>
                <a:lnTo>
                  <a:pt x="0" y="193040"/>
                </a:lnTo>
                <a:lnTo>
                  <a:pt x="38100" y="269240"/>
                </a:lnTo>
                <a:lnTo>
                  <a:pt x="69850" y="205740"/>
                </a:lnTo>
                <a:lnTo>
                  <a:pt x="34925" y="205740"/>
                </a:lnTo>
                <a:lnTo>
                  <a:pt x="34925" y="193040"/>
                </a:lnTo>
                <a:close/>
              </a:path>
              <a:path w="76200" h="269240">
                <a:moveTo>
                  <a:pt x="41275" y="0"/>
                </a:moveTo>
                <a:lnTo>
                  <a:pt x="34925" y="0"/>
                </a:lnTo>
                <a:lnTo>
                  <a:pt x="34925" y="205740"/>
                </a:lnTo>
                <a:lnTo>
                  <a:pt x="41275" y="205740"/>
                </a:lnTo>
                <a:lnTo>
                  <a:pt x="41275" y="0"/>
                </a:lnTo>
                <a:close/>
              </a:path>
              <a:path w="76200" h="269240">
                <a:moveTo>
                  <a:pt x="76200" y="193040"/>
                </a:moveTo>
                <a:lnTo>
                  <a:pt x="41275" y="193040"/>
                </a:lnTo>
                <a:lnTo>
                  <a:pt x="41275" y="205740"/>
                </a:lnTo>
                <a:lnTo>
                  <a:pt x="69850" y="205740"/>
                </a:lnTo>
                <a:lnTo>
                  <a:pt x="76200" y="1930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9504" y="5545582"/>
            <a:ext cx="76200" cy="255904"/>
          </a:xfrm>
          <a:custGeom>
            <a:avLst/>
            <a:gdLst/>
            <a:ahLst/>
            <a:cxnLst/>
            <a:rect l="l" t="t" r="r" b="b"/>
            <a:pathLst>
              <a:path w="76200" h="255904">
                <a:moveTo>
                  <a:pt x="34925" y="179704"/>
                </a:moveTo>
                <a:lnTo>
                  <a:pt x="0" y="179704"/>
                </a:lnTo>
                <a:lnTo>
                  <a:pt x="38100" y="255904"/>
                </a:lnTo>
                <a:lnTo>
                  <a:pt x="69850" y="192404"/>
                </a:lnTo>
                <a:lnTo>
                  <a:pt x="34925" y="192404"/>
                </a:lnTo>
                <a:lnTo>
                  <a:pt x="34925" y="179704"/>
                </a:lnTo>
                <a:close/>
              </a:path>
              <a:path w="76200" h="255904">
                <a:moveTo>
                  <a:pt x="41275" y="0"/>
                </a:moveTo>
                <a:lnTo>
                  <a:pt x="34925" y="0"/>
                </a:lnTo>
                <a:lnTo>
                  <a:pt x="34925" y="192404"/>
                </a:lnTo>
                <a:lnTo>
                  <a:pt x="41275" y="192404"/>
                </a:lnTo>
                <a:lnTo>
                  <a:pt x="41275" y="0"/>
                </a:lnTo>
                <a:close/>
              </a:path>
              <a:path w="76200" h="255904">
                <a:moveTo>
                  <a:pt x="76200" y="179704"/>
                </a:moveTo>
                <a:lnTo>
                  <a:pt x="41275" y="179704"/>
                </a:lnTo>
                <a:lnTo>
                  <a:pt x="41275" y="192404"/>
                </a:lnTo>
                <a:lnTo>
                  <a:pt x="69850" y="192404"/>
                </a:lnTo>
                <a:lnTo>
                  <a:pt x="76200" y="179704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387090" y="1547875"/>
            <a:ext cx="3669665" cy="5674995"/>
            <a:chOff x="3387090" y="1547875"/>
            <a:chExt cx="3669665" cy="5674995"/>
          </a:xfrm>
        </p:grpSpPr>
        <p:sp>
          <p:nvSpPr>
            <p:cNvPr id="15" name="object 15"/>
            <p:cNvSpPr/>
            <p:nvPr/>
          </p:nvSpPr>
          <p:spPr>
            <a:xfrm>
              <a:off x="3387090" y="1547875"/>
              <a:ext cx="2640330" cy="5674995"/>
            </a:xfrm>
            <a:custGeom>
              <a:avLst/>
              <a:gdLst/>
              <a:ahLst/>
              <a:cxnLst/>
              <a:rect l="l" t="t" r="r" b="b"/>
              <a:pathLst>
                <a:path w="2640329" h="5674995">
                  <a:moveTo>
                    <a:pt x="2638425" y="1428369"/>
                  </a:moveTo>
                  <a:lnTo>
                    <a:pt x="2603500" y="1428369"/>
                  </a:lnTo>
                  <a:lnTo>
                    <a:pt x="2603500" y="1235329"/>
                  </a:lnTo>
                  <a:lnTo>
                    <a:pt x="2597150" y="1235329"/>
                  </a:lnTo>
                  <a:lnTo>
                    <a:pt x="2597150" y="1428369"/>
                  </a:lnTo>
                  <a:lnTo>
                    <a:pt x="2562225" y="1428369"/>
                  </a:lnTo>
                  <a:lnTo>
                    <a:pt x="2600325" y="1504569"/>
                  </a:lnTo>
                  <a:lnTo>
                    <a:pt x="2632075" y="1441069"/>
                  </a:lnTo>
                  <a:lnTo>
                    <a:pt x="2638425" y="1428369"/>
                  </a:lnTo>
                  <a:close/>
                </a:path>
                <a:path w="2640329" h="5674995">
                  <a:moveTo>
                    <a:pt x="2640330" y="441325"/>
                  </a:moveTo>
                  <a:lnTo>
                    <a:pt x="2605405" y="441325"/>
                  </a:lnTo>
                  <a:lnTo>
                    <a:pt x="2605405" y="6350"/>
                  </a:lnTo>
                  <a:lnTo>
                    <a:pt x="2605405" y="3175"/>
                  </a:lnTo>
                  <a:lnTo>
                    <a:pt x="2605405" y="0"/>
                  </a:lnTo>
                  <a:lnTo>
                    <a:pt x="819404" y="0"/>
                  </a:lnTo>
                  <a:lnTo>
                    <a:pt x="819404" y="5668657"/>
                  </a:lnTo>
                  <a:lnTo>
                    <a:pt x="0" y="5668657"/>
                  </a:lnTo>
                  <a:lnTo>
                    <a:pt x="0" y="5674995"/>
                  </a:lnTo>
                  <a:lnTo>
                    <a:pt x="825754" y="5674995"/>
                  </a:lnTo>
                  <a:lnTo>
                    <a:pt x="825754" y="5671820"/>
                  </a:lnTo>
                  <a:lnTo>
                    <a:pt x="825754" y="5668657"/>
                  </a:lnTo>
                  <a:lnTo>
                    <a:pt x="825754" y="6350"/>
                  </a:lnTo>
                  <a:lnTo>
                    <a:pt x="2599055" y="6350"/>
                  </a:lnTo>
                  <a:lnTo>
                    <a:pt x="2599055" y="441325"/>
                  </a:lnTo>
                  <a:lnTo>
                    <a:pt x="2564130" y="441325"/>
                  </a:lnTo>
                  <a:lnTo>
                    <a:pt x="2602230" y="517525"/>
                  </a:lnTo>
                  <a:lnTo>
                    <a:pt x="2633980" y="454025"/>
                  </a:lnTo>
                  <a:lnTo>
                    <a:pt x="2640330" y="441325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6515" y="5099811"/>
              <a:ext cx="1913889" cy="541655"/>
            </a:xfrm>
            <a:custGeom>
              <a:avLst/>
              <a:gdLst/>
              <a:ahLst/>
              <a:cxnLst/>
              <a:rect l="l" t="t" r="r" b="b"/>
              <a:pathLst>
                <a:path w="1913890" h="541654">
                  <a:moveTo>
                    <a:pt x="0" y="90170"/>
                  </a:moveTo>
                  <a:lnTo>
                    <a:pt x="7090" y="55078"/>
                  </a:lnTo>
                  <a:lnTo>
                    <a:pt x="26431" y="26416"/>
                  </a:lnTo>
                  <a:lnTo>
                    <a:pt x="55131" y="7088"/>
                  </a:lnTo>
                  <a:lnTo>
                    <a:pt x="90297" y="0"/>
                  </a:lnTo>
                  <a:lnTo>
                    <a:pt x="1823592" y="0"/>
                  </a:lnTo>
                  <a:lnTo>
                    <a:pt x="1858758" y="7088"/>
                  </a:lnTo>
                  <a:lnTo>
                    <a:pt x="1887458" y="26416"/>
                  </a:lnTo>
                  <a:lnTo>
                    <a:pt x="1906799" y="55078"/>
                  </a:lnTo>
                  <a:lnTo>
                    <a:pt x="1913889" y="90170"/>
                  </a:lnTo>
                  <a:lnTo>
                    <a:pt x="1913889" y="451358"/>
                  </a:lnTo>
                  <a:lnTo>
                    <a:pt x="1906799" y="486469"/>
                  </a:lnTo>
                  <a:lnTo>
                    <a:pt x="1887458" y="515175"/>
                  </a:lnTo>
                  <a:lnTo>
                    <a:pt x="1858758" y="534546"/>
                  </a:lnTo>
                  <a:lnTo>
                    <a:pt x="1823592" y="541654"/>
                  </a:lnTo>
                  <a:lnTo>
                    <a:pt x="90297" y="541654"/>
                  </a:lnTo>
                  <a:lnTo>
                    <a:pt x="55131" y="534546"/>
                  </a:lnTo>
                  <a:lnTo>
                    <a:pt x="26431" y="515175"/>
                  </a:lnTo>
                  <a:lnTo>
                    <a:pt x="7090" y="486469"/>
                  </a:lnTo>
                  <a:lnTo>
                    <a:pt x="0" y="451358"/>
                  </a:lnTo>
                  <a:lnTo>
                    <a:pt x="0" y="90170"/>
                  </a:lnTo>
                  <a:close/>
                </a:path>
              </a:pathLst>
            </a:custGeom>
            <a:ln w="12700">
              <a:solidFill>
                <a:srgbClr val="8BB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994400" y="3777996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39">
                <a:moveTo>
                  <a:pt x="34925" y="193039"/>
                </a:moveTo>
                <a:lnTo>
                  <a:pt x="0" y="193039"/>
                </a:lnTo>
                <a:lnTo>
                  <a:pt x="38100" y="269239"/>
                </a:lnTo>
                <a:lnTo>
                  <a:pt x="69850" y="205739"/>
                </a:lnTo>
                <a:lnTo>
                  <a:pt x="34925" y="205739"/>
                </a:lnTo>
                <a:lnTo>
                  <a:pt x="34925" y="193039"/>
                </a:lnTo>
                <a:close/>
              </a:path>
              <a:path w="76200" h="269239">
                <a:moveTo>
                  <a:pt x="41275" y="0"/>
                </a:moveTo>
                <a:lnTo>
                  <a:pt x="34925" y="0"/>
                </a:lnTo>
                <a:lnTo>
                  <a:pt x="34925" y="205739"/>
                </a:lnTo>
                <a:lnTo>
                  <a:pt x="41275" y="205739"/>
                </a:lnTo>
                <a:lnTo>
                  <a:pt x="41275" y="0"/>
                </a:lnTo>
                <a:close/>
              </a:path>
              <a:path w="76200" h="269239">
                <a:moveTo>
                  <a:pt x="76200" y="193039"/>
                </a:moveTo>
                <a:lnTo>
                  <a:pt x="41275" y="193039"/>
                </a:lnTo>
                <a:lnTo>
                  <a:pt x="41275" y="205739"/>
                </a:lnTo>
                <a:lnTo>
                  <a:pt x="69850" y="205739"/>
                </a:lnTo>
                <a:lnTo>
                  <a:pt x="76200" y="1930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2659" y="4798186"/>
            <a:ext cx="76200" cy="269240"/>
          </a:xfrm>
          <a:custGeom>
            <a:avLst/>
            <a:gdLst/>
            <a:ahLst/>
            <a:cxnLst/>
            <a:rect l="l" t="t" r="r" b="b"/>
            <a:pathLst>
              <a:path w="76200" h="269239">
                <a:moveTo>
                  <a:pt x="34925" y="193039"/>
                </a:moveTo>
                <a:lnTo>
                  <a:pt x="0" y="193039"/>
                </a:lnTo>
                <a:lnTo>
                  <a:pt x="38100" y="269239"/>
                </a:lnTo>
                <a:lnTo>
                  <a:pt x="69850" y="205739"/>
                </a:lnTo>
                <a:lnTo>
                  <a:pt x="34925" y="205739"/>
                </a:lnTo>
                <a:lnTo>
                  <a:pt x="34925" y="193039"/>
                </a:lnTo>
                <a:close/>
              </a:path>
              <a:path w="76200" h="269239">
                <a:moveTo>
                  <a:pt x="41275" y="0"/>
                </a:moveTo>
                <a:lnTo>
                  <a:pt x="34925" y="0"/>
                </a:lnTo>
                <a:lnTo>
                  <a:pt x="34925" y="205739"/>
                </a:lnTo>
                <a:lnTo>
                  <a:pt x="41275" y="205739"/>
                </a:lnTo>
                <a:lnTo>
                  <a:pt x="41275" y="0"/>
                </a:lnTo>
                <a:close/>
              </a:path>
              <a:path w="76200" h="269239">
                <a:moveTo>
                  <a:pt x="76200" y="193039"/>
                </a:moveTo>
                <a:lnTo>
                  <a:pt x="41275" y="193039"/>
                </a:lnTo>
                <a:lnTo>
                  <a:pt x="41275" y="205739"/>
                </a:lnTo>
                <a:lnTo>
                  <a:pt x="69850" y="205739"/>
                </a:lnTo>
                <a:lnTo>
                  <a:pt x="76200" y="19303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7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8881"/>
            <a:ext cx="38220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4.	CSV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 file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handling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2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Times New Roman"/>
                <a:cs typeface="Times New Roman"/>
              </a:rPr>
              <a:t>python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1213230"/>
            <a:ext cx="5984240" cy="7368540"/>
          </a:xfrm>
          <a:custGeom>
            <a:avLst/>
            <a:gdLst/>
            <a:ahLst/>
            <a:cxnLst/>
            <a:rect l="l" t="t" r="r" b="b"/>
            <a:pathLst>
              <a:path w="5984240" h="7368540">
                <a:moveTo>
                  <a:pt x="5984240" y="6942772"/>
                </a:moveTo>
                <a:lnTo>
                  <a:pt x="0" y="6942772"/>
                </a:lnTo>
                <a:lnTo>
                  <a:pt x="0" y="7368540"/>
                </a:lnTo>
                <a:lnTo>
                  <a:pt x="5984240" y="7368540"/>
                </a:lnTo>
                <a:lnTo>
                  <a:pt x="5984240" y="6942772"/>
                </a:lnTo>
                <a:close/>
              </a:path>
              <a:path w="5984240" h="7368540">
                <a:moveTo>
                  <a:pt x="5984240" y="5948616"/>
                </a:moveTo>
                <a:lnTo>
                  <a:pt x="0" y="5948616"/>
                </a:lnTo>
                <a:lnTo>
                  <a:pt x="0" y="6361684"/>
                </a:lnTo>
                <a:lnTo>
                  <a:pt x="0" y="6726809"/>
                </a:lnTo>
                <a:lnTo>
                  <a:pt x="0" y="6942709"/>
                </a:lnTo>
                <a:lnTo>
                  <a:pt x="5984240" y="6942709"/>
                </a:lnTo>
                <a:lnTo>
                  <a:pt x="5984240" y="6726809"/>
                </a:lnTo>
                <a:lnTo>
                  <a:pt x="5984240" y="6361684"/>
                </a:lnTo>
                <a:lnTo>
                  <a:pt x="5984240" y="5948616"/>
                </a:lnTo>
                <a:close/>
              </a:path>
              <a:path w="5984240" h="7368540">
                <a:moveTo>
                  <a:pt x="5984240" y="4125531"/>
                </a:moveTo>
                <a:lnTo>
                  <a:pt x="0" y="4125531"/>
                </a:lnTo>
                <a:lnTo>
                  <a:pt x="0" y="4360799"/>
                </a:lnTo>
                <a:lnTo>
                  <a:pt x="0" y="4773549"/>
                </a:lnTo>
                <a:lnTo>
                  <a:pt x="0" y="5948553"/>
                </a:lnTo>
                <a:lnTo>
                  <a:pt x="5984240" y="5948553"/>
                </a:lnTo>
                <a:lnTo>
                  <a:pt x="5984240" y="4360799"/>
                </a:lnTo>
                <a:lnTo>
                  <a:pt x="5984240" y="4125531"/>
                </a:lnTo>
                <a:close/>
              </a:path>
              <a:path w="5984240" h="7368540">
                <a:moveTo>
                  <a:pt x="5984240" y="1359535"/>
                </a:moveTo>
                <a:lnTo>
                  <a:pt x="0" y="1359535"/>
                </a:lnTo>
                <a:lnTo>
                  <a:pt x="0" y="1594485"/>
                </a:lnTo>
                <a:lnTo>
                  <a:pt x="0" y="1832610"/>
                </a:lnTo>
                <a:lnTo>
                  <a:pt x="0" y="4125468"/>
                </a:lnTo>
                <a:lnTo>
                  <a:pt x="5984240" y="4125468"/>
                </a:lnTo>
                <a:lnTo>
                  <a:pt x="5984240" y="1594485"/>
                </a:lnTo>
                <a:lnTo>
                  <a:pt x="5984240" y="1359535"/>
                </a:lnTo>
                <a:close/>
              </a:path>
              <a:path w="5984240" h="7368540">
                <a:moveTo>
                  <a:pt x="5984240" y="0"/>
                </a:moveTo>
                <a:lnTo>
                  <a:pt x="0" y="0"/>
                </a:lnTo>
                <a:lnTo>
                  <a:pt x="0" y="225361"/>
                </a:lnTo>
                <a:lnTo>
                  <a:pt x="0" y="225425"/>
                </a:lnTo>
                <a:lnTo>
                  <a:pt x="0" y="1359408"/>
                </a:lnTo>
                <a:lnTo>
                  <a:pt x="5984240" y="1359408"/>
                </a:lnTo>
                <a:lnTo>
                  <a:pt x="5984240" y="225361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17" y="1416684"/>
            <a:ext cx="5974080" cy="7128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What</a:t>
            </a:r>
            <a:r>
              <a:rPr sz="1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73139"/>
                </a:solidFill>
                <a:latin typeface="Times New Roman"/>
                <a:cs typeface="Times New Roman"/>
              </a:rPr>
              <a:t>is</a:t>
            </a:r>
            <a:r>
              <a:rPr sz="1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1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CSV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10200"/>
              </a:lnSpc>
            </a:pPr>
            <a:r>
              <a:rPr sz="1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CSV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(Comma Separated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Values) is a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simple </a:t>
            </a:r>
            <a:r>
              <a:rPr sz="1400" b="1" dirty="0">
                <a:solidFill>
                  <a:srgbClr val="273139"/>
                </a:solidFill>
                <a:latin typeface="Times New Roman"/>
                <a:cs typeface="Times New Roman"/>
              </a:rPr>
              <a:t>file </a:t>
            </a:r>
            <a:r>
              <a:rPr sz="1400" b="1" spc="5" dirty="0">
                <a:solidFill>
                  <a:srgbClr val="273139"/>
                </a:solidFill>
                <a:latin typeface="Times New Roman"/>
                <a:cs typeface="Times New Roman"/>
              </a:rPr>
              <a:t>format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used </a:t>
            </a:r>
            <a:r>
              <a:rPr sz="1400" spc="15" dirty="0">
                <a:solidFill>
                  <a:srgbClr val="273139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store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tabular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data, </a:t>
            </a:r>
            <a:r>
              <a:rPr sz="1400" spc="-3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such as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spreadsheet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or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database.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A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CSV file stores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tabular data (numbers and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text) in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plain text.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Each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line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file is a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data record. Each record consists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one </a:t>
            </a:r>
            <a:r>
              <a:rPr sz="1400" spc="-3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or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more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fields,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separated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by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commas.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use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of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the </a:t>
            </a:r>
            <a:r>
              <a:rPr sz="1400" spc="15" dirty="0">
                <a:solidFill>
                  <a:srgbClr val="273139"/>
                </a:solidFill>
                <a:latin typeface="Times New Roman"/>
                <a:cs typeface="Times New Roman"/>
              </a:rPr>
              <a:t>comma 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as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a field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separator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source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 of</a:t>
            </a:r>
            <a:r>
              <a:rPr sz="1400" spc="3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the</a:t>
            </a:r>
            <a:r>
              <a:rPr sz="1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name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 this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 file</a:t>
            </a:r>
            <a:r>
              <a:rPr sz="1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format.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spc="-5" dirty="0">
                <a:solidFill>
                  <a:srgbClr val="273139"/>
                </a:solidFill>
                <a:latin typeface="Times New Roman"/>
                <a:cs typeface="Times New Roman"/>
              </a:rPr>
              <a:t>For</a:t>
            </a:r>
            <a:r>
              <a:rPr sz="1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working</a:t>
            </a:r>
            <a:r>
              <a:rPr sz="14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CSV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files</a:t>
            </a:r>
            <a:r>
              <a:rPr sz="14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in</a:t>
            </a:r>
            <a:r>
              <a:rPr sz="1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Python,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there</a:t>
            </a:r>
            <a:r>
              <a:rPr sz="1400" spc="2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1400" spc="10" dirty="0">
                <a:solidFill>
                  <a:srgbClr val="273139"/>
                </a:solidFill>
                <a:latin typeface="Times New Roman"/>
                <a:cs typeface="Times New Roman"/>
              </a:rPr>
              <a:t>an</a:t>
            </a:r>
            <a:r>
              <a:rPr sz="1400" spc="2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inbuilt module</a:t>
            </a:r>
            <a:r>
              <a:rPr sz="1400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called</a:t>
            </a:r>
            <a:r>
              <a:rPr sz="140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73139"/>
                </a:solidFill>
                <a:latin typeface="Times New Roman"/>
                <a:cs typeface="Times New Roman"/>
              </a:rPr>
              <a:t>csv.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200"/>
              </a:lnSpc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so-called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CSV (Comma Separated Values)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format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is 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most common import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and export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format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spreadsheets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databases. CSV format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was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used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for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many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years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prior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attempts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describe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format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in a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standardized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way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b="1" spc="-10" dirty="0">
                <a:solidFill>
                  <a:srgbClr val="0071AA"/>
                </a:solidFill>
                <a:latin typeface="Times New Roman"/>
                <a:cs typeface="Times New Roman"/>
                <a:hlinkClick r:id="rId2"/>
              </a:rPr>
              <a:t>RFC </a:t>
            </a:r>
            <a:r>
              <a:rPr sz="1400" b="1" dirty="0">
                <a:solidFill>
                  <a:srgbClr val="0071AA"/>
                </a:solidFill>
                <a:latin typeface="Times New Roman"/>
                <a:cs typeface="Times New Roman"/>
                <a:hlinkClick r:id="rId2"/>
              </a:rPr>
              <a:t>4180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lack of a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well-defined standard means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that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subtle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differences often exist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data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produced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consumed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applications.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These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differences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make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it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annoying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 CSV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files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multiple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sources. Still, while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delimiters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and quoting characters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vary,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overall format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is similar enough that it is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possible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to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write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module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can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efficiently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manipulate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such data,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hiding the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details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reading and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writing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 programmer.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100"/>
              </a:lnSpc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0071AA"/>
                </a:solidFill>
                <a:latin typeface="Times New Roman"/>
                <a:cs typeface="Times New Roman"/>
                <a:hlinkClick r:id="rId3"/>
              </a:rPr>
              <a:t>csv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module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implements classes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to read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and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write tabular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data in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CSV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format. It </a:t>
            </a:r>
            <a:r>
              <a:rPr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allows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programmers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say,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“write this data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format preferred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by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Excel,”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or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“read data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this file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was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generated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by Excel,” without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knowing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precise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details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CSV</a:t>
            </a:r>
            <a:r>
              <a:rPr sz="14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format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used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Excel.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Programmers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also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describe</a:t>
            </a:r>
            <a:r>
              <a:rPr sz="14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CSV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formats understood by other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applications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or define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their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own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special-purpose </a:t>
            </a:r>
            <a:r>
              <a:rPr sz="14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CSV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formats.</a:t>
            </a:r>
            <a:endParaRPr sz="1400">
              <a:latin typeface="Times New Roman"/>
              <a:cs typeface="Times New Roman"/>
            </a:endParaRPr>
          </a:p>
          <a:p>
            <a:pPr marL="12700" marR="1568450">
              <a:lnSpc>
                <a:spcPct val="185400"/>
              </a:lnSpc>
              <a:spcBef>
                <a:spcPts val="370"/>
              </a:spcBef>
            </a:pP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sz="1150" dirty="0">
                <a:solidFill>
                  <a:srgbClr val="0071AA"/>
                </a:solidFill>
                <a:latin typeface="Courier New"/>
                <a:cs typeface="Courier New"/>
                <a:hlinkClick r:id="rId3"/>
              </a:rPr>
              <a:t>csv </a:t>
            </a: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module defines the following functions: </a:t>
            </a:r>
            <a:r>
              <a:rPr sz="12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212121"/>
                </a:solidFill>
                <a:latin typeface="Courier New"/>
                <a:cs typeface="Courier New"/>
              </a:rPr>
              <a:t>csv.</a:t>
            </a:r>
            <a:r>
              <a:rPr sz="1450" b="1" spc="-5" dirty="0">
                <a:solidFill>
                  <a:srgbClr val="212121"/>
                </a:solidFill>
                <a:latin typeface="Courier New"/>
                <a:cs typeface="Courier New"/>
              </a:rPr>
              <a:t>reader</a:t>
            </a:r>
            <a:r>
              <a:rPr sz="1350" spc="-5" dirty="0">
                <a:solidFill>
                  <a:srgbClr val="212121"/>
                </a:solidFill>
                <a:latin typeface="Arial MT"/>
                <a:cs typeface="Arial MT"/>
              </a:rPr>
              <a:t>(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csvfile</a:t>
            </a: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, 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dialect='excel'</a:t>
            </a: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, 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**fmtparams</a:t>
            </a:r>
            <a:r>
              <a:rPr sz="1350" spc="-5" dirty="0">
                <a:solidFill>
                  <a:srgbClr val="212121"/>
                </a:solidFill>
                <a:latin typeface="Arial MT"/>
                <a:cs typeface="Arial MT"/>
              </a:rPr>
              <a:t>) </a:t>
            </a:r>
            <a:r>
              <a:rPr sz="13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150" spc="-5" dirty="0">
                <a:solidFill>
                  <a:srgbClr val="212121"/>
                </a:solidFill>
                <a:latin typeface="Courier New"/>
                <a:cs typeface="Courier New"/>
              </a:rPr>
              <a:t>csv.</a:t>
            </a:r>
            <a:r>
              <a:rPr sz="1450" b="1" spc="-5" dirty="0">
                <a:solidFill>
                  <a:srgbClr val="212121"/>
                </a:solidFill>
                <a:latin typeface="Courier New"/>
                <a:cs typeface="Courier New"/>
              </a:rPr>
              <a:t>writer</a:t>
            </a:r>
            <a:r>
              <a:rPr sz="1350" spc="-5" dirty="0">
                <a:solidFill>
                  <a:srgbClr val="212121"/>
                </a:solidFill>
                <a:latin typeface="Arial MT"/>
                <a:cs typeface="Arial MT"/>
              </a:rPr>
              <a:t>(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csvfile</a:t>
            </a: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20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dialect='excel'</a:t>
            </a:r>
            <a:r>
              <a:rPr sz="1200" spc="-5" dirty="0">
                <a:solidFill>
                  <a:srgbClr val="212121"/>
                </a:solidFill>
                <a:latin typeface="Arial MT"/>
                <a:cs typeface="Arial MT"/>
              </a:rPr>
              <a:t>,</a:t>
            </a:r>
            <a:r>
              <a:rPr sz="120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00" i="1" spc="-5" dirty="0">
                <a:solidFill>
                  <a:srgbClr val="212121"/>
                </a:solidFill>
                <a:latin typeface="Courier New"/>
                <a:cs typeface="Courier New"/>
              </a:rPr>
              <a:t>**fmtparams</a:t>
            </a:r>
            <a:r>
              <a:rPr sz="1350" spc="-5" dirty="0">
                <a:solidFill>
                  <a:srgbClr val="212121"/>
                </a:solidFill>
                <a:latin typeface="Arial MT"/>
                <a:cs typeface="Arial MT"/>
              </a:rPr>
              <a:t>)</a:t>
            </a:r>
            <a:r>
              <a:rPr sz="950" u="sng" spc="-5" dirty="0">
                <a:solidFill>
                  <a:srgbClr val="0071AA"/>
                </a:solidFill>
                <a:uFill>
                  <a:solidFill>
                    <a:srgbClr val="0071AA"/>
                  </a:solidFill>
                </a:uFill>
                <a:latin typeface="Arial MT"/>
                <a:cs typeface="Arial MT"/>
                <a:hlinkClick r:id="rId4"/>
              </a:rPr>
              <a:t>¶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8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667" y="9238932"/>
            <a:ext cx="5984240" cy="6350"/>
          </a:xfrm>
          <a:custGeom>
            <a:avLst/>
            <a:gdLst/>
            <a:ahLst/>
            <a:cxnLst/>
            <a:rect l="l" t="t" r="r" b="b"/>
            <a:pathLst>
              <a:path w="5984240" h="6350">
                <a:moveTo>
                  <a:pt x="5984240" y="0"/>
                </a:moveTo>
                <a:lnTo>
                  <a:pt x="0" y="0"/>
                </a:lnTo>
                <a:lnTo>
                  <a:pt x="0" y="6349"/>
                </a:lnTo>
                <a:lnTo>
                  <a:pt x="5984240" y="6349"/>
                </a:lnTo>
                <a:lnTo>
                  <a:pt x="5984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17" y="698881"/>
            <a:ext cx="20123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dirty="0">
                <a:solidFill>
                  <a:srgbClr val="0000FF"/>
                </a:solidFill>
                <a:latin typeface="Times New Roman"/>
                <a:cs typeface="Times New Roman"/>
              </a:rPr>
              <a:t>5.	</a:t>
            </a:r>
            <a:r>
              <a:rPr sz="2200" spc="-5" dirty="0">
                <a:solidFill>
                  <a:srgbClr val="0000FF"/>
                </a:solidFill>
                <a:latin typeface="Times New Roman"/>
                <a:cs typeface="Times New Roman"/>
              </a:rPr>
              <a:t>Matplotlib</a:t>
            </a:r>
            <a:r>
              <a:rPr sz="22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0000FF"/>
                </a:solidFill>
                <a:latin typeface="Times New Roman"/>
                <a:cs typeface="Times New Roman"/>
              </a:rPr>
              <a:t>()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5667" y="1534159"/>
            <a:ext cx="5984240" cy="409575"/>
          </a:xfrm>
          <a:custGeom>
            <a:avLst/>
            <a:gdLst/>
            <a:ahLst/>
            <a:cxnLst/>
            <a:rect l="l" t="t" r="r" b="b"/>
            <a:pathLst>
              <a:path w="5984240" h="409575">
                <a:moveTo>
                  <a:pt x="5984240" y="0"/>
                </a:moveTo>
                <a:lnTo>
                  <a:pt x="0" y="0"/>
                </a:lnTo>
                <a:lnTo>
                  <a:pt x="0" y="206375"/>
                </a:lnTo>
                <a:lnTo>
                  <a:pt x="0" y="409575"/>
                </a:lnTo>
                <a:lnTo>
                  <a:pt x="5984240" y="409575"/>
                </a:lnTo>
                <a:lnTo>
                  <a:pt x="5984240" y="206375"/>
                </a:lnTo>
                <a:lnTo>
                  <a:pt x="5984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4585" y="2121534"/>
            <a:ext cx="5755640" cy="1330960"/>
          </a:xfrm>
          <a:custGeom>
            <a:avLst/>
            <a:gdLst/>
            <a:ahLst/>
            <a:cxnLst/>
            <a:rect l="l" t="t" r="r" b="b"/>
            <a:pathLst>
              <a:path w="5755640" h="1330960">
                <a:moveTo>
                  <a:pt x="5755386" y="409956"/>
                </a:moveTo>
                <a:lnTo>
                  <a:pt x="0" y="409956"/>
                </a:lnTo>
                <a:lnTo>
                  <a:pt x="0" y="613156"/>
                </a:lnTo>
                <a:lnTo>
                  <a:pt x="0" y="819531"/>
                </a:lnTo>
                <a:lnTo>
                  <a:pt x="0" y="1022731"/>
                </a:lnTo>
                <a:lnTo>
                  <a:pt x="0" y="1330718"/>
                </a:lnTo>
                <a:lnTo>
                  <a:pt x="5755386" y="1330718"/>
                </a:lnTo>
                <a:lnTo>
                  <a:pt x="5755386" y="1022731"/>
                </a:lnTo>
                <a:lnTo>
                  <a:pt x="5755386" y="819531"/>
                </a:lnTo>
                <a:lnTo>
                  <a:pt x="5755386" y="613156"/>
                </a:lnTo>
                <a:lnTo>
                  <a:pt x="5755386" y="409956"/>
                </a:lnTo>
                <a:close/>
              </a:path>
              <a:path w="5755640" h="1330960">
                <a:moveTo>
                  <a:pt x="5755386" y="0"/>
                </a:moveTo>
                <a:lnTo>
                  <a:pt x="0" y="0"/>
                </a:lnTo>
                <a:lnTo>
                  <a:pt x="0" y="206324"/>
                </a:lnTo>
                <a:lnTo>
                  <a:pt x="0" y="409829"/>
                </a:lnTo>
                <a:lnTo>
                  <a:pt x="5755386" y="409829"/>
                </a:lnTo>
                <a:lnTo>
                  <a:pt x="5755386" y="206375"/>
                </a:lnTo>
                <a:lnTo>
                  <a:pt x="5755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17" y="1508759"/>
            <a:ext cx="5969000" cy="18522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195"/>
              </a:spcBef>
            </a:pP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Matplotlib</a:t>
            </a:r>
            <a:r>
              <a:rPr sz="14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1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comprehensive</a:t>
            </a:r>
            <a:r>
              <a:rPr sz="1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library</a:t>
            </a:r>
            <a:r>
              <a:rPr sz="14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creating</a:t>
            </a:r>
            <a:r>
              <a:rPr sz="14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static,</a:t>
            </a:r>
            <a:r>
              <a:rPr sz="1400" spc="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animated,</a:t>
            </a:r>
            <a:r>
              <a:rPr sz="14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interactive </a:t>
            </a:r>
            <a:r>
              <a:rPr sz="1400" spc="-3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visualizations</a:t>
            </a:r>
            <a:r>
              <a:rPr sz="14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Python.</a:t>
            </a:r>
            <a:r>
              <a:rPr sz="1400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Matplotlib</a:t>
            </a:r>
            <a:r>
              <a:rPr sz="1400" spc="-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makes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easy</a:t>
            </a:r>
            <a:r>
              <a:rPr sz="1400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things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easy</a:t>
            </a:r>
            <a:r>
              <a:rPr sz="1400" spc="-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hard</a:t>
            </a:r>
            <a:r>
              <a:rPr sz="1400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things</a:t>
            </a:r>
            <a:r>
              <a:rPr sz="1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possible.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55"/>
              </a:lnSpc>
              <a:spcBef>
                <a:spcPts val="127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2"/>
              </a:rPr>
              <a:t>publication quality</a:t>
            </a:r>
            <a:r>
              <a:rPr sz="1400" spc="-10" dirty="0">
                <a:solidFill>
                  <a:srgbClr val="11547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2"/>
              </a:rPr>
              <a:t>plots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Make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3"/>
              </a:rPr>
              <a:t>interactive</a:t>
            </a:r>
            <a:r>
              <a:rPr sz="1400" spc="-25" dirty="0">
                <a:solidFill>
                  <a:srgbClr val="11547B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3"/>
              </a:rPr>
              <a:t>figures</a:t>
            </a:r>
            <a:r>
              <a:rPr sz="1400" spc="15" dirty="0">
                <a:solidFill>
                  <a:srgbClr val="11547B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zoom,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 pan,</a:t>
            </a:r>
            <a:r>
              <a:rPr sz="1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update.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00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Customize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11547B"/>
                </a:solidFill>
                <a:latin typeface="Times New Roman"/>
                <a:cs typeface="Times New Roman"/>
                <a:hlinkClick r:id="rId4"/>
              </a:rPr>
              <a:t>visual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4"/>
              </a:rPr>
              <a:t> style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5"/>
              </a:rPr>
              <a:t>layout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14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Export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6"/>
              </a:rPr>
              <a:t>many</a:t>
            </a:r>
            <a:r>
              <a:rPr sz="1400" spc="-10" dirty="0">
                <a:solidFill>
                  <a:srgbClr val="11547B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6"/>
              </a:rPr>
              <a:t>file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6"/>
              </a:rPr>
              <a:t> formats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25"/>
              </a:lnSpc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Embed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in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JupyterLab</a:t>
            </a:r>
            <a:r>
              <a:rPr sz="1400" spc="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and</a:t>
            </a:r>
            <a:r>
              <a:rPr sz="1400" spc="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Graphical</a:t>
            </a:r>
            <a:r>
              <a:rPr sz="1400" spc="10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400" spc="-1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User</a:t>
            </a:r>
            <a:r>
              <a:rPr sz="1400" spc="15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400" dirty="0">
                <a:solidFill>
                  <a:srgbClr val="11547B"/>
                </a:solidFill>
                <a:latin typeface="Times New Roman"/>
                <a:cs typeface="Times New Roman"/>
                <a:hlinkClick r:id="rId7"/>
              </a:rPr>
              <a:t>Interfaces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ts val="1650"/>
              </a:lnSpc>
              <a:buClr>
                <a:srgbClr val="0000FF"/>
              </a:buClr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solidFill>
                  <a:srgbClr val="333333"/>
                </a:solidFill>
                <a:latin typeface="Times New Roman"/>
                <a:cs typeface="Times New Roman"/>
              </a:rPr>
              <a:t>Use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rich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array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8"/>
              </a:rPr>
              <a:t>third-party</a:t>
            </a:r>
            <a:r>
              <a:rPr sz="1400" spc="5" dirty="0">
                <a:solidFill>
                  <a:srgbClr val="11547B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1400" spc="-5" dirty="0">
                <a:solidFill>
                  <a:srgbClr val="11547B"/>
                </a:solidFill>
                <a:latin typeface="Times New Roman"/>
                <a:cs typeface="Times New Roman"/>
                <a:hlinkClick r:id="rId8"/>
              </a:rPr>
              <a:t>packages</a:t>
            </a:r>
            <a:r>
              <a:rPr sz="1400" spc="20" dirty="0">
                <a:solidFill>
                  <a:srgbClr val="11547B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built</a:t>
            </a:r>
            <a:r>
              <a:rPr sz="1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Times New Roman"/>
                <a:cs typeface="Times New Roman"/>
              </a:rPr>
              <a:t>Matplotlib.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2955" y="3556508"/>
            <a:ext cx="6609080" cy="4735195"/>
            <a:chOff x="782955" y="3556508"/>
            <a:chExt cx="6609080" cy="4735195"/>
          </a:xfrm>
        </p:grpSpPr>
        <p:sp>
          <p:nvSpPr>
            <p:cNvPr id="8" name="object 8"/>
            <p:cNvSpPr/>
            <p:nvPr/>
          </p:nvSpPr>
          <p:spPr>
            <a:xfrm>
              <a:off x="786130" y="3559683"/>
              <a:ext cx="6602730" cy="4728845"/>
            </a:xfrm>
            <a:custGeom>
              <a:avLst/>
              <a:gdLst/>
              <a:ahLst/>
              <a:cxnLst/>
              <a:rect l="l" t="t" r="r" b="b"/>
              <a:pathLst>
                <a:path w="6602730" h="4728845">
                  <a:moveTo>
                    <a:pt x="6602730" y="0"/>
                  </a:moveTo>
                  <a:lnTo>
                    <a:pt x="0" y="0"/>
                  </a:lnTo>
                  <a:lnTo>
                    <a:pt x="0" y="4728845"/>
                  </a:lnTo>
                  <a:lnTo>
                    <a:pt x="6602730" y="4728845"/>
                  </a:lnTo>
                  <a:lnTo>
                    <a:pt x="6602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130" y="3559683"/>
              <a:ext cx="6602730" cy="4728845"/>
            </a:xfrm>
            <a:custGeom>
              <a:avLst/>
              <a:gdLst/>
              <a:ahLst/>
              <a:cxnLst/>
              <a:rect l="l" t="t" r="r" b="b"/>
              <a:pathLst>
                <a:path w="6602730" h="4728845">
                  <a:moveTo>
                    <a:pt x="0" y="4728845"/>
                  </a:moveTo>
                  <a:lnTo>
                    <a:pt x="6602730" y="4728845"/>
                  </a:lnTo>
                  <a:lnTo>
                    <a:pt x="6602730" y="0"/>
                  </a:lnTo>
                  <a:lnTo>
                    <a:pt x="0" y="0"/>
                  </a:lnTo>
                  <a:lnTo>
                    <a:pt x="0" y="47288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2810" y="3609975"/>
              <a:ext cx="6388862" cy="451675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C0F400"/>
                </a:solidFill>
              </a:rPr>
              <a:t>9</a:t>
            </a:fld>
            <a:r>
              <a:rPr spc="-20" dirty="0">
                <a:solidFill>
                  <a:srgbClr val="C0F400"/>
                </a:solidFill>
              </a:rPr>
              <a:t> </a:t>
            </a:r>
            <a:r>
              <a:rPr dirty="0">
                <a:solidFill>
                  <a:srgbClr val="C0F400"/>
                </a:solidFill>
              </a:rPr>
              <a:t>|</a:t>
            </a:r>
            <a:r>
              <a:rPr spc="5" dirty="0">
                <a:solidFill>
                  <a:srgbClr val="C0F400"/>
                </a:solidFill>
              </a:rPr>
              <a:t> </a:t>
            </a:r>
            <a:r>
              <a:rPr spc="-50" dirty="0"/>
              <a:t>P</a:t>
            </a:r>
            <a:r>
              <a:rPr spc="-15" dirty="0"/>
              <a:t> a</a:t>
            </a:r>
            <a:r>
              <a:rPr spc="-25" dirty="0"/>
              <a:t> </a:t>
            </a:r>
            <a:r>
              <a:rPr spc="-35" dirty="0"/>
              <a:t>g</a:t>
            </a:r>
            <a:r>
              <a:rPr spc="-10" dirty="0"/>
              <a:t> 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3020</Words>
  <Application>Microsoft Office PowerPoint</Application>
  <PresentationFormat>Custom</PresentationFormat>
  <Paragraphs>248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MT</vt:lpstr>
      <vt:lpstr>Calibri</vt:lpstr>
      <vt:lpstr>Courier New</vt:lpstr>
      <vt:lpstr>Franklin Gothic Medium</vt:lpstr>
      <vt:lpstr>Georgia</vt:lpstr>
      <vt:lpstr>Microsoft Sans Serif</vt:lpstr>
      <vt:lpstr>Symbol</vt:lpstr>
      <vt:lpstr>Times New Roman</vt:lpstr>
      <vt:lpstr>Wingdings</vt:lpstr>
      <vt:lpstr>Office Theme</vt:lpstr>
      <vt:lpstr>2022</vt:lpstr>
      <vt:lpstr>Acknowledgement</vt:lpstr>
      <vt:lpstr>Table of Contents</vt:lpstr>
      <vt:lpstr>PowerPoint Presentation</vt:lpstr>
      <vt:lpstr>2. Python – An introduction</vt:lpstr>
      <vt:lpstr>3. Data flow diagram of implementation</vt:lpstr>
      <vt:lpstr>PowerPoint Presentation</vt:lpstr>
      <vt:lpstr>4. CSV file handling in python</vt:lpstr>
      <vt:lpstr>5. Matplotlib ()</vt:lpstr>
      <vt:lpstr>6.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In this project we made a code which  takes rank and other details as input and  predicts the colleges and suggest best  colleges based on given 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</dc:title>
  <dc:creator>moses</dc:creator>
  <cp:lastModifiedBy>chimarla moses</cp:lastModifiedBy>
  <cp:revision>1</cp:revision>
  <dcterms:created xsi:type="dcterms:W3CDTF">2022-09-16T09:53:03Z</dcterms:created>
  <dcterms:modified xsi:type="dcterms:W3CDTF">2022-09-16T09:56:44Z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LastSaved">
    <vt:filetime>2022-09-16T00:00:00Z</vt:filetime>
  </property>
</Properties>
</file>