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Slides/notesSlide4.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2" name=""/>
        <p:cNvGrpSpPr/>
        <p:nvPr/>
      </p:nvGrpSpPr>
      <p:grpSpPr>
        <a:xfrm>
          <a:off x="0" y="0"/>
          <a:ext cx="0" cy="0"/>
          <a:chOff x="0" y="0"/>
          <a:chExt cx="0" cy="0"/>
        </a:xfrm>
      </p:grpSpPr>
      <p:sp>
        <p:nvSpPr>
          <p:cNvPr id="1048709"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0"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11"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2"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3"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4"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27" name=""/>
          <p:cNvSpPr>
            <a:spLocks noGrp="1"/>
          </p:cNvSpPr>
          <p:nvPr>
            <p:ph type="body"/>
          </p:nvPr>
        </p:nvSpPr>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45" name=""/>
          <p:cNvSpPr>
            <a:spLocks noGrp="1"/>
          </p:cNvSpPr>
          <p:nvPr>
            <p:ph type="body"/>
          </p:nvPr>
        </p:nvSpPr>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65" name=""/>
          <p:cNvSpPr>
            <a:spLocks noGrp="1"/>
          </p:cNvSpPr>
          <p:nvPr>
            <p:ph type="body"/>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9"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type="body" idx="1"/>
          </p:nvPr>
        </p:nvSpPr>
        <p:spPr/>
        <p:txBody>
          <a:bodyPr bIns="0" lIns="0" rIns="0" tIns="0"/>
          <a:p/>
        </p:txBody>
      </p:sp>
      <p:sp>
        <p:nvSpPr>
          <p:cNvPr id="1048697"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9"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50" name=""/>
        <p:cNvGrpSpPr/>
        <p:nvPr/>
      </p:nvGrpSpPr>
      <p:grpSpPr>
        <a:xfrm>
          <a:off x="0" y="0"/>
          <a:ext cx="0" cy="0"/>
          <a:chOff x="0" y="0"/>
          <a:chExt cx="0" cy="0"/>
        </a:xfrm>
      </p:grpSpPr>
      <p:sp>
        <p:nvSpPr>
          <p:cNvPr id="104870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1"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2"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3"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4"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5"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51" name=""/>
        <p:cNvGrpSpPr/>
        <p:nvPr/>
      </p:nvGrpSpPr>
      <p:grpSpPr>
        <a:xfrm>
          <a:off x="0" y="0"/>
          <a:ext cx="0" cy="0"/>
          <a:chOff x="0" y="0"/>
          <a:chExt cx="0" cy="0"/>
        </a:xfrm>
      </p:grpSpPr>
      <p:sp>
        <p:nvSpPr>
          <p:cNvPr id="1048706"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7"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8"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 Id="rId3"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2061703" y="321944"/>
            <a:ext cx="12448257" cy="1337311"/>
          </a:xfrm>
          <a:prstGeom prst="rect"/>
        </p:spPr>
        <p:txBody>
          <a:bodyPr bIns="0" lIns="0" rIns="0" rtlCol="0" tIns="16510" vert="horz" wrap="square">
            <a:spAutoFit/>
          </a:bodyPr>
          <a:p>
            <a:pPr marL="3213735">
              <a:spcBef>
                <a:spcPts val="130"/>
              </a:spcBef>
            </a:pPr>
            <a:r>
              <a:rPr b="1" dirty="0" sz="4400" lang="en-US">
                <a:solidFill>
                  <a:srgbClr val="0F0F0F"/>
                </a:solidFill>
                <a:latin typeface="Times New Roman" panose="02020603050405020304" pitchFamily="18" charset="0"/>
                <a:cs typeface="Times New Roman" panose="02020603050405020304" pitchFamily="18" charset="0"/>
              </a:rPr>
              <a:t>Employee Data Analysis using Excel</a:t>
            </a:r>
            <a:r>
              <a:rPr b="1" dirty="0" sz="4400" i="0" lang="en-US">
                <a:solidFill>
                  <a:srgbClr val="0F0F0F"/>
                </a:solidFill>
                <a:effectLst/>
                <a:latin typeface="Times New Roman" panose="02020603050405020304" pitchFamily="18" charset="0"/>
                <a:cs typeface="Times New Roman" panose="02020603050405020304" pitchFamily="18" charset="0"/>
              </a:rPr>
              <a:t> </a:t>
            </a:r>
            <a:br>
              <a:rPr b="1" dirty="0" sz="440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rot="21600000">
            <a:off x="1309889" y="2600324"/>
            <a:ext cx="7891359" cy="2186941"/>
          </a:xfrm>
          <a:prstGeom prst="rect"/>
          <a:noFill/>
        </p:spPr>
        <p:txBody>
          <a:bodyPr rtlCol="0" wrap="square">
            <a:spAutoFit/>
          </a:bodyPr>
          <a:p>
            <a:r>
              <a:rPr b="1" sz="2800" lang="en-US"/>
              <a:t>STUDENT NAME:</a:t>
            </a:r>
            <a:r>
              <a:rPr altLang="en-IN" b="1" sz="2800" lang="en-US"/>
              <a:t>S</a:t>
            </a:r>
            <a:r>
              <a:rPr altLang="en-IN" b="1" sz="2800" lang="en-US"/>
              <a:t>.</a:t>
            </a:r>
            <a:r>
              <a:rPr altLang="en-IN" b="1" sz="2800" lang="en-US"/>
              <a:t> </a:t>
            </a:r>
            <a:r>
              <a:rPr altLang="en-IN" b="1" sz="2800" lang="en-US"/>
              <a:t>P</a:t>
            </a:r>
            <a:r>
              <a:rPr altLang="en-IN" b="1" sz="2800" lang="en-US"/>
              <a:t>a</a:t>
            </a:r>
            <a:r>
              <a:rPr altLang="en-IN" b="1" sz="2800" lang="en-US"/>
              <a:t>n</a:t>
            </a:r>
            <a:r>
              <a:rPr altLang="en-IN" b="1" sz="2800" lang="en-US"/>
              <a:t>d</a:t>
            </a:r>
            <a:r>
              <a:rPr altLang="en-IN" b="1" sz="2800" lang="en-US"/>
              <a:t>i </a:t>
            </a:r>
            <a:r>
              <a:rPr altLang="en-IN" b="1" sz="2800" lang="en-US"/>
              <a:t>selvi </a:t>
            </a:r>
            <a:endParaRPr b="1" dirty="0" sz="3200" lang="en-US"/>
          </a:p>
          <a:p>
            <a:r>
              <a:rPr b="1" dirty="0" sz="2800" lang="en-US"/>
              <a:t>REGISTER NO:</a:t>
            </a:r>
            <a:r>
              <a:rPr altLang="en-IN" b="1" dirty="0" sz="2800" lang="en-US"/>
              <a:t>3</a:t>
            </a:r>
            <a:r>
              <a:rPr altLang="en-IN" b="1" dirty="0" sz="2800" lang="en-US"/>
              <a:t>1</a:t>
            </a:r>
            <a:r>
              <a:rPr altLang="en-IN" b="1" dirty="0" sz="2800" lang="en-US"/>
              <a:t>2</a:t>
            </a:r>
            <a:r>
              <a:rPr altLang="en-IN" b="1" dirty="0" sz="2800" lang="en-US"/>
              <a:t>2</a:t>
            </a:r>
            <a:r>
              <a:rPr altLang="en-IN" b="1" dirty="0" sz="2800" lang="en-US"/>
              <a:t>1</a:t>
            </a:r>
            <a:r>
              <a:rPr altLang="en-IN" b="1" dirty="0" sz="2800" lang="en-US"/>
              <a:t>0</a:t>
            </a:r>
            <a:r>
              <a:rPr altLang="en-IN" b="1" dirty="0" sz="2800" lang="en-US"/>
              <a:t>1</a:t>
            </a:r>
            <a:r>
              <a:rPr altLang="en-IN" b="1" dirty="0" sz="2800" lang="en-US"/>
              <a:t>8</a:t>
            </a:r>
            <a:r>
              <a:rPr altLang="en-IN" b="1" dirty="0" sz="2800" lang="en-US"/>
              <a:t>4</a:t>
            </a:r>
            <a:r>
              <a:rPr altLang="en-IN" b="1" dirty="0" sz="2800" lang="en-US"/>
              <a:t>(</a:t>
            </a:r>
            <a:r>
              <a:rPr altLang="en-IN" b="1" dirty="0" sz="2800" lang="en-US"/>
              <a:t>a</a:t>
            </a:r>
            <a:r>
              <a:rPr altLang="en-IN" b="1" dirty="0" sz="2800" lang="en-US"/>
              <a:t>s</a:t>
            </a:r>
            <a:r>
              <a:rPr altLang="en-IN" b="1" dirty="0" sz="2800" lang="en-US"/>
              <a:t>u</a:t>
            </a:r>
            <a:r>
              <a:rPr altLang="en-IN" b="1" dirty="0" sz="2800" lang="en-US"/>
              <a:t>n</a:t>
            </a:r>
            <a:r>
              <a:rPr altLang="en-IN" b="1" dirty="0" sz="2800" lang="en-US"/>
              <a:t>m</a:t>
            </a:r>
            <a:r>
              <a:rPr altLang="en-IN" b="1" dirty="0" sz="2800" lang="en-US"/>
              <a:t>1</a:t>
            </a:r>
            <a:r>
              <a:rPr altLang="en-IN" b="1" dirty="0" sz="2800" lang="en-US"/>
              <a:t>3</a:t>
            </a:r>
            <a:r>
              <a:rPr altLang="en-IN" b="1" dirty="0" sz="2800" lang="en-US"/>
              <a:t>6</a:t>
            </a:r>
            <a:r>
              <a:rPr altLang="en-IN" b="1" dirty="0" sz="2800" lang="en-US"/>
              <a:t>3</a:t>
            </a:r>
            <a:r>
              <a:rPr altLang="en-IN" b="1" dirty="0" sz="2800" lang="en-US"/>
              <a:t>2</a:t>
            </a:r>
            <a:r>
              <a:rPr altLang="en-IN" b="1" dirty="0" sz="2800" lang="en-US"/>
              <a:t>2</a:t>
            </a:r>
            <a:r>
              <a:rPr altLang="en-IN" b="1" dirty="0" sz="2800" lang="en-US"/>
              <a:t>c</a:t>
            </a:r>
            <a:r>
              <a:rPr altLang="en-IN" b="1" dirty="0" sz="2800" lang="en-US"/>
              <a:t>a</a:t>
            </a:r>
            <a:r>
              <a:rPr altLang="en-IN" b="1" dirty="0" sz="2800" lang="en-US"/>
              <a:t>3</a:t>
            </a:r>
            <a:r>
              <a:rPr altLang="en-IN" b="1" dirty="0" sz="2800" lang="en-US"/>
              <a:t>3</a:t>
            </a:r>
            <a:r>
              <a:rPr altLang="en-IN" b="1" dirty="0" sz="2800" lang="en-US"/>
              <a:t>)</a:t>
            </a:r>
            <a:endParaRPr altLang="en-US" b="1" sz="3200" lang="zh-CN"/>
          </a:p>
          <a:p>
            <a:r>
              <a:rPr b="1" dirty="0" sz="2800" lang="en-US"/>
              <a:t>DEPARTMENT:</a:t>
            </a:r>
            <a:r>
              <a:rPr altLang="en-IN" b="1" dirty="0" sz="2800" lang="en-US"/>
              <a:t> </a:t>
            </a:r>
            <a:r>
              <a:rPr altLang="en-IN" b="1" dirty="0" sz="2800" lang="en-US"/>
              <a:t>B</a:t>
            </a:r>
            <a:r>
              <a:rPr altLang="en-IN" b="1" dirty="0" sz="2800" lang="en-US"/>
              <a:t>.</a:t>
            </a:r>
            <a:r>
              <a:rPr altLang="en-IN" b="1" dirty="0" sz="2800" lang="en-US"/>
              <a:t>c</a:t>
            </a:r>
            <a:r>
              <a:rPr altLang="en-IN" b="1" dirty="0" sz="2800" lang="en-US"/>
              <a:t>o</a:t>
            </a:r>
            <a:r>
              <a:rPr altLang="en-IN" b="1" dirty="0" sz="2800" lang="en-US"/>
              <a:t>m</a:t>
            </a:r>
            <a:r>
              <a:rPr altLang="en-IN" b="1" dirty="0" sz="2800" lang="en-US"/>
              <a:t>(</a:t>
            </a:r>
            <a:r>
              <a:rPr altLang="en-IN" b="1" dirty="0" sz="2800" lang="en-US"/>
              <a:t> </a:t>
            </a:r>
            <a:r>
              <a:rPr altLang="en-IN" b="1" dirty="0" sz="2800" lang="en-US"/>
              <a:t>c</a:t>
            </a:r>
            <a:r>
              <a:rPr altLang="en-IN" b="1" dirty="0" sz="2800" lang="en-US"/>
              <a:t>o</a:t>
            </a:r>
            <a:r>
              <a:rPr altLang="en-IN" b="1" dirty="0" sz="2800" lang="en-US"/>
              <a:t>m</a:t>
            </a:r>
            <a:r>
              <a:rPr altLang="en-IN" b="1" dirty="0" sz="2800" lang="en-US"/>
              <a:t>p</a:t>
            </a:r>
            <a:r>
              <a:rPr altLang="en-IN" b="1" dirty="0" sz="2800" lang="en-US"/>
              <a:t>u</a:t>
            </a:r>
            <a:r>
              <a:rPr altLang="en-IN" b="1" dirty="0" sz="2800" lang="en-US"/>
              <a:t>ter </a:t>
            </a:r>
            <a:r>
              <a:rPr altLang="en-IN" b="1" dirty="0" sz="2800" lang="en-US"/>
              <a:t>a</a:t>
            </a:r>
            <a:r>
              <a:rPr altLang="en-IN" b="1" dirty="0" sz="2800" lang="en-US"/>
              <a:t>p</a:t>
            </a:r>
            <a:r>
              <a:rPr altLang="en-IN" b="1" dirty="0" sz="2800" lang="en-US"/>
              <a:t>p</a:t>
            </a:r>
            <a:r>
              <a:rPr altLang="en-IN" b="1" dirty="0" sz="2800" lang="en-US"/>
              <a:t>lications</a:t>
            </a:r>
            <a:r>
              <a:rPr altLang="en-IN" b="1" dirty="0" sz="2800" lang="en-US"/>
              <a:t>)</a:t>
            </a:r>
            <a:endParaRPr altLang="en-US" b="1" sz="3200" lang="zh-CN"/>
          </a:p>
          <a:p>
            <a:r>
              <a:rPr b="1" dirty="0" sz="2800" lang="en-US"/>
              <a:t>COLLEGE</a:t>
            </a:r>
            <a:r>
              <a:rPr altLang="en-IN" b="1" dirty="0" sz="2800" lang="en-US"/>
              <a:t>:</a:t>
            </a:r>
            <a:r>
              <a:rPr altLang="en-IN" b="1" dirty="0" sz="2800" lang="en-US"/>
              <a:t> </a:t>
            </a:r>
            <a:r>
              <a:rPr altLang="en-IN" b="1" dirty="0" sz="2800" lang="en-US"/>
              <a:t>V</a:t>
            </a:r>
            <a:r>
              <a:rPr altLang="en-IN" b="1" dirty="0" sz="2800" lang="en-US"/>
              <a:t>a</a:t>
            </a:r>
            <a:r>
              <a:rPr altLang="en-IN" b="1" dirty="0" sz="2800" lang="en-US"/>
              <a:t>l</a:t>
            </a:r>
            <a:r>
              <a:rPr altLang="en-IN" b="1" dirty="0" sz="2800" lang="en-US"/>
              <a:t>l</a:t>
            </a:r>
            <a:r>
              <a:rPr altLang="en-IN" b="1" dirty="0" sz="2800" lang="en-US"/>
              <a:t>i</a:t>
            </a:r>
            <a:r>
              <a:rPr altLang="en-IN" b="1" dirty="0" sz="2800" lang="en-US"/>
              <a:t>a</a:t>
            </a:r>
            <a:r>
              <a:rPr altLang="en-IN" b="1" dirty="0" sz="2800" lang="en-US"/>
              <a:t>m</a:t>
            </a:r>
            <a:r>
              <a:rPr altLang="en-IN" b="1" dirty="0" sz="2800" lang="en-US"/>
              <a:t>m</a:t>
            </a:r>
            <a:r>
              <a:rPr altLang="en-IN" b="1" dirty="0" sz="2800" lang="en-US"/>
              <a:t>a</a:t>
            </a:r>
            <a:r>
              <a:rPr altLang="en-IN" b="1" dirty="0" sz="2800" lang="en-US"/>
              <a:t>l</a:t>
            </a:r>
            <a:r>
              <a:rPr altLang="en-IN" b="1" dirty="0" sz="2800" lang="en-US"/>
              <a:t> </a:t>
            </a:r>
            <a:r>
              <a:rPr altLang="en-IN" b="1" dirty="0" sz="2800" lang="en-US"/>
              <a:t>c</a:t>
            </a:r>
            <a:r>
              <a:rPr altLang="en-IN" b="1" dirty="0" sz="2800" lang="en-US"/>
              <a:t>o</a:t>
            </a:r>
            <a:r>
              <a:rPr altLang="en-IN" b="1" dirty="0" sz="2800" lang="en-US"/>
              <a:t>l</a:t>
            </a:r>
            <a:r>
              <a:rPr altLang="en-IN" b="1" dirty="0" sz="2800" lang="en-US"/>
              <a:t>l</a:t>
            </a:r>
            <a:r>
              <a:rPr altLang="en-IN" b="1" dirty="0" sz="2800" lang="en-US"/>
              <a:t>ege </a:t>
            </a:r>
            <a:r>
              <a:rPr altLang="en-IN" b="1" dirty="0" sz="2800" lang="en-US"/>
              <a:t>f</a:t>
            </a:r>
            <a:r>
              <a:rPr altLang="en-IN" b="1" dirty="0" sz="2800" lang="en-US"/>
              <a:t>o</a:t>
            </a:r>
            <a:r>
              <a:rPr altLang="en-IN" b="1" dirty="0" sz="2800" lang="en-US"/>
              <a:t>r</a:t>
            </a:r>
            <a:r>
              <a:rPr altLang="en-IN" b="1" dirty="0" sz="2800" lang="en-US"/>
              <a:t> </a:t>
            </a:r>
            <a:r>
              <a:rPr altLang="en-IN" b="1" dirty="0" sz="2800" lang="en-US"/>
              <a:t>w</a:t>
            </a:r>
            <a:r>
              <a:rPr altLang="en-IN" b="1" dirty="0" sz="2800" lang="en-US"/>
              <a:t>o</a:t>
            </a:r>
            <a:r>
              <a:rPr altLang="en-IN" b="1" dirty="0" sz="2800" lang="en-US"/>
              <a:t>men </a:t>
            </a:r>
            <a:endParaRPr altLang="en-US" b="1" sz="3200" lang="zh-CN"/>
          </a:p>
          <a:p>
            <a:r>
              <a:rPr b="1" dirty="0" sz="2800" lang="en-US"/>
              <a:t>           </a:t>
            </a:r>
            <a:endParaRPr b="1"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3"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4" name="object 8"/>
          <p:cNvSpPr txBox="1"/>
          <p:nvPr/>
        </p:nvSpPr>
        <p:spPr>
          <a:xfrm>
            <a:off x="245291" y="156522"/>
            <a:ext cx="4760614" cy="737236"/>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5"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6" name=""/>
          <p:cNvSpPr txBox="1"/>
          <p:nvPr/>
        </p:nvSpPr>
        <p:spPr>
          <a:xfrm>
            <a:off x="637274" y="1756409"/>
            <a:ext cx="10131846" cy="3749041"/>
          </a:xfrm>
          <a:prstGeom prst="rect"/>
        </p:spPr>
        <p:txBody>
          <a:bodyPr rtlCol="0" wrap="square">
            <a:spAutoFit/>
          </a:bodyPr>
          <a:p>
            <a:r>
              <a:rPr b="1" sz="2000" lang="en-IN">
                <a:solidFill>
                  <a:srgbClr val="000000"/>
                </a:solidFill>
              </a:rPr>
              <a:t>Establish goals 
Set clear, measurable, relevant, and time- bound goals based on the job
Description and employee skills.
Create a dashboard 
Summaries key performance indicators and compare them to business goals.
You can also use data visualization tools to create charts and graphs that highlight trends an outliers.
Use an excel template
There are excel templates available for advanced performance reviews and
Other HR-related tasks.</a:t>
            </a:r>
            <a:endParaRPr b="1" sz="28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8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90" name="object 7"/>
          <p:cNvSpPr txBox="1">
            <a:spLocks noGrp="1"/>
          </p:cNvSpPr>
          <p:nvPr>
            <p:ph type="title"/>
          </p:nvPr>
        </p:nvSpPr>
        <p:spPr>
          <a:xfrm>
            <a:off x="378483" y="549631"/>
            <a:ext cx="3167081"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92" name=""/>
          <p:cNvSpPr txBox="1"/>
          <p:nvPr/>
        </p:nvSpPr>
        <p:spPr>
          <a:xfrm>
            <a:off x="959786" y="1642109"/>
            <a:ext cx="10272428" cy="3863340"/>
          </a:xfrm>
          <a:prstGeom prst="rect"/>
        </p:spPr>
        <p:txBody>
          <a:bodyPr rtlCol="0" wrap="square">
            <a:spAutoFit/>
          </a:bodyPr>
          <a:p>
            <a:r>
              <a:rPr b="1" sz="2800" lang="en-IN">
                <a:solidFill>
                  <a:srgbClr val="000000"/>
                </a:solidFill>
              </a:rPr>
              <a:t>Set performance goals 
Set goals that are specific, measurable, attainable, relevant, and time-bound (SMART).  These goals should be based on the
Job description and the individual 's skills and abilities.
Use an employee attendance tracker 
Excel spreadsheets can be used to record and calculate points accrued by employees, which can help track 
Attendance trends over time.</a:t>
            </a:r>
            <a:endParaRPr b="1" sz="2800" lang="en-IN">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93" name="Title 1"/>
          <p:cNvSpPr>
            <a:spLocks noGrp="1"/>
          </p:cNvSpPr>
          <p:nvPr>
            <p:ph type="title"/>
          </p:nvPr>
        </p:nvSpPr>
        <p:spPr>
          <a:xfrm>
            <a:off x="213756" y="207526"/>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4" name=""/>
          <p:cNvSpPr txBox="1"/>
          <p:nvPr/>
        </p:nvSpPr>
        <p:spPr>
          <a:xfrm>
            <a:off x="482552" y="1304072"/>
            <a:ext cx="10412538" cy="4714240"/>
          </a:xfrm>
          <a:prstGeom prst="rect"/>
        </p:spPr>
        <p:txBody>
          <a:bodyPr rtlCol="0" wrap="square">
            <a:spAutoFit/>
          </a:bodyPr>
          <a:p>
            <a:r>
              <a:rPr b="1" sz="2400" lang="en-IN">
                <a:solidFill>
                  <a:srgbClr val="000000"/>
                </a:solidFill>
              </a:rPr>
              <a:t>Set goals 
Define specific goals based on the appraisal insights, and set clear milestones,
Metrics, and time lines.
Provide a snapshot 
A performance reviews in excel can provide a snapshot of a employee's 
Performance, and can help guide a conversation between the manager and employee.
Highlight performance 
You can use excel to visually highlight performance ratings, and see who is 
Performing at the top or bottom.</a:t>
            </a:r>
            <a:endParaRPr b="1"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4992916" cy="676911"/>
          </a:xfrm>
          <a:prstGeom prst="rect"/>
        </p:spPr>
        <p:txBody>
          <a:bodyPr bIns="0" lIns="0" rIns="0" rtlCol="0" tIns="16510" vert="horz" wrap="square">
            <a:spAutoFit/>
          </a:bodyPr>
          <a:p>
            <a:pPr marL="12700">
              <a:lnSpc>
                <a:spcPct val="100000"/>
              </a:lnSpc>
              <a:spcBef>
                <a:spcPts val="130"/>
              </a:spcBef>
            </a:pPr>
            <a:r>
              <a:rPr b="1" dirty="0" sz="4400" spc="5"/>
              <a:t>PROJECT</a:t>
            </a:r>
            <a:r>
              <a:rPr b="1" dirty="0" sz="4400" spc="-85"/>
              <a:t> </a:t>
            </a:r>
            <a:r>
              <a:rPr b="1" dirty="0" sz="4400" spc="25"/>
              <a:t>TITLE</a:t>
            </a:r>
            <a:endParaRPr b="1"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2072640"/>
          </a:xfrm>
          <a:prstGeom prst="rect"/>
          <a:noFill/>
        </p:spPr>
        <p:txBody>
          <a:bodyPr rtlCol="0" wrap="square">
            <a:spAutoFit/>
          </a:bodyPr>
          <a:p>
            <a:r>
              <a:rPr altLang="en-IN" b="1" dirty="0" sz="4400" lang="en-US">
                <a:solidFill>
                  <a:srgbClr val="0F0F0F"/>
                </a:solidFill>
                <a:latin typeface="Times New Roman" panose="02020603050405020304" pitchFamily="18" charset="0"/>
                <a:cs typeface="Times New Roman" panose="02020603050405020304" pitchFamily="18" charset="0"/>
              </a:rPr>
              <a:t>C</a:t>
            </a:r>
            <a:r>
              <a:rPr altLang="en-IN" b="1" dirty="0" sz="4400" lang="en-US">
                <a:solidFill>
                  <a:srgbClr val="0F0F0F"/>
                </a:solidFill>
                <a:latin typeface="Times New Roman" panose="02020603050405020304" pitchFamily="18" charset="0"/>
                <a:cs typeface="Times New Roman" panose="02020603050405020304" pitchFamily="18" charset="0"/>
              </a:rPr>
              <a:t>r</a:t>
            </a:r>
            <a:r>
              <a:rPr altLang="en-IN" b="1" dirty="0" sz="4400" lang="en-US">
                <a:solidFill>
                  <a:srgbClr val="0F0F0F"/>
                </a:solidFill>
                <a:latin typeface="Times New Roman" panose="02020603050405020304" pitchFamily="18" charset="0"/>
                <a:cs typeface="Times New Roman" panose="02020603050405020304" pitchFamily="18" charset="0"/>
              </a:rPr>
              <a:t>e</a:t>
            </a:r>
            <a:r>
              <a:rPr altLang="en-IN" b="1" dirty="0" sz="4400" lang="en-US">
                <a:solidFill>
                  <a:srgbClr val="0F0F0F"/>
                </a:solidFill>
                <a:latin typeface="Times New Roman" panose="02020603050405020304" pitchFamily="18" charset="0"/>
                <a:cs typeface="Times New Roman" panose="02020603050405020304" pitchFamily="18" charset="0"/>
              </a:rPr>
              <a:t>a</a:t>
            </a:r>
            <a:r>
              <a:rPr altLang="en-IN" b="1" dirty="0" sz="4400" lang="en-US">
                <a:solidFill>
                  <a:srgbClr val="0F0F0F"/>
                </a:solidFill>
                <a:latin typeface="Times New Roman" panose="02020603050405020304" pitchFamily="18" charset="0"/>
                <a:cs typeface="Times New Roman" panose="02020603050405020304" pitchFamily="18" charset="0"/>
              </a:rPr>
              <a:t>t</a:t>
            </a:r>
            <a:r>
              <a:rPr altLang="en-IN" b="1" dirty="0" sz="4400" lang="en-US">
                <a:solidFill>
                  <a:srgbClr val="0F0F0F"/>
                </a:solidFill>
                <a:latin typeface="Times New Roman" panose="02020603050405020304" pitchFamily="18" charset="0"/>
                <a:cs typeface="Times New Roman" panose="02020603050405020304" pitchFamily="18" charset="0"/>
              </a:rPr>
              <a:t>i</a:t>
            </a:r>
            <a:r>
              <a:rPr altLang="en-IN" b="1" dirty="0" sz="4400" lang="en-US">
                <a:solidFill>
                  <a:srgbClr val="0F0F0F"/>
                </a:solidFill>
                <a:latin typeface="Times New Roman" panose="02020603050405020304" pitchFamily="18" charset="0"/>
                <a:cs typeface="Times New Roman" panose="02020603050405020304" pitchFamily="18" charset="0"/>
              </a:rPr>
              <a:t>n</a:t>
            </a:r>
            <a:r>
              <a:rPr altLang="en-IN" b="1" dirty="0" sz="4400" lang="en-US">
                <a:solidFill>
                  <a:srgbClr val="0F0F0F"/>
                </a:solidFill>
                <a:latin typeface="Times New Roman" panose="02020603050405020304" pitchFamily="18" charset="0"/>
                <a:cs typeface="Times New Roman" panose="02020603050405020304" pitchFamily="18" charset="0"/>
              </a:rPr>
              <a:t>g</a:t>
            </a:r>
            <a:r>
              <a:rPr altLang="en-IN" b="1" dirty="0" sz="4400" lang="en-US">
                <a:solidFill>
                  <a:srgbClr val="0F0F0F"/>
                </a:solidFill>
                <a:latin typeface="Times New Roman" panose="02020603050405020304" pitchFamily="18" charset="0"/>
                <a:cs typeface="Times New Roman" panose="02020603050405020304" pitchFamily="18" charset="0"/>
              </a:rPr>
              <a:t> </a:t>
            </a:r>
            <a:r>
              <a:rPr altLang="en-IN" b="1" dirty="0" sz="4400" lang="en-US">
                <a:solidFill>
                  <a:srgbClr val="0F0F0F"/>
                </a:solidFill>
                <a:latin typeface="Times New Roman" panose="02020603050405020304" pitchFamily="18" charset="0"/>
                <a:cs typeface="Times New Roman" panose="02020603050405020304" pitchFamily="18" charset="0"/>
              </a:rPr>
              <a:t>a</a:t>
            </a:r>
            <a:r>
              <a:rPr altLang="en-IN" b="1" dirty="0" sz="4400" lang="en-US">
                <a:solidFill>
                  <a:srgbClr val="0F0F0F"/>
                </a:solidFill>
                <a:latin typeface="Times New Roman" panose="02020603050405020304" pitchFamily="18" charset="0"/>
                <a:cs typeface="Times New Roman" panose="02020603050405020304" pitchFamily="18" charset="0"/>
              </a:rPr>
              <a:t>n</a:t>
            </a:r>
            <a:r>
              <a:rPr altLang="en-IN" b="1" dirty="0" sz="4400" lang="en-US">
                <a:solidFill>
                  <a:srgbClr val="0F0F0F"/>
                </a:solidFill>
                <a:latin typeface="Times New Roman" panose="02020603050405020304" pitchFamily="18" charset="0"/>
                <a:cs typeface="Times New Roman" panose="02020603050405020304" pitchFamily="18" charset="0"/>
              </a:rPr>
              <a:t> </a:t>
            </a:r>
            <a:r>
              <a:rPr altLang="en-IN" b="1" dirty="0" sz="4400" lang="en-US">
                <a:solidFill>
                  <a:srgbClr val="0F0F0F"/>
                </a:solidFill>
                <a:latin typeface="Times New Roman" panose="02020603050405020304" pitchFamily="18" charset="0"/>
                <a:cs typeface="Times New Roman" panose="02020603050405020304" pitchFamily="18" charset="0"/>
              </a:rPr>
              <a:t>e</a:t>
            </a:r>
            <a:r>
              <a:rPr altLang="en-IN" b="1" dirty="0" sz="4400" lang="en-US">
                <a:solidFill>
                  <a:srgbClr val="0F0F0F"/>
                </a:solidFill>
                <a:latin typeface="Times New Roman" panose="02020603050405020304" pitchFamily="18" charset="0"/>
                <a:cs typeface="Times New Roman" panose="02020603050405020304" pitchFamily="18" charset="0"/>
              </a:rPr>
              <a:t>m</a:t>
            </a:r>
            <a:r>
              <a:rPr altLang="en-IN" b="1" dirty="0" sz="4400" lang="en-US">
                <a:solidFill>
                  <a:srgbClr val="0F0F0F"/>
                </a:solidFill>
                <a:latin typeface="Times New Roman" panose="02020603050405020304" pitchFamily="18" charset="0"/>
                <a:cs typeface="Times New Roman" panose="02020603050405020304" pitchFamily="18" charset="0"/>
              </a:rPr>
              <a:t>p</a:t>
            </a:r>
            <a:r>
              <a:rPr altLang="en-IN" b="1" dirty="0" sz="4400" lang="en-US">
                <a:solidFill>
                  <a:srgbClr val="0F0F0F"/>
                </a:solidFill>
                <a:latin typeface="Times New Roman" panose="02020603050405020304" pitchFamily="18" charset="0"/>
                <a:cs typeface="Times New Roman" panose="02020603050405020304" pitchFamily="18" charset="0"/>
              </a:rPr>
              <a:t>l</a:t>
            </a:r>
            <a:r>
              <a:rPr altLang="en-IN" b="1" dirty="0" sz="4400" lang="en-US">
                <a:solidFill>
                  <a:srgbClr val="0F0F0F"/>
                </a:solidFill>
                <a:latin typeface="Times New Roman" panose="02020603050405020304" pitchFamily="18" charset="0"/>
                <a:cs typeface="Times New Roman" panose="02020603050405020304" pitchFamily="18" charset="0"/>
              </a:rPr>
              <a:t>oyee </a:t>
            </a:r>
            <a:endParaRPr dirty="0" sz="2800" lang="en-IN">
              <a:solidFill>
                <a:srgbClr val="7030A0"/>
              </a:solidFill>
              <a:latin typeface="Times New Roman" panose="02020603050405020304" pitchFamily="18" charset="0"/>
              <a:cs typeface="Times New Roman" panose="02020603050405020304" pitchFamily="18" charset="0"/>
            </a:endParaRPr>
          </a:p>
          <a:p>
            <a:r>
              <a:rPr altLang="en-IN" b="1" dirty="0" sz="4400" lang="en-US">
                <a:solidFill>
                  <a:srgbClr val="0F0F0F"/>
                </a:solidFill>
                <a:latin typeface="Times New Roman" panose="02020603050405020304" pitchFamily="18" charset="0"/>
                <a:cs typeface="Times New Roman" panose="02020603050405020304" pitchFamily="18" charset="0"/>
              </a:rPr>
              <a:t>P</a:t>
            </a:r>
            <a:r>
              <a:rPr altLang="en-IN" b="1" dirty="0" sz="4400" lang="en-US">
                <a:solidFill>
                  <a:srgbClr val="0F0F0F"/>
                </a:solidFill>
                <a:latin typeface="Times New Roman" panose="02020603050405020304" pitchFamily="18" charset="0"/>
                <a:cs typeface="Times New Roman" panose="02020603050405020304" pitchFamily="18" charset="0"/>
              </a:rPr>
              <a:t>e</a:t>
            </a:r>
            <a:r>
              <a:rPr altLang="en-IN" b="1" dirty="0" sz="4400" lang="en-US">
                <a:solidFill>
                  <a:srgbClr val="0F0F0F"/>
                </a:solidFill>
                <a:latin typeface="Times New Roman" panose="02020603050405020304" pitchFamily="18" charset="0"/>
                <a:cs typeface="Times New Roman" panose="02020603050405020304" pitchFamily="18" charset="0"/>
              </a:rPr>
              <a:t>r</a:t>
            </a:r>
            <a:r>
              <a:rPr altLang="en-IN" b="1" dirty="0" sz="4400" lang="en-US">
                <a:solidFill>
                  <a:srgbClr val="0F0F0F"/>
                </a:solidFill>
                <a:latin typeface="Times New Roman" panose="02020603050405020304" pitchFamily="18" charset="0"/>
                <a:cs typeface="Times New Roman" panose="02020603050405020304" pitchFamily="18" charset="0"/>
              </a:rPr>
              <a:t>f</a:t>
            </a:r>
            <a:r>
              <a:rPr altLang="en-IN" b="1" dirty="0" sz="4400" lang="en-US">
                <a:solidFill>
                  <a:srgbClr val="0F0F0F"/>
                </a:solidFill>
                <a:latin typeface="Times New Roman" panose="02020603050405020304" pitchFamily="18" charset="0"/>
                <a:cs typeface="Times New Roman" panose="02020603050405020304" pitchFamily="18" charset="0"/>
              </a:rPr>
              <a:t>ormance </a:t>
            </a:r>
            <a:r>
              <a:rPr altLang="en-IN" b="1" dirty="0" sz="4400" lang="en-US">
                <a:solidFill>
                  <a:srgbClr val="0F0F0F"/>
                </a:solidFill>
                <a:latin typeface="Times New Roman" panose="02020603050405020304" pitchFamily="18" charset="0"/>
                <a:cs typeface="Times New Roman" panose="02020603050405020304" pitchFamily="18" charset="0"/>
              </a:rPr>
              <a:t>s</a:t>
            </a:r>
            <a:r>
              <a:rPr altLang="en-IN" b="1" dirty="0" sz="4400" lang="en-US">
                <a:solidFill>
                  <a:srgbClr val="0F0F0F"/>
                </a:solidFill>
                <a:latin typeface="Times New Roman" panose="02020603050405020304" pitchFamily="18" charset="0"/>
                <a:cs typeface="Times New Roman" panose="02020603050405020304" pitchFamily="18" charset="0"/>
              </a:rPr>
              <a:t>c</a:t>
            </a:r>
            <a:r>
              <a:rPr altLang="en-IN" b="1" dirty="0" sz="4400" lang="en-US">
                <a:solidFill>
                  <a:srgbClr val="0F0F0F"/>
                </a:solidFill>
                <a:latin typeface="Times New Roman" panose="02020603050405020304" pitchFamily="18" charset="0"/>
                <a:cs typeface="Times New Roman" panose="02020603050405020304" pitchFamily="18" charset="0"/>
              </a:rPr>
              <a:t>o</a:t>
            </a:r>
            <a:r>
              <a:rPr altLang="en-IN" b="1" dirty="0" sz="4400" lang="en-US">
                <a:solidFill>
                  <a:srgbClr val="0F0F0F"/>
                </a:solidFill>
                <a:latin typeface="Times New Roman" panose="02020603050405020304" pitchFamily="18" charset="0"/>
                <a:cs typeface="Times New Roman" panose="02020603050405020304" pitchFamily="18" charset="0"/>
              </a:rPr>
              <a:t>r</a:t>
            </a:r>
            <a:r>
              <a:rPr altLang="en-IN" b="1" dirty="0" sz="4400" lang="en-US">
                <a:solidFill>
                  <a:srgbClr val="0F0F0F"/>
                </a:solidFill>
                <a:latin typeface="Times New Roman" panose="02020603050405020304" pitchFamily="18" charset="0"/>
                <a:cs typeface="Times New Roman" panose="02020603050405020304" pitchFamily="18" charset="0"/>
              </a:rPr>
              <a:t>e</a:t>
            </a:r>
            <a:r>
              <a:rPr altLang="en-IN" b="1" dirty="0" sz="4400" lang="en-US">
                <a:solidFill>
                  <a:srgbClr val="0F0F0F"/>
                </a:solidFill>
                <a:latin typeface="Times New Roman" panose="02020603050405020304" pitchFamily="18" charset="0"/>
                <a:cs typeface="Times New Roman" panose="02020603050405020304" pitchFamily="18" charset="0"/>
              </a:rPr>
              <a:t>c</a:t>
            </a:r>
            <a:r>
              <a:rPr altLang="en-IN" b="1" dirty="0" sz="4400" lang="en-US">
                <a:solidFill>
                  <a:srgbClr val="0F0F0F"/>
                </a:solidFill>
                <a:latin typeface="Times New Roman" panose="02020603050405020304" pitchFamily="18" charset="0"/>
                <a:cs typeface="Times New Roman" panose="02020603050405020304" pitchFamily="18" charset="0"/>
              </a:rPr>
              <a:t>a</a:t>
            </a:r>
            <a:r>
              <a:rPr altLang="en-IN" b="1" dirty="0" sz="4400" lang="en-US">
                <a:solidFill>
                  <a:srgbClr val="0F0F0F"/>
                </a:solidFill>
                <a:latin typeface="Times New Roman" panose="02020603050405020304" pitchFamily="18" charset="0"/>
                <a:cs typeface="Times New Roman" panose="02020603050405020304" pitchFamily="18" charset="0"/>
              </a:rPr>
              <a:t>r</a:t>
            </a:r>
            <a:r>
              <a:rPr altLang="en-IN" b="1" dirty="0" sz="4400" lang="en-US">
                <a:solidFill>
                  <a:srgbClr val="0F0F0F"/>
                </a:solidFill>
                <a:latin typeface="Times New Roman" panose="02020603050405020304" pitchFamily="18" charset="0"/>
                <a:cs typeface="Times New Roman" panose="02020603050405020304" pitchFamily="18" charset="0"/>
              </a:rPr>
              <a:t>d </a:t>
            </a:r>
            <a:endParaRPr dirty="0" sz="2800" lang="en-IN">
              <a:solidFill>
                <a:srgbClr val="7030A0"/>
              </a:solidFill>
              <a:latin typeface="Times New Roman" panose="02020603050405020304" pitchFamily="18" charset="0"/>
              <a:cs typeface="Times New Roman" panose="02020603050405020304" pitchFamily="18" charset="0"/>
            </a:endParaRPr>
          </a:p>
          <a:p>
            <a:r>
              <a:rPr altLang="en-IN" b="1" dirty="0" sz="4400" lang="en-US">
                <a:solidFill>
                  <a:srgbClr val="0F0F0F"/>
                </a:solidFill>
                <a:latin typeface="Times New Roman" panose="02020603050405020304" pitchFamily="18" charset="0"/>
                <a:cs typeface="Times New Roman" panose="02020603050405020304" pitchFamily="18" charset="0"/>
              </a:rPr>
              <a:t>I</a:t>
            </a:r>
            <a:r>
              <a:rPr altLang="en-IN" b="1" dirty="0" sz="4400" lang="en-US">
                <a:solidFill>
                  <a:srgbClr val="0F0F0F"/>
                </a:solidFill>
                <a:latin typeface="Times New Roman" panose="02020603050405020304" pitchFamily="18" charset="0"/>
                <a:cs typeface="Times New Roman" panose="02020603050405020304" pitchFamily="18" charset="0"/>
              </a:rPr>
              <a:t>n</a:t>
            </a:r>
            <a:r>
              <a:rPr altLang="en-IN" b="1" dirty="0" sz="4400" lang="en-US">
                <a:solidFill>
                  <a:srgbClr val="0F0F0F"/>
                </a:solidFill>
                <a:latin typeface="Times New Roman" panose="02020603050405020304" pitchFamily="18" charset="0"/>
                <a:cs typeface="Times New Roman" panose="02020603050405020304" pitchFamily="18" charset="0"/>
              </a:rPr>
              <a:t> </a:t>
            </a:r>
            <a:r>
              <a:rPr altLang="en-IN" b="1" dirty="0" sz="4400" lang="en-US">
                <a:solidFill>
                  <a:srgbClr val="0F0F0F"/>
                </a:solidFill>
                <a:latin typeface="Times New Roman" panose="02020603050405020304" pitchFamily="18" charset="0"/>
                <a:cs typeface="Times New Roman" panose="02020603050405020304" pitchFamily="18" charset="0"/>
              </a:rPr>
              <a:t>e</a:t>
            </a:r>
            <a:r>
              <a:rPr altLang="en-IN" b="1" dirty="0" sz="4400" lang="en-US">
                <a:solidFill>
                  <a:srgbClr val="0F0F0F"/>
                </a:solidFill>
                <a:latin typeface="Times New Roman" panose="02020603050405020304" pitchFamily="18" charset="0"/>
                <a:cs typeface="Times New Roman" panose="02020603050405020304" pitchFamily="18" charset="0"/>
              </a:rPr>
              <a:t>x</a:t>
            </a:r>
            <a:r>
              <a:rPr altLang="en-IN" b="1" dirty="0" sz="4400" lang="en-US">
                <a:solidFill>
                  <a:srgbClr val="0F0F0F"/>
                </a:solidFill>
                <a:latin typeface="Times New Roman" panose="02020603050405020304" pitchFamily="18" charset="0"/>
                <a:cs typeface="Times New Roman" panose="02020603050405020304" pitchFamily="18" charset="0"/>
              </a:rPr>
              <a:t>c</a:t>
            </a:r>
            <a:r>
              <a:rPr altLang="en-IN" b="1" dirty="0" sz="4400" lang="en-US">
                <a:solidFill>
                  <a:srgbClr val="0F0F0F"/>
                </a:solidFill>
                <a:latin typeface="Times New Roman" panose="02020603050405020304" pitchFamily="18" charset="0"/>
                <a:cs typeface="Times New Roman" panose="02020603050405020304" pitchFamily="18" charset="0"/>
              </a:rPr>
              <a:t>e</a:t>
            </a:r>
            <a:r>
              <a:rPr altLang="en-IN" b="1" dirty="0" sz="4400" lang="en-US">
                <a:solidFill>
                  <a:srgbClr val="0F0F0F"/>
                </a:solidFill>
                <a:latin typeface="Times New Roman" panose="02020603050405020304" pitchFamily="18" charset="0"/>
                <a:cs typeface="Times New Roman" panose="02020603050405020304" pitchFamily="18" charset="0"/>
              </a:rPr>
              <a:t>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a:off x="0" y="0"/>
          <a:ext cx="0" cy="0"/>
          <a:chOff x="0" y="0"/>
          <a:chExt cx="0" cy="0"/>
        </a:xfrm>
      </p:grpSpPr>
      <p:sp>
        <p:nvSpPr>
          <p:cNvPr id="1048628"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2" name="object 3"/>
          <p:cNvGrpSpPr/>
          <p:nvPr/>
        </p:nvGrpSpPr>
        <p:grpSpPr>
          <a:xfrm>
            <a:off x="7443849" y="0"/>
            <a:ext cx="4752975" cy="6863080"/>
            <a:chOff x="7443849" y="0"/>
            <a:chExt cx="4752975" cy="6863080"/>
          </a:xfrm>
        </p:grpSpPr>
        <p:sp>
          <p:nvSpPr>
            <p:cNvPr id="1048629"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0"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1"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2"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3"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4"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5"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6"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7"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8"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9"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40"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1"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3"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2" name="object 21"/>
          <p:cNvSpPr txBox="1">
            <a:spLocks noGrp="1"/>
          </p:cNvSpPr>
          <p:nvPr>
            <p:ph type="title"/>
          </p:nvPr>
        </p:nvSpPr>
        <p:spPr>
          <a:xfrm>
            <a:off x="344882" y="441008"/>
            <a:ext cx="3948911" cy="7372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t>
            </a:r>
            <a:r>
              <a:rPr altLang="en-IN" dirty="0" lang="en-US"/>
              <a:t>A</a:t>
            </a:r>
            <a:endParaRPr altLang="en-US" lang="zh-CN"/>
          </a:p>
        </p:txBody>
      </p:sp>
      <p:sp>
        <p:nvSpPr>
          <p:cNvPr id="1048643"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4" name="TextBox 22"/>
          <p:cNvSpPr txBox="1"/>
          <p:nvPr/>
        </p:nvSpPr>
        <p:spPr>
          <a:xfrm>
            <a:off x="2517858" y="1432084"/>
            <a:ext cx="6746221" cy="4853940"/>
          </a:xfrm>
          <a:prstGeom prst="rect"/>
          <a:noFill/>
        </p:spPr>
        <p:txBody>
          <a:bodyPr rtlCol="0" wrap="square">
            <a:spAutoFit/>
          </a:bodyPr>
          <a:p>
            <a:pPr algn="l"/>
            <a:endParaRPr b="1" dirty="0" sz="32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1" dirty="0" sz="3200" i="0" lang="en-US">
                <a:solidFill>
                  <a:srgbClr val="0D0D0D"/>
                </a:solidFill>
                <a:effectLst/>
                <a:latin typeface="Times New Roman" panose="02020603050405020304" pitchFamily="18" charset="0"/>
                <a:cs typeface="Times New Roman" panose="02020603050405020304" pitchFamily="18" charset="0"/>
              </a:rPr>
              <a:t>Problem Statement</a:t>
            </a:r>
            <a:endParaRPr b="1" dirty="0" sz="36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1" dirty="0" sz="3200" i="0" lang="en-US">
                <a:solidFill>
                  <a:srgbClr val="0D0D0D"/>
                </a:solidFill>
                <a:effectLst/>
                <a:latin typeface="Times New Roman" panose="02020603050405020304" pitchFamily="18" charset="0"/>
                <a:cs typeface="Times New Roman" panose="02020603050405020304" pitchFamily="18" charset="0"/>
              </a:rPr>
              <a:t>Project Overview</a:t>
            </a:r>
            <a:endParaRPr b="1" dirty="0" sz="36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1" dirty="0" sz="3200" i="0" lang="en-US">
                <a:solidFill>
                  <a:srgbClr val="0D0D0D"/>
                </a:solidFill>
                <a:effectLst/>
                <a:latin typeface="Times New Roman" panose="02020603050405020304" pitchFamily="18" charset="0"/>
                <a:cs typeface="Times New Roman" panose="02020603050405020304" pitchFamily="18" charset="0"/>
              </a:rPr>
              <a:t>End Users</a:t>
            </a:r>
            <a:endParaRPr b="1" dirty="0" sz="36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1" dirty="0" sz="3200" i="0" lang="en-US">
                <a:solidFill>
                  <a:srgbClr val="0D0D0D"/>
                </a:solidFill>
                <a:effectLst/>
                <a:latin typeface="Times New Roman" panose="02020603050405020304" pitchFamily="18" charset="0"/>
                <a:cs typeface="Times New Roman" panose="02020603050405020304" pitchFamily="18" charset="0"/>
              </a:rPr>
              <a:t>Our Solution and Proposition</a:t>
            </a:r>
            <a:endParaRPr b="1" dirty="0" sz="36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1" dirty="0" sz="3200" lang="en-US">
                <a:solidFill>
                  <a:srgbClr val="0D0D0D"/>
                </a:solidFill>
                <a:latin typeface="Times New Roman" panose="02020603050405020304" pitchFamily="18" charset="0"/>
                <a:cs typeface="Times New Roman" panose="02020603050405020304" pitchFamily="18" charset="0"/>
              </a:rPr>
              <a:t>Dataset Description</a:t>
            </a:r>
            <a:endParaRPr b="1" dirty="0" sz="36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1" dirty="0" sz="3200" i="0" lang="en-US">
                <a:solidFill>
                  <a:srgbClr val="0D0D0D"/>
                </a:solidFill>
                <a:effectLst/>
                <a:latin typeface="Times New Roman" panose="02020603050405020304" pitchFamily="18" charset="0"/>
                <a:cs typeface="Times New Roman" panose="02020603050405020304" pitchFamily="18" charset="0"/>
              </a:rPr>
              <a:t>Modelling Approach</a:t>
            </a:r>
            <a:endParaRPr b="1" dirty="0" sz="36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1" dirty="0" sz="3200" i="0" lang="en-US">
                <a:solidFill>
                  <a:srgbClr val="0D0D0D"/>
                </a:solidFill>
                <a:effectLst/>
                <a:latin typeface="Times New Roman" panose="02020603050405020304" pitchFamily="18" charset="0"/>
                <a:cs typeface="Times New Roman" panose="02020603050405020304" pitchFamily="18" charset="0"/>
              </a:rPr>
              <a:t>Results and </a:t>
            </a:r>
            <a:r>
              <a:rPr b="1" dirty="0" sz="3200" lang="en-US">
                <a:solidFill>
                  <a:srgbClr val="0D0D0D"/>
                </a:solidFill>
                <a:latin typeface="Times New Roman" panose="02020603050405020304" pitchFamily="18" charset="0"/>
                <a:cs typeface="Times New Roman" panose="02020603050405020304" pitchFamily="18" charset="0"/>
              </a:rPr>
              <a:t>Discussion</a:t>
            </a:r>
            <a:endParaRPr b="1" dirty="0" sz="36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1" dirty="0" sz="3200" i="0" lang="en-US">
                <a:solidFill>
                  <a:srgbClr val="0D0D0D"/>
                </a:solidFill>
                <a:effectLst/>
                <a:latin typeface="Times New Roman" panose="02020603050405020304" pitchFamily="18" charset="0"/>
                <a:cs typeface="Times New Roman" panose="02020603050405020304" pitchFamily="18" charset="0"/>
              </a:rPr>
              <a:t>Conclusion</a:t>
            </a:r>
            <a:endParaRPr b="1" dirty="0" sz="3600" i="0" lang="en-US">
              <a:solidFill>
                <a:srgbClr val="0D0D0D"/>
              </a:solidFill>
              <a:effectLst/>
              <a:latin typeface="Times New Roman" panose="02020603050405020304" pitchFamily="18" charset="0"/>
              <a:cs typeface="Times New Roman" panose="02020603050405020304" pitchFamily="18" charset="0"/>
            </a:endParaRPr>
          </a:p>
          <a:p>
            <a:endParaRPr b="1"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7991475" y="2933700"/>
            <a:ext cx="2762250" cy="3257550"/>
            <a:chOff x="7991475" y="2933700"/>
            <a:chExt cx="2762250" cy="3257550"/>
          </a:xfrm>
        </p:grpSpPr>
        <p:sp>
          <p:nvSpPr>
            <p:cNvPr id="104864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8"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9" name="object 7"/>
          <p:cNvSpPr txBox="1">
            <a:spLocks noGrp="1"/>
          </p:cNvSpPr>
          <p:nvPr>
            <p:ph type="title"/>
          </p:nvPr>
        </p:nvSpPr>
        <p:spPr>
          <a:xfrm>
            <a:off x="834071" y="575055"/>
            <a:ext cx="6743163"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0"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51" name=""/>
          <p:cNvSpPr txBox="1"/>
          <p:nvPr/>
        </p:nvSpPr>
        <p:spPr>
          <a:xfrm>
            <a:off x="857556" y="2019300"/>
            <a:ext cx="7133918" cy="3469640"/>
          </a:xfrm>
          <a:prstGeom prst="rect"/>
        </p:spPr>
        <p:txBody>
          <a:bodyPr rtlCol="0" wrap="square">
            <a:spAutoFit/>
          </a:bodyPr>
          <a:p>
            <a:r>
              <a:rPr b="1" sz="3200" lang="en-IN">
                <a:solidFill>
                  <a:srgbClr val="000000"/>
                </a:solidFill>
              </a:rPr>
              <a:t>An employee scorecard is a digital 
Record managers use to monitor and 
Review employee performance.  It can
Help motivate employee to improve 
their performance and give them clear
Understanding of expectations,
Priorties, and how to progress.</a:t>
            </a:r>
            <a:endParaRPr b="1"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grpSp>
        <p:nvGrpSpPr>
          <p:cNvPr id="39" name="object 2"/>
          <p:cNvGrpSpPr/>
          <p:nvPr/>
        </p:nvGrpSpPr>
        <p:grpSpPr>
          <a:xfrm>
            <a:off x="8658225" y="2647950"/>
            <a:ext cx="3533775" cy="3810000"/>
            <a:chOff x="8658225" y="2647950"/>
            <a:chExt cx="3533775" cy="3810000"/>
          </a:xfrm>
        </p:grpSpPr>
        <p:sp>
          <p:nvSpPr>
            <p:cNvPr id="104865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4"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5" name="object 7"/>
          <p:cNvSpPr txBox="1">
            <a:spLocks noGrp="1"/>
          </p:cNvSpPr>
          <p:nvPr>
            <p:ph type="title"/>
          </p:nvPr>
        </p:nvSpPr>
        <p:spPr>
          <a:xfrm>
            <a:off x="187643" y="249148"/>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6"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7"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8" name=""/>
          <p:cNvSpPr txBox="1"/>
          <p:nvPr/>
        </p:nvSpPr>
        <p:spPr>
          <a:xfrm>
            <a:off x="482984" y="1695450"/>
            <a:ext cx="8432415" cy="4066541"/>
          </a:xfrm>
          <a:prstGeom prst="rect"/>
        </p:spPr>
        <p:txBody>
          <a:bodyPr rtlCol="0" wrap="square">
            <a:spAutoFit/>
          </a:bodyPr>
          <a:p>
            <a:r>
              <a:rPr altLang="en-IN" b="1" sz="2400" lang="en-US">
                <a:solidFill>
                  <a:srgbClr val="000000"/>
                </a:solidFill>
              </a:rPr>
              <a:t>A project overview is a document that provides a comprehensive summary of a project, including its goals, timeline, resources, and potential risks. It's a useful tool for communicating the project's purpose and approach to team members and stakeholders, and can be used as a reference throughout the project's lifecycle.</a:t>
            </a:r>
            <a:r>
              <a:rPr altLang="en-IN" b="1" sz="2400" lang="en-US">
                <a:solidFill>
                  <a:srgbClr val="000000"/>
                </a:solidFill>
              </a:rPr>
              <a:t>When creating a scorecard, you typically set over all objectives, including various performance targets for a group or organization.  You can fill in the targets with additional KPIs that reflect each sub-objectives.</a:t>
            </a:r>
            <a:endParaRPr b="1" sz="2000" lang="en-IN">
              <a:solidFill>
                <a:srgbClr val="000000"/>
              </a:solidFill>
            </a:endParaRPr>
          </a:p>
          <a:p>
            <a:endParaRPr b="1"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59"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0"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2" name="object 5"/>
          <p:cNvSpPr txBox="1">
            <a:spLocks noGrp="1"/>
          </p:cNvSpPr>
          <p:nvPr>
            <p:ph type="title"/>
          </p:nvPr>
        </p:nvSpPr>
        <p:spPr>
          <a:xfrm>
            <a:off x="276829" y="589941"/>
            <a:ext cx="5256591"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3"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4" name=""/>
          <p:cNvSpPr txBox="1"/>
          <p:nvPr/>
        </p:nvSpPr>
        <p:spPr>
          <a:xfrm>
            <a:off x="465111" y="1695449"/>
            <a:ext cx="10136618" cy="4003041"/>
          </a:xfrm>
          <a:prstGeom prst="rect"/>
        </p:spPr>
        <p:txBody>
          <a:bodyPr rtlCol="0" wrap="square">
            <a:spAutoFit/>
          </a:bodyPr>
          <a:p>
            <a:r>
              <a:rPr b="1" sz="2400" lang="en-IN">
                <a:solidFill>
                  <a:srgbClr val="000000"/>
                </a:solidFill>
              </a:rPr>
              <a:t>Single author
To avoid confusion, it's  best to have as single author so that everyone is working 
With the same version of the scorecard.
Hidden costs
Excel reporting can have hidden costs, so it's important to consider 
These before creating a scorecard.
Advanced functions 
Excel offers advanced functions like VLOOKUP, INDEX/MATCH, and 
IF statements that can help manage and analyse data more 
Efficiently</a:t>
            </a:r>
            <a:endParaRPr b="1"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9" name="object 6"/>
          <p:cNvSpPr txBox="1">
            <a:spLocks noGrp="1"/>
          </p:cNvSpPr>
          <p:nvPr>
            <p:ph type="title"/>
          </p:nvPr>
        </p:nvSpPr>
        <p:spPr>
          <a:xfrm>
            <a:off x="418351" y="494981"/>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0"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1" name=""/>
          <p:cNvSpPr txBox="1"/>
          <p:nvPr/>
        </p:nvSpPr>
        <p:spPr>
          <a:xfrm>
            <a:off x="3134867" y="1788160"/>
            <a:ext cx="7122416" cy="2936240"/>
          </a:xfrm>
          <a:prstGeom prst="rect"/>
        </p:spPr>
        <p:txBody>
          <a:bodyPr rtlCol="0" wrap="square">
            <a:spAutoFit/>
          </a:bodyPr>
          <a:p>
            <a:r>
              <a:rPr b="1" sz="2400" lang="en-IN">
                <a:solidFill>
                  <a:srgbClr val="000000"/>
                </a:solidFill>
              </a:rPr>
              <a:t>The balanced scorecard requires specific 
measures of what customers get-in terms of time, quality, performance and service,
And cost.   
2. Internal business perspective, focus on 
The core competencies, processes, decision, and actions that have the greatest impact on customer satisfaction.</a:t>
            </a:r>
            <a:endParaRPr b="1"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72" name="Title 1"/>
          <p:cNvSpPr>
            <a:spLocks noGrp="1"/>
          </p:cNvSpPr>
          <p:nvPr>
            <p:ph type="title"/>
          </p:nvPr>
        </p:nvSpPr>
        <p:spPr>
          <a:xfrm>
            <a:off x="755332" y="385444"/>
            <a:ext cx="10681335" cy="723901"/>
          </a:xfrm>
        </p:spPr>
        <p:txBody>
          <a:bodyPr/>
          <a:p>
            <a:r>
              <a:rPr dirty="0" lang="en-IN"/>
              <a:t>Dataset Description</a:t>
            </a:r>
          </a:p>
        </p:txBody>
      </p:sp>
      <p:sp>
        <p:nvSpPr>
          <p:cNvPr id="1048673" name=""/>
          <p:cNvSpPr txBox="1"/>
          <p:nvPr/>
        </p:nvSpPr>
        <p:spPr>
          <a:xfrm>
            <a:off x="755332" y="1706879"/>
            <a:ext cx="8491114" cy="3444241"/>
          </a:xfrm>
          <a:prstGeom prst="rect"/>
        </p:spPr>
        <p:txBody>
          <a:bodyPr rtlCol="0" wrap="square">
            <a:spAutoFit/>
          </a:bodyPr>
          <a:p>
            <a:r>
              <a:rPr b="1" sz="2800" lang="en-IN">
                <a:solidFill>
                  <a:srgbClr val="000000"/>
                </a:solidFill>
              </a:rPr>
              <a:t>Organize data in a table format with each employee having a dedicated row.
Use seperate columns for each data point mentioned above.
Consider using conditional formatting to highlight
Performance levels based on Target values .
Create a dashboard sheet with charts and graphs
to visualize performance data.</a:t>
            </a:r>
            <a:endParaRPr b="1"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74"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8"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9"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0"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1" name=""/>
          <p:cNvSpPr txBox="1"/>
          <p:nvPr/>
        </p:nvSpPr>
        <p:spPr>
          <a:xfrm>
            <a:off x="2526029" y="1868802"/>
            <a:ext cx="8337642" cy="3025140"/>
          </a:xfrm>
          <a:prstGeom prst="rect"/>
        </p:spPr>
        <p:txBody>
          <a:bodyPr rtlCol="0" wrap="square">
            <a:spAutoFit/>
          </a:bodyPr>
          <a:p>
            <a:r>
              <a:rPr sz="2800" lang="en-IN">
                <a:solidFill>
                  <a:srgbClr val="000000"/>
                </a:solidFill>
              </a:rPr>
              <a:t>_Automated calculation _ : "with our scorecard,
Calculations are automated, eliminating manual 
Errors and saving hours of the time for HR and 
Managers.  _Real_time visibility _  : "Get instant 
Insights into employee performance with our real-time dashboard, enabling timely intervention and data_driven decision.</a:t>
            </a:r>
            <a:endParaRPr sz="2800"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2024-03-27T19:07:22Z</dcterms:created>
  <dcterms:modified xsi:type="dcterms:W3CDTF">2024-08-31T15:10:35Z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b660983553f94788965e8865a5d30d58</vt:lpwstr>
  </property>
</Properties>
</file>