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3716000" cx="2438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HrFN6z6Un4em7K4L7CQe3USN6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95D83A-DAA4-4AD6-AC4E-6DA8CC77F506}">
  <a:tblStyle styleId="{6495D83A-DAA4-4AD6-AC4E-6DA8CC77F506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CDD4EA"/>
          </a:solidFill>
        </a:fill>
      </a:tcStyle>
    </a:wholeTbl>
    <a:band1H>
      <a:tcTxStyle/>
    </a:band1H>
    <a:band2H>
      <a:tcTxStyle b="off" i="off"/>
      <a:tcStyle>
        <a:fill>
          <a:solidFill>
            <a:srgbClr val="E8EBF5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3048000" y="2244725"/>
            <a:ext cx="18288001" cy="47752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3048000" y="7204075"/>
            <a:ext cx="18288001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/>
            </a:lvl1pPr>
            <a:lvl2pPr indent="-228600" lvl="1" marL="91440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/>
            </a:lvl2pPr>
            <a:lvl3pPr indent="-228600" lvl="2" marL="137160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/>
            </a:lvl3pPr>
            <a:lvl4pPr indent="-228600" lvl="3" marL="182880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/>
            </a:lvl4pPr>
            <a:lvl5pPr indent="-228600" lvl="4" marL="228600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/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1676400" y="730250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1676400" y="3651250"/>
            <a:ext cx="21031199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1663700" y="3419476"/>
            <a:ext cx="21031199" cy="5705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1663700" y="9178925"/>
            <a:ext cx="21031199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Font typeface="Calibri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Font typeface="Calibri"/>
              <a:buNone/>
              <a:defRPr sz="4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Font typeface="Calibri"/>
              <a:buNone/>
              <a:defRPr sz="4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Font typeface="Calibri"/>
              <a:buNone/>
              <a:defRPr sz="48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Font typeface="Calibri"/>
              <a:buNone/>
              <a:defRPr sz="48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1676400" y="730250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1679575" y="730250"/>
            <a:ext cx="21031201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1679575" y="3362326"/>
            <a:ext cx="10315576" cy="16478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b="1" sz="4800"/>
            </a:lvl2pPr>
            <a:lvl3pPr indent="-2286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b="1" sz="4800"/>
            </a:lvl3pPr>
            <a:lvl4pPr indent="-2286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b="1" sz="4800"/>
            </a:lvl4pPr>
            <a:lvl5pPr indent="-2286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b="1" sz="4800"/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2" type="body"/>
          </p:nvPr>
        </p:nvSpPr>
        <p:spPr>
          <a:xfrm>
            <a:off x="12344400" y="3362326"/>
            <a:ext cx="10366376" cy="16478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1676400" y="730250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type="title"/>
          </p:nvPr>
        </p:nvSpPr>
        <p:spPr>
          <a:xfrm>
            <a:off x="1679575" y="914400"/>
            <a:ext cx="7864476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" type="body"/>
          </p:nvPr>
        </p:nvSpPr>
        <p:spPr>
          <a:xfrm>
            <a:off x="10366375" y="1974850"/>
            <a:ext cx="12344401" cy="974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6400"/>
              <a:buChar char="•"/>
              <a:defRPr sz="6400"/>
            </a:lvl1pPr>
            <a:lvl2pPr indent="-6350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6400"/>
              <a:buChar char="•"/>
              <a:defRPr sz="6400"/>
            </a:lvl2pPr>
            <a:lvl3pPr indent="-6350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6400"/>
              <a:buChar char="•"/>
              <a:defRPr sz="6400"/>
            </a:lvl3pPr>
            <a:lvl4pPr indent="-6350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6400"/>
              <a:buChar char="•"/>
              <a:defRPr sz="6400"/>
            </a:lvl4pPr>
            <a:lvl5pPr indent="-6350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6400"/>
              <a:buChar char="•"/>
              <a:defRPr sz="6400"/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2" type="body"/>
          </p:nvPr>
        </p:nvSpPr>
        <p:spPr>
          <a:xfrm>
            <a:off x="1679575" y="4114800"/>
            <a:ext cx="7864475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1679575" y="914400"/>
            <a:ext cx="7864476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22"/>
          <p:cNvSpPr/>
          <p:nvPr>
            <p:ph idx="2" type="pic"/>
          </p:nvPr>
        </p:nvSpPr>
        <p:spPr>
          <a:xfrm>
            <a:off x="10366375" y="1974850"/>
            <a:ext cx="12344401" cy="974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22"/>
          <p:cNvSpPr txBox="1"/>
          <p:nvPr>
            <p:ph idx="1" type="body"/>
          </p:nvPr>
        </p:nvSpPr>
        <p:spPr>
          <a:xfrm>
            <a:off x="1679575" y="4114800"/>
            <a:ext cx="7864476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2pPr>
            <a:lvl3pPr indent="-2286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3pPr>
            <a:lvl4pPr indent="-2286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4pPr>
            <a:lvl5pPr indent="-2286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1676400" y="730250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b="0" i="0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1676400" y="3651250"/>
            <a:ext cx="21031199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84200" lvl="1" marL="914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84200" lvl="2" marL="1371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84200" lvl="3" marL="1828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84200" lvl="4" marL="22860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42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84200" lvl="6" marL="3200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84200" lvl="7" marL="3657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4200" lvl="8" marL="4114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/>
          <p:nvPr>
            <p:ph idx="4294967295" type="ctrTitle"/>
          </p:nvPr>
        </p:nvSpPr>
        <p:spPr>
          <a:xfrm>
            <a:off x="358668" y="746980"/>
            <a:ext cx="23666664" cy="122220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rPr b="1" i="0" lang="en-US" sz="6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Blind’s Eye : IoT based real-time surrounding identification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rPr b="1" i="0" lang="en-US" sz="6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object detection</a:t>
            </a:r>
            <a:endParaRPr b="0" i="0" sz="6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64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br>
              <a:rPr b="1" i="0" lang="en-US" sz="6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baseline="30000" i="0" lang="en-US" sz="5555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HIMANSHU SHEKHAR</a:t>
            </a:r>
            <a:br>
              <a:rPr b="1" i="0" lang="en-US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ENROLMENT NO. : 12017002002067</a:t>
            </a:r>
            <a:br>
              <a:rPr b="1" i="0" lang="en-US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baseline="30000" i="0" lang="en-US" sz="55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SUJOY SEAL</a:t>
            </a:r>
            <a:br>
              <a:rPr b="1" i="0" lang="en-US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ENROLMENT NO. : 12017002002010</a:t>
            </a:r>
            <a:br>
              <a:rPr b="1" i="0" lang="en-US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b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baseline="3000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supervision of</a:t>
            </a:r>
            <a:b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TUFAN SAHA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b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br>
              <a:rPr b="1" i="0" lang="en-US" sz="3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Institute of Engineering and Management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type="title"/>
          </p:nvPr>
        </p:nvSpPr>
        <p:spPr>
          <a:xfrm>
            <a:off x="1676400" y="730250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</a:pPr>
            <a:r>
              <a:rPr b="0" i="0" lang="en-US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FUTURE IMPLEMENTATION</a:t>
            </a:r>
            <a:endParaRPr/>
          </a:p>
        </p:txBody>
      </p:sp>
      <p:sp>
        <p:nvSpPr>
          <p:cNvPr id="119" name="Google Shape;119;p10"/>
          <p:cNvSpPr txBox="1"/>
          <p:nvPr>
            <p:ph idx="1" type="body"/>
          </p:nvPr>
        </p:nvSpPr>
        <p:spPr>
          <a:xfrm>
            <a:off x="1676400" y="3651250"/>
            <a:ext cx="21031199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871219" lvl="0" marL="87121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80"/>
              <a:buFont typeface="Times New Roman"/>
              <a:buAutoNum type="arabicPeriod"/>
            </a:pPr>
            <a:r>
              <a:rPr lang="en-US" sz="5880">
                <a:latin typeface="Times New Roman"/>
                <a:ea typeface="Times New Roman"/>
                <a:cs typeface="Times New Roman"/>
                <a:sym typeface="Times New Roman"/>
              </a:rPr>
              <a:t>Need to implement hardware for making system portable.</a:t>
            </a:r>
            <a:endParaRPr/>
          </a:p>
          <a:p>
            <a:pPr indent="896111" lvl="4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80"/>
              <a:buFont typeface="Times New Roman"/>
              <a:buNone/>
            </a:pPr>
            <a:r>
              <a:rPr lang="en-US" sz="5880">
                <a:latin typeface="Times New Roman"/>
                <a:ea typeface="Times New Roman"/>
                <a:cs typeface="Times New Roman"/>
                <a:sym typeface="Times New Roman"/>
              </a:rPr>
              <a:t>Plan of Action : Raspberry Pi 3 with Raspbian or Noobs.</a:t>
            </a:r>
            <a:endParaRPr/>
          </a:p>
          <a:p>
            <a:pPr indent="-497839" lvl="0" marL="87121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80"/>
              <a:buFont typeface="Times New Roman"/>
              <a:buNone/>
            </a:pPr>
            <a:r>
              <a:t/>
            </a:r>
            <a:endParaRPr sz="58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97839" lvl="0" marL="87121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80"/>
              <a:buFont typeface="Times New Roman"/>
              <a:buNone/>
            </a:pPr>
            <a:r>
              <a:t/>
            </a:r>
            <a:endParaRPr sz="58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71219" lvl="0" marL="87121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80"/>
              <a:buFont typeface="Times New Roman"/>
              <a:buAutoNum type="arabicPeriod"/>
            </a:pPr>
            <a:r>
              <a:rPr lang="en-US" sz="5880">
                <a:latin typeface="Times New Roman"/>
                <a:ea typeface="Times New Roman"/>
                <a:cs typeface="Times New Roman"/>
                <a:sym typeface="Times New Roman"/>
              </a:rPr>
              <a:t>Need to implement for a varied dataset            </a:t>
            </a:r>
            <a:endParaRPr/>
          </a:p>
          <a:p>
            <a:pPr indent="896111" lvl="4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80"/>
              <a:buFont typeface="Times New Roman"/>
              <a:buNone/>
            </a:pPr>
            <a:r>
              <a:rPr lang="en-US" sz="5880">
                <a:latin typeface="Times New Roman"/>
                <a:ea typeface="Times New Roman"/>
                <a:cs typeface="Times New Roman"/>
                <a:sym typeface="Times New Roman"/>
              </a:rPr>
              <a:t>Plan of Action : Gather More dataset.      </a:t>
            </a:r>
            <a:endParaRPr/>
          </a:p>
          <a:p>
            <a:pPr indent="-497839" lvl="0" marL="87121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80"/>
              <a:buFont typeface="Times New Roman"/>
              <a:buNone/>
            </a:pPr>
            <a:r>
              <a:t/>
            </a:r>
            <a:endParaRPr sz="58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97839" lvl="0" marL="87121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80"/>
              <a:buFont typeface="Times New Roman"/>
              <a:buNone/>
            </a:pPr>
            <a:r>
              <a:t/>
            </a:r>
            <a:endParaRPr sz="58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71219" lvl="0" marL="87121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80"/>
              <a:buFont typeface="Times New Roman"/>
              <a:buAutoNum type="arabicPeriod"/>
            </a:pPr>
            <a:r>
              <a:rPr lang="en-US" sz="5880">
                <a:latin typeface="Times New Roman"/>
                <a:ea typeface="Times New Roman"/>
                <a:cs typeface="Times New Roman"/>
                <a:sym typeface="Times New Roman"/>
              </a:rPr>
              <a:t>Use of CNN with more neurons instead of Open CV</a:t>
            </a:r>
            <a:endParaRPr/>
          </a:p>
          <a:p>
            <a:pPr indent="896111" lvl="4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80"/>
              <a:buFont typeface="Times New Roman"/>
              <a:buNone/>
            </a:pPr>
            <a:r>
              <a:rPr lang="en-US" sz="5880">
                <a:latin typeface="Times New Roman"/>
                <a:ea typeface="Times New Roman"/>
                <a:cs typeface="Times New Roman"/>
                <a:sym typeface="Times New Roman"/>
              </a:rPr>
              <a:t>Plan of Action : Modify existing Algorithm </a:t>
            </a:r>
            <a:br>
              <a:rPr lang="en-US" sz="588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20" name="Google Shape;120;p10"/>
          <p:cNvSpPr txBox="1"/>
          <p:nvPr>
            <p:ph idx="4294967295" type="sldNum"/>
          </p:nvPr>
        </p:nvSpPr>
        <p:spPr>
          <a:xfrm>
            <a:off x="12700000" y="12700000"/>
            <a:ext cx="607537" cy="588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</a:pPr>
            <a:fld id="{00000000-1234-1234-1234-123412341234}" type="slidenum">
              <a:rPr lang="en-US" sz="3200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1676400" y="730250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</a:pPr>
            <a:r>
              <a:rPr b="0" i="0" lang="en-US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1676400" y="3651250"/>
            <a:ext cx="21031199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84250" lvl="0" marL="101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Times New Roman"/>
              <a:buAutoNum type="arabicParenBoth"/>
            </a:pPr>
            <a:r>
              <a:rPr baseline="30000" lang="en-US" sz="5900">
                <a:latin typeface="Times New Roman"/>
                <a:ea typeface="Times New Roman"/>
                <a:cs typeface="Times New Roman"/>
                <a:sym typeface="Times New Roman"/>
              </a:rPr>
              <a:t>Servick K. Echolocation in blind people reveals the brain’s adaptive powers. Science Mag. (Oct. 1, 2019). https://www.sciencemag.org/news/2019/10/echolocation-blind-people-reveals-brain-s-adaptive-powers. [Last accessed on: Jun. 5, 2021]</a:t>
            </a:r>
            <a:endParaRPr sz="5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84250" lvl="0" marL="10160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Times New Roman"/>
              <a:buAutoNum type="arabicParenBoth"/>
            </a:pPr>
            <a:r>
              <a:rPr baseline="30000" lang="en-US" sz="5900">
                <a:latin typeface="Times New Roman"/>
                <a:ea typeface="Times New Roman"/>
                <a:cs typeface="Times New Roman"/>
                <a:sym typeface="Times New Roman"/>
              </a:rPr>
              <a:t>Pascolini D, Mariotti SPM. Global estimates of visual impairment: 2010. British Journal Ophthalmology Online First published December 1, 2011 as 10.1136/bjophthalmol-2011-300539.</a:t>
            </a:r>
            <a:endParaRPr sz="5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84250" lvl="0" marL="10160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Times New Roman"/>
              <a:buAutoNum type="arabicParenBoth"/>
            </a:pPr>
            <a:r>
              <a:rPr baseline="30000" lang="en-US" sz="5900">
                <a:latin typeface="Times New Roman"/>
                <a:ea typeface="Times New Roman"/>
                <a:cs typeface="Times New Roman"/>
                <a:sym typeface="Times New Roman"/>
              </a:rPr>
              <a:t>HQUALITY. A man with a futuristic look with glasses augmented reality in holography. Adobe Stock. (n.d.). FILE #:</a:t>
            </a:r>
            <a:r>
              <a:rPr b="1" lang="en-US" sz="59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aseline="30000" lang="en-US" sz="5900">
                <a:latin typeface="Times New Roman"/>
                <a:ea typeface="Times New Roman"/>
                <a:cs typeface="Times New Roman"/>
                <a:sym typeface="Times New Roman"/>
              </a:rPr>
              <a:t> 145565083. https://stock.adobe.com/in/search?k=futuristic+glasses. [Last accessed on: Jun. 5, 2021]</a:t>
            </a:r>
            <a:endParaRPr sz="5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84250" lvl="0" marL="10160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Times New Roman"/>
              <a:buAutoNum type="arabicParenBoth"/>
            </a:pPr>
            <a:r>
              <a:rPr baseline="30000" lang="en-US" sz="5900">
                <a:latin typeface="Times New Roman"/>
                <a:ea typeface="Times New Roman"/>
                <a:cs typeface="Times New Roman"/>
                <a:sym typeface="Times New Roman"/>
              </a:rPr>
              <a:t>Redmon, Joseph, et al. "You only look once: Unified, real-time object detection." </a:t>
            </a:r>
            <a:r>
              <a:rPr baseline="30000" i="1" lang="en-US" sz="5900">
                <a:latin typeface="Times New Roman"/>
                <a:ea typeface="Times New Roman"/>
                <a:cs typeface="Times New Roman"/>
                <a:sym typeface="Times New Roman"/>
              </a:rPr>
              <a:t>Proceedings of the IEEE conference on computer vision and pattern recognition</a:t>
            </a:r>
            <a:r>
              <a:rPr baseline="30000" lang="en-US" sz="5900">
                <a:latin typeface="Times New Roman"/>
                <a:ea typeface="Times New Roman"/>
                <a:cs typeface="Times New Roman"/>
                <a:sym typeface="Times New Roman"/>
              </a:rPr>
              <a:t>. 2016. [Last accessed on: Jun. 6, 2021]</a:t>
            </a:r>
            <a:endParaRPr sz="5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1"/>
          <p:cNvSpPr txBox="1"/>
          <p:nvPr>
            <p:ph idx="4294967295" type="sldNum"/>
          </p:nvPr>
        </p:nvSpPr>
        <p:spPr>
          <a:xfrm>
            <a:off x="12700000" y="12700000"/>
            <a:ext cx="607537" cy="588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</a:pPr>
            <a:fld id="{00000000-1234-1234-1234-123412341234}" type="slidenum">
              <a:rPr lang="en-US" sz="3200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>
            <p:ph type="title"/>
          </p:nvPr>
        </p:nvSpPr>
        <p:spPr>
          <a:xfrm>
            <a:off x="2261095" y="4831382"/>
            <a:ext cx="19861811" cy="4053237"/>
          </a:xfrm>
          <a:prstGeom prst="rect">
            <a:avLst/>
          </a:prstGeom>
          <a:noFill/>
          <a:ln>
            <a:noFill/>
          </a:ln>
          <a:effectLst>
            <a:outerShdw blurRad="177800" rotWithShape="0" dir="2519893" dist="203200">
              <a:srgbClr val="000000">
                <a:alpha val="69019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lang="en-US" sz="11500">
                <a:latin typeface="Arial"/>
                <a:ea typeface="Arial"/>
                <a:cs typeface="Arial"/>
                <a:sym typeface="Arial"/>
              </a:rPr>
              <a:t>THANK YOU 😊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1676400" y="730250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</a:pPr>
            <a:r>
              <a:rPr b="0" i="0" lang="en-US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/>
          </a:p>
        </p:txBody>
      </p:sp>
      <p:graphicFrame>
        <p:nvGraphicFramePr>
          <p:cNvPr id="55" name="Google Shape;55;p2"/>
          <p:cNvGraphicFramePr/>
          <p:nvPr/>
        </p:nvGraphicFramePr>
        <p:xfrm>
          <a:off x="2575284" y="29518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{6495D83A-DAA4-4AD6-AC4E-6DA8CC77F506}</a:tableStyleId>
              </a:tblPr>
              <a:tblGrid>
                <a:gridCol w="1145725"/>
                <a:gridCol w="6983075"/>
                <a:gridCol w="3850775"/>
                <a:gridCol w="6098600"/>
                <a:gridCol w="1155225"/>
              </a:tblGrid>
              <a:tr h="194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Calibri"/>
                        <a:buNone/>
                      </a:pPr>
                      <a:r>
                        <a:t/>
                      </a:r>
                      <a:endParaRPr b="1" sz="6000" u="none" cap="none" strike="noStrike"/>
                    </a:p>
                  </a:txBody>
                  <a:tcPr marT="0" marB="0" marR="0" marL="0" anchor="ctr">
                    <a:lnL cap="flat" cmpd="sng" w="381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8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Calibri"/>
                        <a:buNone/>
                      </a:pPr>
                      <a:r>
                        <a:rPr b="1" lang="en-US" sz="6000" u="none" cap="none" strike="noStrike"/>
                        <a:t>TITLE</a:t>
                      </a:r>
                      <a:endParaRPr/>
                    </a:p>
                  </a:txBody>
                  <a:tcPr marT="0" marB="0" marR="0" marL="0" anchor="ctr">
                    <a:lnT cap="flat" cmpd="sng" w="381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89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Calibri"/>
                        <a:buNone/>
                      </a:pPr>
                      <a:r>
                        <a:t/>
                      </a:r>
                      <a:endParaRPr b="1" sz="6000" u="none" cap="none" strike="noStrike"/>
                    </a:p>
                  </a:txBody>
                  <a:tcPr marT="0" marB="0" marR="0" marL="0" anchor="ctr">
                    <a:lnT cap="flat" cmpd="sng" w="381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89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Calibri"/>
                        <a:buNone/>
                      </a:pPr>
                      <a:r>
                        <a:rPr b="1" lang="en-US" sz="6000" u="none" cap="none" strike="noStrike"/>
                        <a:t>PAGE NUMBER</a:t>
                      </a:r>
                      <a:endParaRPr/>
                    </a:p>
                  </a:txBody>
                  <a:tcPr marT="0" marB="0" marR="0" marL="0" anchor="ctr">
                    <a:lnT cap="flat" cmpd="sng" w="381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89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Calibri"/>
                        <a:buNone/>
                      </a:pPr>
                      <a:r>
                        <a:t/>
                      </a:r>
                      <a:endParaRPr b="1" sz="6000" u="none" cap="none" strike="noStrike"/>
                    </a:p>
                  </a:txBody>
                  <a:tcPr marT="0" marB="0" marR="0" marL="0" anchor="ctr">
                    <a:lnR cap="flat" cmpd="sng" w="381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8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07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t/>
                      </a:r>
                      <a:endParaRPr sz="5600" u="none" cap="none" strike="noStrike"/>
                    </a:p>
                  </a:txBody>
                  <a:tcPr marT="0" marB="0" marR="0" marL="0" anchor="ctr">
                    <a:lnL cap="flat" cmpd="sng" w="381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88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rPr lang="en-US" sz="5600" u="none" cap="none" strike="noStrike"/>
                        <a:t>PROBLEM</a:t>
                      </a:r>
                      <a:endParaRPr/>
                    </a:p>
                  </a:txBody>
                  <a:tcPr marT="0" marB="0" marR="0" marL="0" anchor="ctr">
                    <a:lnT cap="flat" cmpd="sng" w="889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t/>
                      </a:r>
                      <a:endParaRPr sz="5600" u="none" cap="none" strike="noStrike"/>
                    </a:p>
                  </a:txBody>
                  <a:tcPr marT="0" marB="0" marR="0" marL="0" anchor="ctr">
                    <a:lnT cap="flat" cmpd="sng" w="889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rPr lang="en-US" sz="5600" u="none" cap="none" strike="noStrike"/>
                        <a:t>3</a:t>
                      </a:r>
                      <a:endParaRPr/>
                    </a:p>
                  </a:txBody>
                  <a:tcPr marT="0" marB="0" marR="0" marL="0" anchor="ctr">
                    <a:lnT cap="flat" cmpd="sng" w="889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t/>
                      </a:r>
                      <a:endParaRPr sz="5600" u="none" cap="none" strike="noStrike"/>
                    </a:p>
                  </a:txBody>
                  <a:tcPr marT="0" marB="0" marR="0" marL="0" anchor="ctr">
                    <a:lnR cap="flat" cmpd="sng" w="381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8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07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t/>
                      </a:r>
                      <a:endParaRPr sz="5600" u="none" cap="none" strike="noStrike"/>
                    </a:p>
                  </a:txBody>
                  <a:tcPr marT="0" marB="0" marR="0" marL="0" anchor="ctr">
                    <a:lnL cap="flat" cmpd="sng" w="381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rPr lang="en-US" sz="5600" u="none" cap="none" strike="noStrike"/>
                        <a:t>INTRODUCTION</a:t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t/>
                      </a:r>
                      <a:endParaRPr sz="56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rPr lang="en-US" sz="5600" u="none" cap="none" strike="noStrike"/>
                        <a:t>4</a:t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t/>
                      </a:r>
                      <a:endParaRPr sz="5600" u="none" cap="none" strike="noStrike"/>
                    </a:p>
                  </a:txBody>
                  <a:tcPr marT="0" marB="0" marR="0" marL="0" anchor="ctr">
                    <a:lnR cap="flat" cmpd="sng" w="381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07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t/>
                      </a:r>
                      <a:endParaRPr sz="5600" u="none" cap="none" strike="noStrike"/>
                    </a:p>
                  </a:txBody>
                  <a:tcPr marT="0" marB="0" marR="0" marL="0" anchor="ctr">
                    <a:lnL cap="flat" cmpd="sng" w="381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rPr lang="en-US" sz="5600" u="none" cap="none" strike="noStrike"/>
                        <a:t>APPROACH</a:t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t/>
                      </a:r>
                      <a:endParaRPr sz="56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rPr lang="en-US" sz="5600" u="none" cap="none" strike="noStrike"/>
                        <a:t>5</a:t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t/>
                      </a:r>
                      <a:endParaRPr sz="5600" u="none" cap="none" strike="noStrike"/>
                    </a:p>
                  </a:txBody>
                  <a:tcPr marT="0" marB="0" marR="0" marL="0" anchor="ctr">
                    <a:lnR cap="flat" cmpd="sng" w="381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07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t/>
                      </a:r>
                      <a:endParaRPr sz="5600" u="none" cap="none" strike="noStrike"/>
                    </a:p>
                  </a:txBody>
                  <a:tcPr marT="0" marB="0" marR="0" marL="0" anchor="ctr">
                    <a:lnL cap="flat" cmpd="sng" w="381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rPr lang="en-US" sz="5600" u="none" cap="none" strike="noStrike"/>
                        <a:t>ML MODEL</a:t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t/>
                      </a:r>
                      <a:endParaRPr sz="56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rPr lang="en-US" sz="5600" u="none" cap="none" strike="noStrike"/>
                        <a:t>6</a:t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t/>
                      </a:r>
                      <a:endParaRPr sz="5600" u="none" cap="none" strike="noStrike"/>
                    </a:p>
                  </a:txBody>
                  <a:tcPr marT="0" marB="0" marR="0" marL="0" anchor="ctr">
                    <a:lnR cap="flat" cmpd="sng" w="381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07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t/>
                      </a:r>
                      <a:endParaRPr sz="5600" u="none" cap="none" strike="noStrike"/>
                    </a:p>
                  </a:txBody>
                  <a:tcPr marT="0" marB="0" marR="0" marL="0" anchor="ctr">
                    <a:lnL cap="flat" cmpd="sng" w="381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rPr lang="en-US" sz="5600" u="none" cap="none" strike="noStrike"/>
                        <a:t>CODE SNIPPET</a:t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t/>
                      </a:r>
                      <a:endParaRPr sz="56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rPr lang="en-US" sz="5600" u="none" cap="none" strike="noStrike"/>
                        <a:t>7</a:t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t/>
                      </a:r>
                      <a:endParaRPr sz="5600" u="none" cap="none" strike="noStrike"/>
                    </a:p>
                  </a:txBody>
                  <a:tcPr marT="0" marB="0" marR="0" marL="0" anchor="ctr">
                    <a:lnR cap="flat" cmpd="sng" w="381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07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t/>
                      </a:r>
                      <a:endParaRPr sz="5600" u="none" cap="none" strike="noStrike"/>
                    </a:p>
                  </a:txBody>
                  <a:tcPr marT="0" marB="0" marR="0" marL="0" anchor="ctr">
                    <a:lnL cap="flat" cmpd="sng" w="381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rPr lang="en-US" sz="5600" u="none" cap="none" strike="noStrike"/>
                        <a:t>SECURITY</a:t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t/>
                      </a:r>
                      <a:endParaRPr sz="56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rPr lang="en-US" sz="5600" u="none" cap="none" strike="noStrike"/>
                        <a:t>8</a:t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t/>
                      </a:r>
                      <a:endParaRPr sz="5600" u="none" cap="none" strike="noStrike"/>
                    </a:p>
                  </a:txBody>
                  <a:tcPr marT="0" marB="0" marR="0" marL="0" anchor="ctr">
                    <a:lnR cap="flat" cmpd="sng" w="381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07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t/>
                      </a:r>
                      <a:endParaRPr sz="5600" u="none" cap="none" strike="noStrike"/>
                    </a:p>
                  </a:txBody>
                  <a:tcPr marT="0" marB="0" marR="0" marL="0" anchor="ctr">
                    <a:lnL cap="flat" cmpd="sng" w="381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rPr lang="en-US" sz="5600" u="none" cap="none" strike="noStrike"/>
                        <a:t>OUTPUT</a:t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t/>
                      </a:r>
                      <a:endParaRPr sz="56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rPr lang="en-US" sz="5600" u="none" cap="none" strike="noStrike"/>
                        <a:t>9</a:t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t/>
                      </a:r>
                      <a:endParaRPr sz="5600" u="none" cap="none" strike="noStrike"/>
                    </a:p>
                  </a:txBody>
                  <a:tcPr marT="0" marB="0" marR="0" marL="0" anchor="ctr">
                    <a:lnR cap="flat" cmpd="sng" w="381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07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t/>
                      </a:r>
                      <a:endParaRPr sz="5600" u="none" cap="none" strike="noStrike"/>
                    </a:p>
                  </a:txBody>
                  <a:tcPr marT="0" marB="0" marR="0" marL="0" anchor="ctr">
                    <a:lnL cap="flat" cmpd="sng" w="381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rPr lang="en-US" sz="5600" u="none" cap="none" strike="noStrike"/>
                        <a:t>STATUS</a:t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t/>
                      </a:r>
                      <a:endParaRPr sz="56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rPr lang="en-US" sz="5600" u="none" cap="none" strike="noStrike"/>
                        <a:t>10</a:t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t/>
                      </a:r>
                      <a:endParaRPr sz="5600" u="none" cap="none" strike="noStrike"/>
                    </a:p>
                  </a:txBody>
                  <a:tcPr marT="0" marB="0" marR="0" marL="0" anchor="ctr">
                    <a:lnR cap="flat" cmpd="sng" w="381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07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t/>
                      </a:r>
                      <a:endParaRPr sz="5600" u="none" cap="none" strike="noStrike"/>
                    </a:p>
                  </a:txBody>
                  <a:tcPr marT="0" marB="0" marR="0" marL="0" anchor="ctr">
                    <a:lnL cap="flat" cmpd="sng" w="381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rPr lang="en-US" sz="5600" u="none" cap="none" strike="noStrike"/>
                        <a:t>REFERENCES</a:t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t/>
                      </a:r>
                      <a:endParaRPr sz="5600" u="none" cap="none" strike="noStrike"/>
                    </a:p>
                  </a:txBody>
                  <a:tcPr marT="0" marB="0" marR="0" marL="0" anchor="ctr">
                    <a:lnT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rPr lang="en-US" sz="5600" u="none" cap="none" strike="noStrike"/>
                        <a:t>11</a:t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0"/>
                        <a:buFont typeface="Calibri"/>
                        <a:buNone/>
                      </a:pPr>
                      <a:r>
                        <a:t/>
                      </a:r>
                      <a:endParaRPr sz="5600" u="none" cap="none" strike="noStrike"/>
                    </a:p>
                  </a:txBody>
                  <a:tcPr marT="0" marB="0" marR="0" marL="0" anchor="ctr">
                    <a:lnR cap="flat" cmpd="sng" w="381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7A7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title"/>
          </p:nvPr>
        </p:nvSpPr>
        <p:spPr>
          <a:xfrm>
            <a:off x="1676400" y="730250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</a:pPr>
            <a:r>
              <a:rPr b="0" i="0" lang="en-US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/>
          </a:p>
        </p:txBody>
      </p:sp>
      <p:pic>
        <p:nvPicPr>
          <p:cNvPr descr="blind_1280p.jpg" id="61" name="Google Shape;61;p3"/>
          <p:cNvPicPr preferRelativeResize="0"/>
          <p:nvPr/>
        </p:nvPicPr>
        <p:blipFill rotWithShape="1">
          <a:blip r:embed="rId3">
            <a:alphaModFix/>
          </a:blip>
          <a:srcRect b="0" l="12908" r="16680" t="0"/>
          <a:stretch/>
        </p:blipFill>
        <p:spPr>
          <a:xfrm>
            <a:off x="849309" y="3373077"/>
            <a:ext cx="11215185" cy="895979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3"/>
          <p:cNvSpPr txBox="1"/>
          <p:nvPr/>
        </p:nvSpPr>
        <p:spPr>
          <a:xfrm>
            <a:off x="834560" y="12493787"/>
            <a:ext cx="11215291" cy="6968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1. A visually impaired person crossing street. </a:t>
            </a:r>
            <a:r>
              <a:rPr b="0" baseline="3000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endParaRPr/>
          </a:p>
        </p:txBody>
      </p:sp>
      <p:sp>
        <p:nvSpPr>
          <p:cNvPr id="63" name="Google Shape;63;p3"/>
          <p:cNvSpPr txBox="1"/>
          <p:nvPr/>
        </p:nvSpPr>
        <p:spPr>
          <a:xfrm>
            <a:off x="12485507" y="6463297"/>
            <a:ext cx="11215292" cy="27794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01578" lvl="0" marL="60157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Times New Roman"/>
              <a:buChar char="•"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 million people are blind. </a:t>
            </a:r>
            <a:r>
              <a:rPr b="0" baseline="3000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</a:t>
            </a:r>
            <a:endParaRPr/>
          </a:p>
          <a:p>
            <a:pPr indent="-30078" lvl="0" marL="60157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Times New Roman"/>
              <a:buNone/>
            </a:pPr>
            <a:r>
              <a:t/>
            </a:r>
            <a:endParaRPr b="0" baseline="3000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1578" lvl="0" marL="60157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Times New Roman"/>
              <a:buChar char="•"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helpless.</a:t>
            </a:r>
            <a:endParaRPr/>
          </a:p>
        </p:txBody>
      </p:sp>
      <p:sp>
        <p:nvSpPr>
          <p:cNvPr id="64" name="Google Shape;64;p3"/>
          <p:cNvSpPr txBox="1"/>
          <p:nvPr>
            <p:ph idx="4294967295" type="sldNum"/>
          </p:nvPr>
        </p:nvSpPr>
        <p:spPr>
          <a:xfrm>
            <a:off x="12700000" y="12700000"/>
            <a:ext cx="401559" cy="588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</a:pPr>
            <a:fld id="{00000000-1234-1234-1234-123412341234}" type="slidenum">
              <a:rPr lang="en-US" sz="3200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/>
          <p:nvPr>
            <p:ph type="title"/>
          </p:nvPr>
        </p:nvSpPr>
        <p:spPr>
          <a:xfrm>
            <a:off x="1676400" y="730250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</a:pPr>
            <a:r>
              <a:rPr b="0" i="0" lang="en-US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70" name="Google Shape;70;p4"/>
          <p:cNvSpPr txBox="1"/>
          <p:nvPr>
            <p:ph idx="1" type="body"/>
          </p:nvPr>
        </p:nvSpPr>
        <p:spPr>
          <a:xfrm>
            <a:off x="1676400" y="4378821"/>
            <a:ext cx="12372730" cy="6413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601578" lvl="0" marL="601578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Times New Roman"/>
              <a:buChar char="•"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I’m blind but not deaf.</a:t>
            </a:r>
            <a:endParaRPr/>
          </a:p>
          <a:p>
            <a:pPr indent="-30078" lvl="0" marL="601578" rtl="0" algn="just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Times New Roman"/>
              <a:buNone/>
            </a:pPr>
            <a:r>
              <a:t/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1578" lvl="0" marL="601578" rtl="0" algn="just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Times New Roman"/>
              <a:buChar char="•"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For example, if the user is crossing a road and he gets the information that a car is approaching to him with 40 miles/hr, he can either move left or right to save himself.</a:t>
            </a:r>
            <a:endParaRPr/>
          </a:p>
        </p:txBody>
      </p:sp>
      <p:pic>
        <p:nvPicPr>
          <p:cNvPr descr="360_F_145565083_Tb6AyXmlJENlEyDzJj8iJ1o5gZ0c5K1P.jpg" id="71" name="Google Shape;71;p4"/>
          <p:cNvPicPr preferRelativeResize="0"/>
          <p:nvPr/>
        </p:nvPicPr>
        <p:blipFill rotWithShape="1">
          <a:blip r:embed="rId3">
            <a:alphaModFix/>
          </a:blip>
          <a:srcRect b="0" l="44222" r="0" t="0"/>
          <a:stretch/>
        </p:blipFill>
        <p:spPr>
          <a:xfrm>
            <a:off x="14480681" y="3370361"/>
            <a:ext cx="8921268" cy="843045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4"/>
          <p:cNvSpPr txBox="1"/>
          <p:nvPr/>
        </p:nvSpPr>
        <p:spPr>
          <a:xfrm>
            <a:off x="14481903" y="12162339"/>
            <a:ext cx="8918913" cy="12302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2. A man with a futuristic look with glasses augmented reality in holography. </a:t>
            </a:r>
            <a:r>
              <a:rPr b="0" baseline="3000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</a:t>
            </a:r>
            <a:endParaRPr/>
          </a:p>
        </p:txBody>
      </p:sp>
      <p:sp>
        <p:nvSpPr>
          <p:cNvPr id="73" name="Google Shape;73;p4"/>
          <p:cNvSpPr txBox="1"/>
          <p:nvPr>
            <p:ph idx="4294967295" type="sldNum"/>
          </p:nvPr>
        </p:nvSpPr>
        <p:spPr>
          <a:xfrm>
            <a:off x="12700000" y="12700000"/>
            <a:ext cx="401559" cy="588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</a:pPr>
            <a:fld id="{00000000-1234-1234-1234-123412341234}" type="slidenum">
              <a:rPr lang="en-US" sz="3200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1676400" y="730250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</a:pPr>
            <a:r>
              <a:rPr b="0" i="0" lang="en-US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endParaRPr/>
          </a:p>
        </p:txBody>
      </p:sp>
      <p:sp>
        <p:nvSpPr>
          <p:cNvPr id="79" name="Google Shape;79;p5"/>
          <p:cNvSpPr txBox="1"/>
          <p:nvPr/>
        </p:nvSpPr>
        <p:spPr>
          <a:xfrm>
            <a:off x="1676400" y="8307353"/>
            <a:ext cx="21031201" cy="6968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3. A block diagram showing the process for providing surrounding information to the user.</a:t>
            </a:r>
            <a:endParaRPr/>
          </a:p>
        </p:txBody>
      </p:sp>
      <p:pic>
        <p:nvPicPr>
          <p:cNvPr descr="image1.png" id="80" name="Google Shape;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7586" y="5717232"/>
            <a:ext cx="19408828" cy="155012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5"/>
          <p:cNvSpPr txBox="1"/>
          <p:nvPr>
            <p:ph idx="4294967295" type="sldNum"/>
          </p:nvPr>
        </p:nvSpPr>
        <p:spPr>
          <a:xfrm>
            <a:off x="12700000" y="12700000"/>
            <a:ext cx="401559" cy="588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</a:pPr>
            <a:fld id="{00000000-1234-1234-1234-123412341234}" type="slidenum">
              <a:rPr lang="en-US" sz="3200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1676400" y="730250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</a:pPr>
            <a:r>
              <a:rPr b="0" i="0" lang="en-US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ML MODEL</a:t>
            </a:r>
            <a:endParaRPr/>
          </a:p>
        </p:txBody>
      </p:sp>
      <p:pic>
        <p:nvPicPr>
          <p:cNvPr descr="network.png" id="87" name="Google Shape;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7570" y="3013945"/>
            <a:ext cx="16828860" cy="635138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6"/>
          <p:cNvSpPr txBox="1"/>
          <p:nvPr/>
        </p:nvSpPr>
        <p:spPr>
          <a:xfrm>
            <a:off x="3315585" y="9460811"/>
            <a:ext cx="17752831" cy="6968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4. Diagram shows the layers of the network</a:t>
            </a:r>
            <a:r>
              <a:rPr b="0" baseline="3000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(4)</a:t>
            </a:r>
            <a:endParaRPr/>
          </a:p>
        </p:txBody>
      </p:sp>
      <p:sp>
        <p:nvSpPr>
          <p:cNvPr id="89" name="Google Shape;89;p6"/>
          <p:cNvSpPr txBox="1"/>
          <p:nvPr/>
        </p:nvSpPr>
        <p:spPr>
          <a:xfrm>
            <a:off x="1813277" y="10493332"/>
            <a:ext cx="20757444" cy="1818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architecture of the network is a series of convolutional layers followed by fully connected layers.</a:t>
            </a:r>
            <a:endParaRPr/>
          </a:p>
        </p:txBody>
      </p:sp>
      <p:sp>
        <p:nvSpPr>
          <p:cNvPr id="90" name="Google Shape;90;p6"/>
          <p:cNvSpPr txBox="1"/>
          <p:nvPr>
            <p:ph idx="4294967295" type="sldNum"/>
          </p:nvPr>
        </p:nvSpPr>
        <p:spPr>
          <a:xfrm>
            <a:off x="12700000" y="12700000"/>
            <a:ext cx="401559" cy="588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</a:pPr>
            <a:fld id="{00000000-1234-1234-1234-123412341234}" type="slidenum">
              <a:rPr lang="en-US" sz="3200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1676400" y="730250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</a:pPr>
            <a:r>
              <a:rPr b="0" i="0" lang="en-US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 SNIPPET</a:t>
            </a:r>
            <a:endParaRPr/>
          </a:p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1676400" y="3026268"/>
            <a:ext cx="21031199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None/>
            </a:pPr>
            <a:br>
              <a:rPr lang="en-US" sz="4400"/>
            </a:br>
            <a:r>
              <a:rPr lang="en-US" sz="4400"/>
              <a:t>1.   </a:t>
            </a:r>
            <a:r>
              <a:rPr b="1" lang="en-US">
                <a:solidFill>
                  <a:srgbClr val="929292"/>
                </a:solidFill>
                <a:latin typeface="Courier New"/>
                <a:ea typeface="Courier New"/>
                <a:cs typeface="Courier New"/>
                <a:sym typeface="Courier New"/>
              </a:rPr>
              <a:t>#Extracting features to detect objects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2</a:t>
            </a:r>
            <a:r>
              <a:rPr lang="en-US" sz="4400">
                <a:solidFill>
                  <a:schemeClr val="dk1"/>
                </a:solidFill>
              </a:rPr>
              <a:t>.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urier New"/>
              <a:buNone/>
            </a:pPr>
            <a:r>
              <a:rPr lang="en-US" sz="4400">
                <a:solidFill>
                  <a:schemeClr val="dk1"/>
                </a:solidFill>
              </a:rPr>
              <a:t>3</a:t>
            </a:r>
            <a:r>
              <a:rPr lang="en-US" sz="4400">
                <a:solidFill>
                  <a:schemeClr val="dk1"/>
                </a:solidFill>
              </a:rPr>
              <a:t>.</a:t>
            </a:r>
            <a:r>
              <a:rPr b="1" lang="en-US" sz="4400">
                <a:latin typeface="Courier New"/>
                <a:ea typeface="Courier New"/>
                <a:cs typeface="Courier New"/>
                <a:sym typeface="Courier New"/>
              </a:rPr>
              <a:t>blob=cv2.dnn.blobFromImage(img,0.00392,(416,416),(0,0,0),True,crop=False)</a:t>
            </a:r>
            <a:endParaRPr/>
          </a:p>
          <a:p>
            <a:pPr indent="0" lvl="0" marL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urier New"/>
              <a:buNone/>
            </a:pPr>
            <a:r>
              <a:rPr lang="en-US" sz="4400">
                <a:solidFill>
                  <a:schemeClr val="dk1"/>
                </a:solidFill>
              </a:rPr>
              <a:t>4</a:t>
            </a:r>
            <a:r>
              <a:rPr lang="en-US" sz="4400">
                <a:solidFill>
                  <a:schemeClr val="dk1"/>
                </a:solidFill>
              </a:rPr>
              <a:t>.</a:t>
            </a:r>
            <a:r>
              <a:rPr lang="en-US">
                <a:solidFill>
                  <a:srgbClr val="000000"/>
                </a:solidFill>
              </a:rPr>
              <a:t>                        </a:t>
            </a:r>
            <a:r>
              <a:rPr b="1" lang="en-US" sz="4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           </a:t>
            </a:r>
            <a:r>
              <a:rPr lang="en-US">
                <a:solidFill>
                  <a:srgbClr val="929292"/>
                </a:solidFill>
              </a:rPr>
              <a:t>#Inverting blue with red</a:t>
            </a:r>
            <a:endParaRPr>
              <a:solidFill>
                <a:srgbClr val="929292"/>
              </a:solidFill>
            </a:endParaRPr>
          </a:p>
          <a:p>
            <a:pPr indent="0" lvl="0" marL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4400"/>
              <a:buFont typeface="Courier New"/>
              <a:buNone/>
            </a:pPr>
            <a:r>
              <a:rPr lang="en-US" sz="4400">
                <a:solidFill>
                  <a:schemeClr val="dk1"/>
                </a:solidFill>
              </a:rPr>
              <a:t>5</a:t>
            </a:r>
            <a:r>
              <a:rPr lang="en-US" sz="4400">
                <a:solidFill>
                  <a:schemeClr val="dk1"/>
                </a:solidFill>
              </a:rPr>
              <a:t>.</a:t>
            </a:r>
            <a:r>
              <a:rPr lang="en-US">
                <a:solidFill>
                  <a:srgbClr val="929292"/>
                </a:solidFill>
              </a:rPr>
              <a:t>                                                   #bgr-&gt;rgb</a:t>
            </a:r>
            <a:br>
              <a:rPr b="1" lang="en-US" sz="4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4400">
                <a:solidFill>
                  <a:schemeClr val="dk1"/>
                </a:solidFill>
              </a:rPr>
              <a:t>6</a:t>
            </a:r>
            <a:r>
              <a:rPr lang="en-US" sz="4400">
                <a:solidFill>
                  <a:schemeClr val="dk1"/>
                </a:solidFill>
              </a:rPr>
              <a:t>.</a:t>
            </a:r>
            <a:br>
              <a:rPr b="1" lang="en-US" sz="4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4400">
                <a:solidFill>
                  <a:schemeClr val="dk1"/>
                </a:solidFill>
              </a:rPr>
              <a:t>7</a:t>
            </a:r>
            <a:r>
              <a:rPr lang="en-US" sz="4400">
                <a:solidFill>
                  <a:schemeClr val="dk1"/>
                </a:solidFill>
              </a:rPr>
              <a:t>.   </a:t>
            </a:r>
            <a:r>
              <a:rPr lang="en-US">
                <a:solidFill>
                  <a:srgbClr val="929292"/>
                </a:solidFill>
              </a:rPr>
              <a:t>#We need to pass the img_blob to the algorithm</a:t>
            </a:r>
            <a:endParaRPr/>
          </a:p>
          <a:p>
            <a:pPr indent="0" lvl="0" marL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8</a:t>
            </a:r>
            <a:r>
              <a:rPr lang="en-US" sz="4400">
                <a:solidFill>
                  <a:schemeClr val="dk1"/>
                </a:solidFill>
              </a:rPr>
              <a:t>.</a:t>
            </a:r>
            <a:endParaRPr>
              <a:solidFill>
                <a:srgbClr val="929292"/>
              </a:solidFill>
            </a:endParaRPr>
          </a:p>
          <a:p>
            <a:pPr indent="0" lvl="0" marL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urier New"/>
              <a:buNone/>
            </a:pPr>
            <a:r>
              <a:rPr lang="en-US" sz="4400">
                <a:solidFill>
                  <a:schemeClr val="dk1"/>
                </a:solidFill>
              </a:rPr>
              <a:t>9</a:t>
            </a:r>
            <a:r>
              <a:rPr lang="en-US" sz="4400">
                <a:solidFill>
                  <a:schemeClr val="dk1"/>
                </a:solidFill>
              </a:rPr>
              <a:t>.   </a:t>
            </a:r>
            <a:r>
              <a:rPr b="1" lang="en-US" sz="4400">
                <a:latin typeface="Courier New"/>
                <a:ea typeface="Courier New"/>
                <a:cs typeface="Courier New"/>
                <a:sym typeface="Courier New"/>
              </a:rPr>
              <a:t>net.setInput(blob)</a:t>
            </a:r>
            <a:endParaRPr/>
          </a:p>
          <a:p>
            <a:pPr indent="0" lvl="0" marL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urier New"/>
              <a:buNone/>
            </a:pPr>
            <a:r>
              <a:rPr lang="en-US" sz="4400">
                <a:solidFill>
                  <a:schemeClr val="dk1"/>
                </a:solidFill>
              </a:rPr>
              <a:t>10. </a:t>
            </a:r>
            <a:r>
              <a:rPr b="1" lang="en-US" sz="4400">
                <a:latin typeface="Courier New"/>
                <a:ea typeface="Courier New"/>
                <a:cs typeface="Courier New"/>
                <a:sym typeface="Courier New"/>
              </a:rPr>
              <a:t>outs=net.forward(output_layers)</a:t>
            </a:r>
            <a:endParaRPr/>
          </a:p>
          <a:p>
            <a:pPr indent="0" lvl="0" marL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11.</a:t>
            </a:r>
            <a:endParaRPr b="1"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4400"/>
              <a:buFont typeface="Courier New"/>
              <a:buNone/>
            </a:pPr>
            <a:r>
              <a:rPr lang="en-US" sz="4400">
                <a:solidFill>
                  <a:schemeClr val="dk1"/>
                </a:solidFill>
              </a:rPr>
              <a:t>12. </a:t>
            </a:r>
            <a:r>
              <a:rPr b="1" lang="en-US" sz="4400">
                <a:solidFill>
                  <a:srgbClr val="929292"/>
                </a:solidFill>
                <a:latin typeface="Courier New"/>
                <a:ea typeface="Courier New"/>
                <a:cs typeface="Courier New"/>
                <a:sym typeface="Courier New"/>
              </a:rPr>
              <a:t>#print(outs)</a:t>
            </a:r>
            <a:endParaRPr/>
          </a:p>
        </p:txBody>
      </p:sp>
      <p:sp>
        <p:nvSpPr>
          <p:cNvPr id="97" name="Google Shape;97;p7"/>
          <p:cNvSpPr txBox="1"/>
          <p:nvPr>
            <p:ph idx="4294967295" type="sldNum"/>
          </p:nvPr>
        </p:nvSpPr>
        <p:spPr>
          <a:xfrm>
            <a:off x="12700000" y="12700000"/>
            <a:ext cx="401559" cy="588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</a:pPr>
            <a:fld id="{00000000-1234-1234-1234-123412341234}" type="slidenum">
              <a:rPr lang="en-US" sz="3200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676400" y="730250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</a:pPr>
            <a:r>
              <a:rPr b="0" i="0" lang="en-US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endParaRPr/>
          </a:p>
        </p:txBody>
      </p:sp>
      <p:sp>
        <p:nvSpPr>
          <p:cNvPr id="103" name="Google Shape;103;p8"/>
          <p:cNvSpPr txBox="1"/>
          <p:nvPr/>
        </p:nvSpPr>
        <p:spPr>
          <a:xfrm>
            <a:off x="1678654" y="9925868"/>
            <a:ext cx="21037587" cy="6968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5. A block diagram depicting security aspect embedded in the device</a:t>
            </a:r>
            <a:endParaRPr/>
          </a:p>
        </p:txBody>
      </p:sp>
      <p:pic>
        <p:nvPicPr>
          <p:cNvPr descr="image2.png" id="104" name="Google Shape;10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7760" y="4668582"/>
            <a:ext cx="21037586" cy="4270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8"/>
          <p:cNvSpPr txBox="1"/>
          <p:nvPr>
            <p:ph idx="4294967295" type="sldNum"/>
          </p:nvPr>
        </p:nvSpPr>
        <p:spPr>
          <a:xfrm>
            <a:off x="12700000" y="12700000"/>
            <a:ext cx="401559" cy="588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</a:pPr>
            <a:fld id="{00000000-1234-1234-1234-123412341234}" type="slidenum">
              <a:rPr lang="en-US" sz="3200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/>
          <p:nvPr>
            <p:ph type="title"/>
          </p:nvPr>
        </p:nvSpPr>
        <p:spPr>
          <a:xfrm>
            <a:off x="1676400" y="601506"/>
            <a:ext cx="21031199" cy="3016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</a:pPr>
            <a:r>
              <a:rPr b="0" i="0" lang="en-US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/>
          </a:p>
        </p:txBody>
      </p:sp>
      <p:pic>
        <p:nvPicPr>
          <p:cNvPr descr="Picture 6" id="111" name="Google Shape;1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9748" y="2422776"/>
            <a:ext cx="12284505" cy="887044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9"/>
          <p:cNvSpPr txBox="1"/>
          <p:nvPr/>
        </p:nvSpPr>
        <p:spPr>
          <a:xfrm>
            <a:off x="6049748" y="11648182"/>
            <a:ext cx="12284504" cy="6968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6. Intermediary output of the model</a:t>
            </a:r>
            <a:endParaRPr/>
          </a:p>
        </p:txBody>
      </p:sp>
      <p:sp>
        <p:nvSpPr>
          <p:cNvPr id="113" name="Google Shape;113;p9"/>
          <p:cNvSpPr txBox="1"/>
          <p:nvPr>
            <p:ph idx="4294967295" type="sldNum"/>
          </p:nvPr>
        </p:nvSpPr>
        <p:spPr>
          <a:xfrm>
            <a:off x="12700000" y="12700000"/>
            <a:ext cx="401559" cy="588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</a:pPr>
            <a:fld id="{00000000-1234-1234-1234-123412341234}" type="slidenum">
              <a:rPr lang="en-US" sz="3200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