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38"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0" y="813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50668022-C166-4527-A813-006BE567A8A0}" type="datetimeFigureOut">
              <a:rPr lang="en-US" smtClean="0"/>
              <a:t>4/28/2022</a:t>
            </a:fld>
            <a:endParaRPr lang="en-US"/>
          </a:p>
        </p:txBody>
      </p:sp>
      <p:sp>
        <p:nvSpPr>
          <p:cNvPr id="16" name="Slide Number Placeholder 15"/>
          <p:cNvSpPr>
            <a:spLocks noGrp="1"/>
          </p:cNvSpPr>
          <p:nvPr>
            <p:ph type="sldNum" sz="quarter" idx="11"/>
          </p:nvPr>
        </p:nvSpPr>
        <p:spPr/>
        <p:txBody>
          <a:bodyPr/>
          <a:lstStyle/>
          <a:p>
            <a:fld id="{E41328DA-7E06-4327-A969-FDA85511D707}"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668022-C166-4527-A813-006BE567A8A0}"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328DA-7E06-4327-A969-FDA85511D7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668022-C166-4527-A813-006BE567A8A0}"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328DA-7E06-4327-A969-FDA85511D7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50668022-C166-4527-A813-006BE567A8A0}" type="datetimeFigureOut">
              <a:rPr lang="en-US" smtClean="0"/>
              <a:t>4/28/2022</a:t>
            </a:fld>
            <a:endParaRPr lang="en-US"/>
          </a:p>
        </p:txBody>
      </p:sp>
      <p:sp>
        <p:nvSpPr>
          <p:cNvPr id="15" name="Slide Number Placeholder 14"/>
          <p:cNvSpPr>
            <a:spLocks noGrp="1"/>
          </p:cNvSpPr>
          <p:nvPr>
            <p:ph type="sldNum" sz="quarter" idx="15"/>
          </p:nvPr>
        </p:nvSpPr>
        <p:spPr/>
        <p:txBody>
          <a:bodyPr/>
          <a:lstStyle>
            <a:lvl1pPr algn="ctr">
              <a:defRPr/>
            </a:lvl1pPr>
          </a:lstStyle>
          <a:p>
            <a:fld id="{E41328DA-7E06-4327-A969-FDA85511D707}"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668022-C166-4527-A813-006BE567A8A0}"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328DA-7E06-4327-A969-FDA85511D707}"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0668022-C166-4527-A813-006BE567A8A0}"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328DA-7E06-4327-A969-FDA85511D707}"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E41328DA-7E06-4327-A969-FDA85511D707}"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50668022-C166-4527-A813-006BE567A8A0}" type="datetimeFigureOut">
              <a:rPr lang="en-US" smtClean="0"/>
              <a:t>4/28/2022</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0668022-C166-4527-A813-006BE567A8A0}" type="datetimeFigureOut">
              <a:rPr lang="en-US" smtClean="0"/>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1328DA-7E06-4327-A969-FDA85511D707}"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668022-C166-4527-A813-006BE567A8A0}" type="datetimeFigureOut">
              <a:rPr lang="en-US" smtClean="0"/>
              <a:t>4/28/2022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1328DA-7E06-4327-A969-FDA85511D7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50668022-C166-4527-A813-006BE567A8A0}" type="datetimeFigureOut">
              <a:rPr lang="en-US" smtClean="0"/>
              <a:t>4/28/2022</a:t>
            </a:fld>
            <a:endParaRPr lang="en-US"/>
          </a:p>
        </p:txBody>
      </p:sp>
      <p:sp>
        <p:nvSpPr>
          <p:cNvPr id="9" name="Slide Number Placeholder 8"/>
          <p:cNvSpPr>
            <a:spLocks noGrp="1"/>
          </p:cNvSpPr>
          <p:nvPr>
            <p:ph type="sldNum" sz="quarter" idx="15"/>
          </p:nvPr>
        </p:nvSpPr>
        <p:spPr/>
        <p:txBody>
          <a:bodyPr/>
          <a:lstStyle/>
          <a:p>
            <a:fld id="{E41328DA-7E06-4327-A969-FDA85511D707}"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50668022-C166-4527-A813-006BE567A8A0}" type="datetimeFigureOut">
              <a:rPr lang="en-US" smtClean="0"/>
              <a:t>4/28/2022</a:t>
            </a:fld>
            <a:endParaRPr lang="en-US"/>
          </a:p>
        </p:txBody>
      </p:sp>
      <p:sp>
        <p:nvSpPr>
          <p:cNvPr id="9" name="Slide Number Placeholder 8"/>
          <p:cNvSpPr>
            <a:spLocks noGrp="1"/>
          </p:cNvSpPr>
          <p:nvPr>
            <p:ph type="sldNum" sz="quarter" idx="11"/>
          </p:nvPr>
        </p:nvSpPr>
        <p:spPr/>
        <p:txBody>
          <a:bodyPr/>
          <a:lstStyle/>
          <a:p>
            <a:fld id="{E41328DA-7E06-4327-A969-FDA85511D70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50668022-C166-4527-A813-006BE567A8A0}" type="datetimeFigureOut">
              <a:rPr lang="en-US" smtClean="0"/>
              <a:t>4/28/2022</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E41328DA-7E06-4327-A969-FDA85511D707}"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bstract-computer-blue-background_1516251.jpg"/>
          <p:cNvPicPr>
            <a:picLocks noChangeAspect="1"/>
          </p:cNvPicPr>
          <p:nvPr/>
        </p:nvPicPr>
        <p:blipFill>
          <a:blip r:embed="rId2" cstate="print"/>
          <a:stretch>
            <a:fillRect/>
          </a:stretch>
        </p:blipFill>
        <p:spPr>
          <a:xfrm>
            <a:off x="0" y="0"/>
            <a:ext cx="9143999" cy="6858000"/>
          </a:xfrm>
          <a:prstGeom prst="rect">
            <a:avLst/>
          </a:prstGeom>
        </p:spPr>
      </p:pic>
      <p:sp>
        <p:nvSpPr>
          <p:cNvPr id="15" name="Title 14"/>
          <p:cNvSpPr>
            <a:spLocks noGrp="1"/>
          </p:cNvSpPr>
          <p:nvPr>
            <p:ph type="title"/>
          </p:nvPr>
        </p:nvSpPr>
        <p:spPr/>
        <p:txBody>
          <a:bodyPr>
            <a:normAutofit/>
          </a:bodyPr>
          <a:lstStyle/>
          <a:p>
            <a:pPr algn="ctr"/>
            <a:r>
              <a:rPr lang="en-IN" sz="5400" b="1" dirty="0" smtClean="0">
                <a:latin typeface="Ink Free" pitchFamily="66" charset="0"/>
              </a:rPr>
              <a:t>EMAIL BOT </a:t>
            </a:r>
            <a:endParaRPr lang="en-US" sz="5400" b="1" dirty="0">
              <a:latin typeface="Ink Free" pitchFamily="66" charset="0"/>
            </a:endParaRPr>
          </a:p>
        </p:txBody>
      </p:sp>
      <p:pic>
        <p:nvPicPr>
          <p:cNvPr id="14" name="Picture Placeholder 13" descr="Chatbots-for-marketing-1280x720.png"/>
          <p:cNvPicPr>
            <a:picLocks noGrp="1" noChangeAspect="1"/>
          </p:cNvPicPr>
          <p:nvPr>
            <p:ph sz="half" idx="1"/>
          </p:nvPr>
        </p:nvPicPr>
        <p:blipFill>
          <a:blip r:embed="rId3" cstate="print">
            <a:lum contrast="-20000"/>
          </a:blip>
          <a:stretch>
            <a:fillRect/>
          </a:stretch>
        </p:blipFill>
        <p:spPr>
          <a:xfrm>
            <a:off x="251520" y="1556792"/>
            <a:ext cx="4320480" cy="2088232"/>
          </a:xfrm>
          <a:effectLst>
            <a:glow rad="101600">
              <a:schemeClr val="accent2">
                <a:satMod val="175000"/>
                <a:alpha val="40000"/>
              </a:schemeClr>
            </a:glow>
            <a:softEdge rad="12700"/>
          </a:effectLst>
        </p:spPr>
      </p:pic>
      <p:pic>
        <p:nvPicPr>
          <p:cNvPr id="17" name="Content Placeholder 16" descr="How-To-Integrate-The-Chatbot-With-Email-Marketing.jpg"/>
          <p:cNvPicPr>
            <a:picLocks noGrp="1" noChangeAspect="1"/>
          </p:cNvPicPr>
          <p:nvPr>
            <p:ph sz="half" idx="2"/>
          </p:nvPr>
        </p:nvPicPr>
        <p:blipFill>
          <a:blip r:embed="rId4" cstate="print"/>
          <a:stretch>
            <a:fillRect/>
          </a:stretch>
        </p:blipFill>
        <p:spPr>
          <a:xfrm>
            <a:off x="4860032" y="1556792"/>
            <a:ext cx="4059238" cy="2808312"/>
          </a:xfrm>
          <a:effectLst>
            <a:glow rad="101600">
              <a:schemeClr val="accent2">
                <a:satMod val="175000"/>
                <a:alpha val="40000"/>
              </a:schemeClr>
            </a:glow>
            <a:innerShdw blurRad="114300">
              <a:prstClr val="black"/>
            </a:innerShdw>
          </a:effectLst>
        </p:spPr>
      </p:pic>
      <p:pic>
        <p:nvPicPr>
          <p:cNvPr id="18" name="Picture 17" descr="chatbot-2-730x365.jpg"/>
          <p:cNvPicPr>
            <a:picLocks noChangeAspect="1"/>
          </p:cNvPicPr>
          <p:nvPr/>
        </p:nvPicPr>
        <p:blipFill>
          <a:blip r:embed="rId5" cstate="print"/>
          <a:stretch>
            <a:fillRect/>
          </a:stretch>
        </p:blipFill>
        <p:spPr>
          <a:xfrm>
            <a:off x="4860032" y="4581128"/>
            <a:ext cx="4104456" cy="2016224"/>
          </a:xfrm>
          <a:prstGeom prst="rect">
            <a:avLst/>
          </a:prstGeom>
          <a:effectLst>
            <a:glow rad="101600">
              <a:schemeClr val="accent2">
                <a:satMod val="175000"/>
                <a:alpha val="40000"/>
              </a:schemeClr>
            </a:glow>
            <a:innerShdw blurRad="114300">
              <a:prstClr val="black"/>
            </a:innerShdw>
            <a:softEdge rad="12700"/>
          </a:effectLst>
        </p:spPr>
      </p:pic>
      <p:pic>
        <p:nvPicPr>
          <p:cNvPr id="1027" name="Picture 3"/>
          <p:cNvPicPr>
            <a:picLocks noChangeAspect="1" noChangeArrowheads="1"/>
          </p:cNvPicPr>
          <p:nvPr/>
        </p:nvPicPr>
        <p:blipFill>
          <a:blip r:embed="rId6" cstate="print"/>
          <a:srcRect/>
          <a:stretch>
            <a:fillRect/>
          </a:stretch>
        </p:blipFill>
        <p:spPr bwMode="auto">
          <a:xfrm>
            <a:off x="251520" y="3789040"/>
            <a:ext cx="4320480" cy="2880320"/>
          </a:xfrm>
          <a:prstGeom prst="rect">
            <a:avLst/>
          </a:prstGeom>
          <a:noFill/>
          <a:ln w="9525">
            <a:noFill/>
            <a:miter lim="800000"/>
            <a:headEnd/>
            <a:tailEnd/>
          </a:ln>
          <a:effectLst>
            <a:glow rad="101600">
              <a:schemeClr val="accent2">
                <a:satMod val="175000"/>
                <a:alpha val="40000"/>
              </a:schemeClr>
            </a:glo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fv.PNG"/>
          <p:cNvPicPr>
            <a:picLocks noChangeAspect="1"/>
          </p:cNvPicPr>
          <p:nvPr/>
        </p:nvPicPr>
        <p:blipFill>
          <a:blip r:embed="rId2" cstate="print">
            <a:lum bright="-54000" contrast="-69000"/>
          </a:blip>
          <a:stretch>
            <a:fillRect/>
          </a:stretch>
        </p:blipFill>
        <p:spPr>
          <a:xfrm>
            <a:off x="1" y="-1"/>
            <a:ext cx="9144000" cy="6859755"/>
          </a:xfrm>
          <a:prstGeom prst="rect">
            <a:avLst/>
          </a:prstGeom>
        </p:spPr>
      </p:pic>
      <p:sp>
        <p:nvSpPr>
          <p:cNvPr id="2" name="Content Placeholder 1"/>
          <p:cNvSpPr>
            <a:spLocks noGrp="1"/>
          </p:cNvSpPr>
          <p:nvPr>
            <p:ph idx="1"/>
          </p:nvPr>
        </p:nvSpPr>
        <p:spPr/>
        <p:txBody>
          <a:bodyPr/>
          <a:lstStyle/>
          <a:p>
            <a:pPr algn="ctr">
              <a:buNone/>
            </a:pPr>
            <a:r>
              <a:rPr lang="en-US" dirty="0" smtClean="0"/>
              <a:t> </a:t>
            </a:r>
          </a:p>
          <a:p>
            <a:pPr algn="ctr">
              <a:buNone/>
            </a:pPr>
            <a:r>
              <a:rPr lang="en-US" dirty="0" smtClean="0"/>
              <a:t>The </a:t>
            </a:r>
            <a:r>
              <a:rPr lang="en-US" dirty="0" err="1" smtClean="0"/>
              <a:t>Emailbot</a:t>
            </a:r>
            <a:r>
              <a:rPr lang="en-US" dirty="0" smtClean="0"/>
              <a:t> analyses and makes decisions based on a combination of rules and language engine, also known as Natural Language Understanding</a:t>
            </a:r>
            <a:r>
              <a:rPr lang="en-US" dirty="0" smtClean="0"/>
              <a:t>.</a:t>
            </a:r>
          </a:p>
          <a:p>
            <a:pPr algn="ctr">
              <a:buNone/>
            </a:pPr>
            <a:endParaRPr lang="en-US" dirty="0" smtClean="0"/>
          </a:p>
          <a:p>
            <a:pPr algn="ctr">
              <a:buNone/>
            </a:pPr>
            <a:r>
              <a:rPr lang="en-US" dirty="0" smtClean="0"/>
              <a:t>“ </a:t>
            </a:r>
            <a:r>
              <a:rPr lang="en-US" dirty="0" smtClean="0"/>
              <a:t>The </a:t>
            </a:r>
            <a:r>
              <a:rPr lang="en-US" dirty="0" err="1" smtClean="0"/>
              <a:t>bot</a:t>
            </a:r>
            <a:r>
              <a:rPr lang="en-US" dirty="0" smtClean="0"/>
              <a:t> understands the content and improves as it learns</a:t>
            </a:r>
            <a:r>
              <a:rPr lang="en-US" dirty="0" smtClean="0"/>
              <a:t>.” </a:t>
            </a:r>
            <a:endParaRPr lang="en-US" dirty="0"/>
          </a:p>
        </p:txBody>
      </p:sp>
      <p:sp>
        <p:nvSpPr>
          <p:cNvPr id="3" name="Title 2"/>
          <p:cNvSpPr>
            <a:spLocks noGrp="1"/>
          </p:cNvSpPr>
          <p:nvPr>
            <p:ph type="title"/>
          </p:nvPr>
        </p:nvSpPr>
        <p:spPr/>
        <p:txBody>
          <a:bodyPr/>
          <a:lstStyle/>
          <a:p>
            <a:r>
              <a:rPr lang="en-US" dirty="0" smtClean="0"/>
              <a:t>LANGUAGE ENGINE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apture.PNG"/>
          <p:cNvPicPr>
            <a:picLocks noChangeAspect="1"/>
          </p:cNvPicPr>
          <p:nvPr/>
        </p:nvPicPr>
        <p:blipFill>
          <a:blip r:embed="rId2" cstate="print">
            <a:lum bright="-47000" contrast="-37000"/>
          </a:blip>
          <a:stretch>
            <a:fillRect/>
          </a:stretch>
        </p:blipFill>
        <p:spPr>
          <a:xfrm>
            <a:off x="0" y="0"/>
            <a:ext cx="9175267" cy="6858000"/>
          </a:xfrm>
          <a:prstGeom prst="rect">
            <a:avLst/>
          </a:prstGeom>
        </p:spPr>
      </p:pic>
      <p:sp>
        <p:nvSpPr>
          <p:cNvPr id="6" name="Title 5"/>
          <p:cNvSpPr>
            <a:spLocks noGrp="1"/>
          </p:cNvSpPr>
          <p:nvPr>
            <p:ph type="title"/>
          </p:nvPr>
        </p:nvSpPr>
        <p:spPr>
          <a:xfrm>
            <a:off x="457200" y="152400"/>
            <a:ext cx="8229600" cy="1548408"/>
          </a:xfrm>
        </p:spPr>
        <p:txBody>
          <a:bodyPr/>
          <a:lstStyle/>
          <a:p>
            <a:pPr algn="ctr"/>
            <a:r>
              <a:rPr lang="en-IN" b="1" dirty="0" smtClean="0">
                <a:latin typeface="Algerian" pitchFamily="82" charset="0"/>
              </a:rPr>
              <a:t>EMAIL BOT</a:t>
            </a:r>
            <a:endParaRPr lang="en-US" b="1" dirty="0">
              <a:latin typeface="Algerian" pitchFamily="82" charset="0"/>
            </a:endParaRPr>
          </a:p>
        </p:txBody>
      </p:sp>
      <p:sp>
        <p:nvSpPr>
          <p:cNvPr id="10" name="Content Placeholder 9"/>
          <p:cNvSpPr>
            <a:spLocks noGrp="1"/>
          </p:cNvSpPr>
          <p:nvPr>
            <p:ph idx="1"/>
          </p:nvPr>
        </p:nvSpPr>
        <p:spPr>
          <a:xfrm>
            <a:off x="457200" y="1268760"/>
            <a:ext cx="8229600" cy="4827240"/>
          </a:xfrm>
        </p:spPr>
        <p:txBody>
          <a:bodyPr>
            <a:normAutofit/>
          </a:bodyPr>
          <a:lstStyle/>
          <a:p>
            <a:pPr algn="ctr">
              <a:buNone/>
            </a:pPr>
            <a:endParaRPr lang="en-US" dirty="0" smtClean="0"/>
          </a:p>
          <a:p>
            <a:pPr algn="ctr">
              <a:buNone/>
            </a:pPr>
            <a:endParaRPr lang="en-US" sz="2400" dirty="0" smtClean="0">
              <a:latin typeface="Aparajita" pitchFamily="18" charset="0"/>
              <a:cs typeface="Aparajita" pitchFamily="18" charset="0"/>
            </a:endParaRPr>
          </a:p>
          <a:p>
            <a:pPr algn="ctr">
              <a:buNone/>
            </a:pPr>
            <a:r>
              <a:rPr lang="en-US" sz="2400" dirty="0" smtClean="0">
                <a:latin typeface="Aparajita" pitchFamily="18" charset="0"/>
                <a:cs typeface="Aparajita" pitchFamily="18" charset="0"/>
              </a:rPr>
              <a:t>EMAIL </a:t>
            </a:r>
            <a:r>
              <a:rPr lang="en-US" sz="2400" dirty="0" smtClean="0">
                <a:latin typeface="Aparajita" pitchFamily="18" charset="0"/>
                <a:cs typeface="Aparajita" pitchFamily="18" charset="0"/>
              </a:rPr>
              <a:t>MARKETING IS A HIGHLY VOLATILE ONE. </a:t>
            </a:r>
            <a:r>
              <a:rPr lang="en-US" sz="2400" dirty="0" smtClean="0">
                <a:latin typeface="Aparajita" pitchFamily="18" charset="0"/>
                <a:cs typeface="Aparajita" pitchFamily="18" charset="0"/>
              </a:rPr>
              <a:t>IT  UNDERGOES CHANGES </a:t>
            </a:r>
            <a:r>
              <a:rPr lang="en-US" sz="2400" dirty="0" smtClean="0">
                <a:latin typeface="Aparajita" pitchFamily="18" charset="0"/>
                <a:cs typeface="Aparajita" pitchFamily="18" charset="0"/>
              </a:rPr>
              <a:t>EVERY PASSING HOUR RULES </a:t>
            </a:r>
            <a:r>
              <a:rPr lang="en-US" sz="2400" dirty="0" smtClean="0">
                <a:latin typeface="Aparajita" pitchFamily="18" charset="0"/>
                <a:cs typeface="Aparajita" pitchFamily="18" charset="0"/>
              </a:rPr>
              <a:t>AND </a:t>
            </a:r>
            <a:r>
              <a:rPr lang="en-US" sz="2400" dirty="0" smtClean="0">
                <a:latin typeface="Aparajita" pitchFamily="18" charset="0"/>
                <a:cs typeface="Aparajita" pitchFamily="18" charset="0"/>
              </a:rPr>
              <a:t>REGULATIONS ARE CHANGED EVERY SINGLE MOMENT BY EMAIL PROVIDERS. WITH EMAIL BOT, YOU GET AN AUTOMATED PLATFORM THAT USES ARTIFICIAL INTELLIGENCE INORDER TO IDENTIFY THE SPAM CONTENT AND FILTER IT PROPERLY. EACH EMAIL IS SEND USING IP ROTATION TECHNIQUES. WE HAVE 2300 DEDICATED IPS AND POWERFUL SERVERS TO MAKE SURE YOUR MESSAGE REACHES TO POTENTIAL CLIENTS OR CUSTOMERS.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s.jpg"/>
          <p:cNvPicPr>
            <a:picLocks noChangeAspect="1"/>
          </p:cNvPicPr>
          <p:nvPr/>
        </p:nvPicPr>
        <p:blipFill>
          <a:blip r:embed="rId2" cstate="print">
            <a:lum bright="-17000" contrast="49000"/>
          </a:blip>
          <a:stretch>
            <a:fillRect/>
          </a:stretch>
        </p:blipFill>
        <p:spPr>
          <a:xfrm>
            <a:off x="-5892" y="0"/>
            <a:ext cx="9155783" cy="6858000"/>
          </a:xfrm>
          <a:prstGeom prst="rect">
            <a:avLst/>
          </a:prstGeom>
        </p:spPr>
      </p:pic>
      <p:sp>
        <p:nvSpPr>
          <p:cNvPr id="3" name="Title 2"/>
          <p:cNvSpPr>
            <a:spLocks noGrp="1"/>
          </p:cNvSpPr>
          <p:nvPr>
            <p:ph type="title"/>
          </p:nvPr>
        </p:nvSpPr>
        <p:spPr>
          <a:xfrm>
            <a:off x="457200" y="152400"/>
            <a:ext cx="8229600" cy="972344"/>
          </a:xfrm>
        </p:spPr>
        <p:txBody>
          <a:bodyPr/>
          <a:lstStyle/>
          <a:p>
            <a:r>
              <a:rPr lang="en-US" dirty="0" smtClean="0"/>
              <a:t>What can an </a:t>
            </a:r>
            <a:r>
              <a:rPr lang="en-US" dirty="0" err="1" smtClean="0"/>
              <a:t>Emailbot</a:t>
            </a:r>
            <a:r>
              <a:rPr lang="en-US" dirty="0" smtClean="0"/>
              <a:t> do?</a:t>
            </a:r>
            <a:endParaRPr lang="en-US" dirty="0"/>
          </a:p>
        </p:txBody>
      </p:sp>
      <p:sp>
        <p:nvSpPr>
          <p:cNvPr id="5" name="Content Placeholder 4"/>
          <p:cNvSpPr>
            <a:spLocks noGrp="1"/>
          </p:cNvSpPr>
          <p:nvPr>
            <p:ph idx="1"/>
          </p:nvPr>
        </p:nvSpPr>
        <p:spPr>
          <a:xfrm>
            <a:off x="323528" y="1124744"/>
            <a:ext cx="8507288" cy="5589240"/>
          </a:xfrm>
        </p:spPr>
        <p:txBody>
          <a:bodyPr>
            <a:noAutofit/>
          </a:bodyPr>
          <a:lstStyle/>
          <a:p>
            <a:pPr>
              <a:buNone/>
            </a:pPr>
            <a:r>
              <a:rPr lang="en-US" sz="1600" dirty="0" smtClean="0"/>
              <a:t>      An </a:t>
            </a:r>
            <a:r>
              <a:rPr lang="en-US" sz="1600" dirty="0" err="1" smtClean="0"/>
              <a:t>Emailbot</a:t>
            </a:r>
            <a:r>
              <a:rPr lang="en-US" sz="1600" dirty="0" smtClean="0"/>
              <a:t> processes content and performs actions. You decide what the email </a:t>
            </a:r>
            <a:r>
              <a:rPr lang="en-US" sz="1600" dirty="0" err="1" smtClean="0"/>
              <a:t>bot</a:t>
            </a:r>
            <a:r>
              <a:rPr lang="en-US" sz="1600" dirty="0" smtClean="0"/>
              <a:t> will </a:t>
            </a:r>
            <a:r>
              <a:rPr lang="en-US" sz="1600" dirty="0" smtClean="0"/>
              <a:t>    </a:t>
            </a:r>
            <a:r>
              <a:rPr lang="en-US" sz="1600" dirty="0" err="1" smtClean="0"/>
              <a:t>analyse</a:t>
            </a:r>
            <a:r>
              <a:rPr lang="en-US" sz="1600" dirty="0" smtClean="0"/>
              <a:t> </a:t>
            </a:r>
            <a:r>
              <a:rPr lang="en-US" sz="1600" dirty="0" smtClean="0"/>
              <a:t>and what it should do when. Below is an overview of what it can do</a:t>
            </a:r>
            <a:r>
              <a:rPr lang="en-US" sz="1600" dirty="0" smtClean="0"/>
              <a:t>.</a:t>
            </a:r>
          </a:p>
          <a:p>
            <a:pPr>
              <a:buFont typeface="Wingdings" pitchFamily="2" charset="2"/>
              <a:buChar char="v"/>
            </a:pPr>
            <a:r>
              <a:rPr lang="en-US" sz="1600" b="1" dirty="0" smtClean="0"/>
              <a:t>Forward </a:t>
            </a:r>
          </a:p>
          <a:p>
            <a:pPr>
              <a:buNone/>
            </a:pPr>
            <a:r>
              <a:rPr lang="en-US" sz="1600" dirty="0" smtClean="0"/>
              <a:t>           The </a:t>
            </a:r>
            <a:r>
              <a:rPr lang="en-US" sz="1600" dirty="0" err="1" smtClean="0"/>
              <a:t>bot</a:t>
            </a:r>
            <a:r>
              <a:rPr lang="en-US" sz="1600" dirty="0" smtClean="0"/>
              <a:t> forwards emails to people or systems </a:t>
            </a:r>
            <a:r>
              <a:rPr lang="en-US" sz="1600" dirty="0" smtClean="0"/>
              <a:t>.</a:t>
            </a:r>
          </a:p>
          <a:p>
            <a:pPr>
              <a:buFont typeface="Wingdings" pitchFamily="2" charset="2"/>
              <a:buChar char="v"/>
            </a:pPr>
            <a:r>
              <a:rPr lang="en-US" sz="1600" dirty="0" smtClean="0"/>
              <a:t> </a:t>
            </a:r>
            <a:r>
              <a:rPr lang="en-US" sz="1600" b="1" dirty="0" smtClean="0"/>
              <a:t>Respond</a:t>
            </a:r>
          </a:p>
          <a:p>
            <a:pPr>
              <a:buNone/>
            </a:pPr>
            <a:r>
              <a:rPr lang="en-US" sz="1600" dirty="0" smtClean="0"/>
              <a:t> </a:t>
            </a:r>
            <a:r>
              <a:rPr lang="en-US" sz="1600" dirty="0" smtClean="0"/>
              <a:t>          It </a:t>
            </a:r>
            <a:r>
              <a:rPr lang="en-US" sz="1600" dirty="0" smtClean="0"/>
              <a:t>can respond to any inquiry </a:t>
            </a:r>
            <a:r>
              <a:rPr lang="en-US" sz="1600" dirty="0" smtClean="0"/>
              <a:t>.</a:t>
            </a:r>
          </a:p>
          <a:p>
            <a:pPr>
              <a:buFont typeface="Wingdings" pitchFamily="2" charset="2"/>
              <a:buChar char="v"/>
            </a:pPr>
            <a:r>
              <a:rPr lang="en-US" sz="1600" b="1" dirty="0" smtClean="0"/>
              <a:t> </a:t>
            </a:r>
            <a:r>
              <a:rPr lang="en-US" sz="1600" b="1" dirty="0" smtClean="0"/>
              <a:t>Extract </a:t>
            </a:r>
            <a:r>
              <a:rPr lang="en-US" sz="1600" b="1" dirty="0" smtClean="0"/>
              <a:t>data</a:t>
            </a:r>
          </a:p>
          <a:p>
            <a:pPr>
              <a:buNone/>
            </a:pPr>
            <a:r>
              <a:rPr lang="en-US" sz="1600" dirty="0" smtClean="0"/>
              <a:t> </a:t>
            </a:r>
            <a:r>
              <a:rPr lang="en-US" sz="1600" dirty="0" smtClean="0"/>
              <a:t>          </a:t>
            </a:r>
            <a:r>
              <a:rPr lang="en-US" sz="1600" dirty="0" smtClean="0"/>
              <a:t>Extracts keywords and information from the content </a:t>
            </a:r>
            <a:r>
              <a:rPr lang="en-US" sz="1600" dirty="0" smtClean="0"/>
              <a:t>.</a:t>
            </a:r>
          </a:p>
          <a:p>
            <a:pPr>
              <a:buFont typeface="Wingdings" pitchFamily="2" charset="2"/>
              <a:buChar char="v"/>
            </a:pPr>
            <a:r>
              <a:rPr lang="en-US" sz="1600" b="1" dirty="0" smtClean="0"/>
              <a:t> </a:t>
            </a:r>
            <a:r>
              <a:rPr lang="en-US" sz="1600" b="1" dirty="0" smtClean="0"/>
              <a:t>Connect to API </a:t>
            </a:r>
            <a:endParaRPr lang="en-US" sz="1600" b="1" dirty="0" smtClean="0"/>
          </a:p>
          <a:p>
            <a:pPr>
              <a:buNone/>
            </a:pPr>
            <a:r>
              <a:rPr lang="en-US" sz="1600" dirty="0" smtClean="0"/>
              <a:t> </a:t>
            </a:r>
            <a:r>
              <a:rPr lang="en-US" sz="1600" dirty="0" smtClean="0"/>
              <a:t>          Can </a:t>
            </a:r>
            <a:r>
              <a:rPr lang="en-US" sz="1600" dirty="0" smtClean="0"/>
              <a:t>be connected to systems in order to perform actions </a:t>
            </a:r>
            <a:r>
              <a:rPr lang="en-US" sz="1600" dirty="0" smtClean="0"/>
              <a:t>.</a:t>
            </a:r>
          </a:p>
          <a:p>
            <a:pPr>
              <a:buFont typeface="Wingdings" pitchFamily="2" charset="2"/>
              <a:buChar char="v"/>
            </a:pPr>
            <a:r>
              <a:rPr lang="en-US" sz="1600" b="1" dirty="0" smtClean="0"/>
              <a:t>Classify </a:t>
            </a:r>
          </a:p>
          <a:p>
            <a:pPr>
              <a:buNone/>
            </a:pPr>
            <a:r>
              <a:rPr lang="en-US" sz="1600" dirty="0" smtClean="0"/>
              <a:t> </a:t>
            </a:r>
            <a:r>
              <a:rPr lang="en-US" sz="1600" dirty="0" smtClean="0"/>
              <a:t>         Categorizes </a:t>
            </a:r>
            <a:r>
              <a:rPr lang="en-US" sz="1600" dirty="0" smtClean="0"/>
              <a:t>incoming emails by type </a:t>
            </a:r>
            <a:r>
              <a:rPr lang="en-US" sz="1600" dirty="0" smtClean="0"/>
              <a:t>.</a:t>
            </a:r>
          </a:p>
          <a:p>
            <a:pPr>
              <a:buFont typeface="Wingdings" pitchFamily="2" charset="2"/>
              <a:buChar char="v"/>
            </a:pPr>
            <a:r>
              <a:rPr lang="en-US" sz="1600" b="1" dirty="0" smtClean="0"/>
              <a:t> </a:t>
            </a:r>
            <a:r>
              <a:rPr lang="en-US" sz="1600" b="1" dirty="0" smtClean="0"/>
              <a:t>Interpret and </a:t>
            </a:r>
            <a:r>
              <a:rPr lang="en-US" sz="1600" b="1" dirty="0" smtClean="0"/>
              <a:t>understand</a:t>
            </a:r>
          </a:p>
          <a:p>
            <a:pPr>
              <a:buNone/>
            </a:pPr>
            <a:r>
              <a:rPr lang="en-US" sz="1600" dirty="0" smtClean="0"/>
              <a:t> </a:t>
            </a:r>
            <a:r>
              <a:rPr lang="en-US" sz="1600" dirty="0" smtClean="0"/>
              <a:t>         Analyses </a:t>
            </a:r>
            <a:r>
              <a:rPr lang="en-US" sz="1600" dirty="0" smtClean="0"/>
              <a:t>your content and learns what is what. </a:t>
            </a:r>
            <a:endParaRPr lang="en-US" sz="1600" dirty="0" smtClean="0"/>
          </a:p>
          <a:p>
            <a:pPr>
              <a:buFont typeface="Wingdings" pitchFamily="2" charset="2"/>
              <a:buChar char="v"/>
            </a:pPr>
            <a:r>
              <a:rPr lang="en-US" sz="1600" b="1" dirty="0" smtClean="0"/>
              <a:t> Identify</a:t>
            </a:r>
          </a:p>
          <a:p>
            <a:pPr>
              <a:buNone/>
            </a:pPr>
            <a:r>
              <a:rPr lang="en-US" sz="1600" dirty="0" smtClean="0"/>
              <a:t> </a:t>
            </a:r>
            <a:r>
              <a:rPr lang="en-US" sz="1600" dirty="0" smtClean="0"/>
              <a:t>         </a:t>
            </a:r>
            <a:r>
              <a:rPr lang="en-US" sz="1600" dirty="0" err="1" smtClean="0"/>
              <a:t>Identies</a:t>
            </a:r>
            <a:r>
              <a:rPr lang="en-US" sz="1600" dirty="0" smtClean="0"/>
              <a:t> </a:t>
            </a:r>
            <a:r>
              <a:rPr lang="en-US" sz="1600" dirty="0" smtClean="0"/>
              <a:t>with the help of keywords </a:t>
            </a:r>
            <a:r>
              <a:rPr lang="en-US" sz="1600" dirty="0" smtClean="0"/>
              <a:t>.</a:t>
            </a:r>
          </a:p>
          <a:p>
            <a:pPr>
              <a:buFont typeface="Wingdings" pitchFamily="2" charset="2"/>
              <a:buChar char="v"/>
            </a:pPr>
            <a:r>
              <a:rPr lang="en-US" sz="1600" b="1" dirty="0" smtClean="0"/>
              <a:t> </a:t>
            </a:r>
            <a:r>
              <a:rPr lang="en-US" sz="1600" b="1" dirty="0" smtClean="0"/>
              <a:t>Filter and </a:t>
            </a:r>
            <a:r>
              <a:rPr lang="en-US" sz="1600" b="1" dirty="0" smtClean="0"/>
              <a:t>organize</a:t>
            </a:r>
          </a:p>
          <a:p>
            <a:pPr>
              <a:buNone/>
            </a:pPr>
            <a:r>
              <a:rPr lang="en-US" sz="1600" dirty="0" smtClean="0"/>
              <a:t> </a:t>
            </a:r>
            <a:r>
              <a:rPr lang="en-US" sz="1600" dirty="0" smtClean="0"/>
              <a:t>        Organizes </a:t>
            </a:r>
            <a:r>
              <a:rPr lang="en-US" sz="1600" dirty="0" smtClean="0"/>
              <a:t>your e-mails and </a:t>
            </a:r>
            <a:r>
              <a:rPr lang="en-US" sz="1600" dirty="0" err="1" smtClean="0"/>
              <a:t>lters</a:t>
            </a:r>
            <a:r>
              <a:rPr lang="en-US" sz="1600" dirty="0" smtClean="0"/>
              <a:t> out junk email</a:t>
            </a:r>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f.PNG"/>
          <p:cNvPicPr>
            <a:picLocks noChangeAspect="1"/>
          </p:cNvPicPr>
          <p:nvPr/>
        </p:nvPicPr>
        <p:blipFill>
          <a:blip r:embed="rId2" cstate="print">
            <a:duotone>
              <a:schemeClr val="accent6">
                <a:shade val="45000"/>
                <a:satMod val="135000"/>
              </a:schemeClr>
              <a:prstClr val="white"/>
            </a:duotone>
            <a:lum bright="-35000" contrast="42000"/>
          </a:blip>
          <a:stretch>
            <a:fillRect/>
          </a:stretch>
        </p:blipFill>
        <p:spPr>
          <a:xfrm>
            <a:off x="1" y="0"/>
            <a:ext cx="9143999" cy="6858000"/>
          </a:xfrm>
          <a:prstGeom prst="rect">
            <a:avLst/>
          </a:prstGeom>
        </p:spPr>
      </p:pic>
      <p:sp>
        <p:nvSpPr>
          <p:cNvPr id="2" name="Content Placeholder 1"/>
          <p:cNvSpPr>
            <a:spLocks noGrp="1"/>
          </p:cNvSpPr>
          <p:nvPr>
            <p:ph idx="1"/>
          </p:nvPr>
        </p:nvSpPr>
        <p:spPr>
          <a:xfrm>
            <a:off x="457200" y="1268760"/>
            <a:ext cx="8229600" cy="4827240"/>
          </a:xfrm>
        </p:spPr>
        <p:txBody>
          <a:bodyPr>
            <a:normAutofit fontScale="25000" lnSpcReduction="20000"/>
          </a:bodyPr>
          <a:lstStyle/>
          <a:p>
            <a:pPr>
              <a:buFont typeface="Wingdings" pitchFamily="2" charset="2"/>
              <a:buChar char="q"/>
            </a:pPr>
            <a:r>
              <a:rPr lang="en-US" sz="7200" b="1" dirty="0" smtClean="0"/>
              <a:t>Easy to integrate</a:t>
            </a:r>
            <a:r>
              <a:rPr lang="en-US" sz="7200" b="1" dirty="0" smtClean="0"/>
              <a:t> </a:t>
            </a:r>
          </a:p>
          <a:p>
            <a:pPr>
              <a:buNone/>
            </a:pPr>
            <a:r>
              <a:rPr lang="en-US" sz="7200" dirty="0" smtClean="0"/>
              <a:t>         Our </a:t>
            </a:r>
            <a:r>
              <a:rPr lang="en-US" sz="7200" dirty="0" smtClean="0"/>
              <a:t>solution is designed to connect and co-ordinate alongside other software and systems. </a:t>
            </a:r>
            <a:endParaRPr lang="en-US" sz="7200" dirty="0" smtClean="0"/>
          </a:p>
          <a:p>
            <a:pPr>
              <a:buNone/>
            </a:pPr>
            <a:endParaRPr lang="en-US" sz="7200" dirty="0" smtClean="0"/>
          </a:p>
          <a:p>
            <a:pPr>
              <a:buFont typeface="Wingdings" pitchFamily="2" charset="2"/>
              <a:buChar char="q"/>
            </a:pPr>
            <a:r>
              <a:rPr lang="en-US" sz="7200" b="1" dirty="0" smtClean="0"/>
              <a:t>Highly user-friendly</a:t>
            </a:r>
            <a:endParaRPr lang="en-US" sz="7200" b="1" dirty="0" smtClean="0"/>
          </a:p>
          <a:p>
            <a:pPr>
              <a:buNone/>
            </a:pPr>
            <a:r>
              <a:rPr lang="en-US" sz="7200" dirty="0" smtClean="0"/>
              <a:t>         We </a:t>
            </a:r>
            <a:r>
              <a:rPr lang="en-US" sz="7200" dirty="0" smtClean="0"/>
              <a:t>are devoted to ensuring that the interface is as </a:t>
            </a:r>
            <a:r>
              <a:rPr lang="en-US" sz="7200" dirty="0" err="1" smtClean="0"/>
              <a:t>userfriendly</a:t>
            </a:r>
            <a:r>
              <a:rPr lang="en-US" sz="7200" dirty="0" smtClean="0"/>
              <a:t> as possible. No coding or technical background is required to have an </a:t>
            </a:r>
            <a:r>
              <a:rPr lang="en-US" sz="7200" dirty="0" err="1" smtClean="0"/>
              <a:t>Emailbot</a:t>
            </a:r>
            <a:r>
              <a:rPr lang="en-US" sz="7200" dirty="0" smtClean="0"/>
              <a:t>. </a:t>
            </a:r>
            <a:endParaRPr lang="en-US" sz="7200" dirty="0" smtClean="0"/>
          </a:p>
          <a:p>
            <a:pPr>
              <a:buNone/>
            </a:pPr>
            <a:endParaRPr lang="en-US" sz="7200" dirty="0" smtClean="0"/>
          </a:p>
          <a:p>
            <a:pPr>
              <a:buFont typeface="Wingdings" pitchFamily="2" charset="2"/>
              <a:buChar char="q"/>
            </a:pPr>
            <a:r>
              <a:rPr lang="en-US" sz="7200" b="1" dirty="0" smtClean="0"/>
              <a:t>Unlimited capacity</a:t>
            </a:r>
          </a:p>
          <a:p>
            <a:pPr>
              <a:buNone/>
            </a:pPr>
            <a:r>
              <a:rPr lang="en-US" sz="7200" dirty="0" smtClean="0"/>
              <a:t>         The </a:t>
            </a:r>
            <a:r>
              <a:rPr lang="en-US" sz="7200" dirty="0" err="1" smtClean="0"/>
              <a:t>Emailbot</a:t>
            </a:r>
            <a:r>
              <a:rPr lang="en-US" sz="7200" dirty="0" smtClean="0"/>
              <a:t> can handle large volumes of incoming e-mails at once, around the clock, without breaks</a:t>
            </a:r>
            <a:r>
              <a:rPr lang="en-US" sz="7200" dirty="0" smtClean="0"/>
              <a:t>.</a:t>
            </a:r>
          </a:p>
          <a:p>
            <a:pPr>
              <a:buNone/>
            </a:pPr>
            <a:endParaRPr lang="en-US" sz="7200" dirty="0" smtClean="0"/>
          </a:p>
          <a:p>
            <a:pPr>
              <a:buFont typeface="Wingdings" pitchFamily="2" charset="2"/>
              <a:buChar char="q"/>
            </a:pPr>
            <a:r>
              <a:rPr lang="en-US" sz="7200" b="1" dirty="0" smtClean="0"/>
              <a:t>Increased productivity</a:t>
            </a:r>
          </a:p>
          <a:p>
            <a:pPr>
              <a:buNone/>
            </a:pPr>
            <a:r>
              <a:rPr lang="en-US" sz="7200" dirty="0" smtClean="0"/>
              <a:t>         Get </a:t>
            </a:r>
            <a:r>
              <a:rPr lang="en-US" sz="7200" dirty="0" smtClean="0"/>
              <a:t>things done by allowing repetitive tasks to take care of themselves, so you can focus on other areas</a:t>
            </a:r>
            <a:r>
              <a:rPr lang="en-US" sz="7200" dirty="0" smtClean="0"/>
              <a:t>.</a:t>
            </a:r>
          </a:p>
          <a:p>
            <a:pPr>
              <a:buNone/>
            </a:pPr>
            <a:endParaRPr lang="en-US" sz="7200" dirty="0" smtClean="0"/>
          </a:p>
          <a:p>
            <a:pPr>
              <a:buFont typeface="Wingdings" pitchFamily="2" charset="2"/>
              <a:buChar char="q"/>
            </a:pPr>
            <a:r>
              <a:rPr lang="en-US" sz="7200" b="1" dirty="0" smtClean="0"/>
              <a:t>Get an </a:t>
            </a:r>
            <a:r>
              <a:rPr lang="en-US" sz="7200" b="1" dirty="0" smtClean="0"/>
              <a:t>overview</a:t>
            </a:r>
            <a:endParaRPr lang="en-US" sz="7200" b="1" dirty="0" smtClean="0"/>
          </a:p>
          <a:p>
            <a:pPr>
              <a:buNone/>
            </a:pPr>
            <a:r>
              <a:rPr lang="en-US" sz="7200" dirty="0" smtClean="0"/>
              <a:t> </a:t>
            </a:r>
            <a:r>
              <a:rPr lang="en-US" sz="7200" dirty="0" smtClean="0"/>
              <a:t>        Gain </a:t>
            </a:r>
            <a:r>
              <a:rPr lang="en-US" sz="7200" dirty="0" smtClean="0"/>
              <a:t>a good and well-organized overview – all emails are </a:t>
            </a:r>
            <a:r>
              <a:rPr lang="en-US" sz="7200" dirty="0" err="1" smtClean="0"/>
              <a:t>classied</a:t>
            </a:r>
            <a:r>
              <a:rPr lang="en-US" sz="7200" dirty="0" smtClean="0"/>
              <a:t> completely automatically</a:t>
            </a:r>
            <a:r>
              <a:rPr lang="en-US" dirty="0" smtClean="0"/>
              <a:t>. </a:t>
            </a:r>
          </a:p>
        </p:txBody>
      </p:sp>
      <p:sp>
        <p:nvSpPr>
          <p:cNvPr id="3" name="Title 2"/>
          <p:cNvSpPr>
            <a:spLocks noGrp="1"/>
          </p:cNvSpPr>
          <p:nvPr>
            <p:ph type="title"/>
          </p:nvPr>
        </p:nvSpPr>
        <p:spPr>
          <a:xfrm>
            <a:off x="457200" y="152400"/>
            <a:ext cx="8229600" cy="972344"/>
          </a:xfrm>
        </p:spPr>
        <p:txBody>
          <a:bodyPr>
            <a:normAutofit fontScale="90000"/>
          </a:bodyPr>
          <a:lstStyle/>
          <a:p>
            <a:r>
              <a:rPr lang="en-US" dirty="0" smtClean="0"/>
              <a:t>What are the benefits of an </a:t>
            </a:r>
            <a:r>
              <a:rPr lang="en-US" dirty="0" err="1" smtClean="0"/>
              <a:t>Emailbot</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yh.PNG"/>
          <p:cNvPicPr>
            <a:picLocks noChangeAspect="1"/>
          </p:cNvPicPr>
          <p:nvPr/>
        </p:nvPicPr>
        <p:blipFill>
          <a:blip r:embed="rId2" cstate="print">
            <a:lum bright="-36000" contrast="-46000"/>
          </a:blip>
          <a:stretch>
            <a:fillRect/>
          </a:stretch>
        </p:blipFill>
        <p:spPr>
          <a:xfrm>
            <a:off x="1" y="0"/>
            <a:ext cx="9144000" cy="6858000"/>
          </a:xfrm>
          <a:prstGeom prst="rect">
            <a:avLst/>
          </a:prstGeom>
        </p:spPr>
      </p:pic>
      <p:sp>
        <p:nvSpPr>
          <p:cNvPr id="2" name="Content Placeholder 1"/>
          <p:cNvSpPr>
            <a:spLocks noGrp="1"/>
          </p:cNvSpPr>
          <p:nvPr>
            <p:ph idx="1"/>
          </p:nvPr>
        </p:nvSpPr>
        <p:spPr>
          <a:xfrm>
            <a:off x="0" y="1196752"/>
            <a:ext cx="9144000" cy="5661248"/>
          </a:xfrm>
        </p:spPr>
        <p:txBody>
          <a:bodyPr>
            <a:noAutofit/>
          </a:bodyPr>
          <a:lstStyle/>
          <a:p>
            <a:pPr>
              <a:buNone/>
            </a:pPr>
            <a:r>
              <a:rPr lang="en-US" sz="1400" dirty="0" smtClean="0"/>
              <a:t>To </a:t>
            </a:r>
            <a:r>
              <a:rPr lang="en-US" sz="1400" dirty="0" smtClean="0"/>
              <a:t>be able to handle the email properly, the </a:t>
            </a:r>
            <a:r>
              <a:rPr lang="en-US" sz="1400" dirty="0" err="1" smtClean="0"/>
              <a:t>Emailbot</a:t>
            </a:r>
            <a:r>
              <a:rPr lang="en-US" sz="1400" dirty="0" smtClean="0"/>
              <a:t> analyses the content via multiple layers of understanding: </a:t>
            </a:r>
            <a:endParaRPr lang="en-US" sz="1400" dirty="0" smtClean="0"/>
          </a:p>
          <a:p>
            <a:pPr>
              <a:buNone/>
            </a:pPr>
            <a:endParaRPr lang="en-US" sz="1400" dirty="0" smtClean="0"/>
          </a:p>
          <a:p>
            <a:pPr marL="514350" indent="-514350">
              <a:buClr>
                <a:schemeClr val="tx1"/>
              </a:buClr>
              <a:buSzPct val="100000"/>
              <a:buNone/>
            </a:pPr>
            <a:r>
              <a:rPr lang="en-US" sz="1400" b="1" dirty="0" smtClean="0"/>
              <a:t>1.   What </a:t>
            </a:r>
            <a:r>
              <a:rPr lang="en-US" sz="1400" b="1" dirty="0" smtClean="0"/>
              <a:t>type of email is it</a:t>
            </a:r>
            <a:r>
              <a:rPr lang="en-US" sz="1400" b="1" dirty="0" smtClean="0"/>
              <a:t>?</a:t>
            </a:r>
          </a:p>
          <a:p>
            <a:pPr marL="514350" indent="-514350">
              <a:buNone/>
            </a:pPr>
            <a:r>
              <a:rPr lang="en-US" sz="1400" dirty="0" smtClean="0"/>
              <a:t> </a:t>
            </a:r>
            <a:r>
              <a:rPr lang="en-US" sz="1400" dirty="0" smtClean="0"/>
              <a:t>         When </a:t>
            </a:r>
            <a:r>
              <a:rPr lang="en-US" sz="1400" dirty="0" smtClean="0"/>
              <a:t>the </a:t>
            </a:r>
            <a:r>
              <a:rPr lang="en-US" sz="1400" dirty="0" err="1" smtClean="0"/>
              <a:t>Emailbot</a:t>
            </a:r>
            <a:r>
              <a:rPr lang="en-US" sz="1400" dirty="0" smtClean="0"/>
              <a:t> receives an email, it immediately reads what type of email it is. </a:t>
            </a:r>
            <a:endParaRPr lang="en-US" sz="1400" dirty="0" smtClean="0"/>
          </a:p>
          <a:p>
            <a:pPr marL="514350" indent="-514350">
              <a:buNone/>
            </a:pPr>
            <a:r>
              <a:rPr lang="en-US" sz="1400" dirty="0" smtClean="0"/>
              <a:t> </a:t>
            </a:r>
            <a:r>
              <a:rPr lang="en-US" sz="1400" dirty="0" smtClean="0"/>
              <a:t>          Example</a:t>
            </a:r>
            <a:r>
              <a:rPr lang="en-US" sz="1400" dirty="0" smtClean="0"/>
              <a:t>: Spam, invoice or customer inquiry. </a:t>
            </a:r>
            <a:endParaRPr lang="en-US" sz="1400" dirty="0" smtClean="0"/>
          </a:p>
          <a:p>
            <a:pPr marL="514350" indent="-514350">
              <a:buNone/>
            </a:pPr>
            <a:endParaRPr lang="en-US" sz="1400" dirty="0" smtClean="0"/>
          </a:p>
          <a:p>
            <a:pPr marL="514350" indent="-514350">
              <a:buNone/>
            </a:pPr>
            <a:r>
              <a:rPr lang="en-US" sz="1400" b="1" dirty="0" smtClean="0"/>
              <a:t>2.   To </a:t>
            </a:r>
            <a:r>
              <a:rPr lang="en-US" sz="1400" b="1" dirty="0" smtClean="0"/>
              <a:t>which category does it belong? </a:t>
            </a:r>
            <a:endParaRPr lang="en-US" sz="1400" b="1" dirty="0" smtClean="0"/>
          </a:p>
          <a:p>
            <a:pPr marL="514350" indent="-514350">
              <a:buNone/>
            </a:pPr>
            <a:r>
              <a:rPr lang="en-US" sz="1400" dirty="0" smtClean="0"/>
              <a:t> </a:t>
            </a:r>
            <a:r>
              <a:rPr lang="en-US" sz="1400" dirty="0" smtClean="0"/>
              <a:t>        The </a:t>
            </a:r>
            <a:r>
              <a:rPr lang="en-US" sz="1400" dirty="0" err="1" smtClean="0"/>
              <a:t>bot</a:t>
            </a:r>
            <a:r>
              <a:rPr lang="en-US" sz="1400" dirty="0" smtClean="0"/>
              <a:t> </a:t>
            </a:r>
            <a:r>
              <a:rPr lang="en-US" sz="1400" dirty="0" err="1" smtClean="0"/>
              <a:t>identies</a:t>
            </a:r>
            <a:r>
              <a:rPr lang="en-US" sz="1400" dirty="0" smtClean="0"/>
              <a:t> the essence of the email, e.g., the subject of the complaint. It retrieves information via keywords and machine learning, and understands why the email has been </a:t>
            </a:r>
            <a:r>
              <a:rPr lang="en-US" sz="1400" dirty="0" smtClean="0"/>
              <a:t>sent. </a:t>
            </a:r>
          </a:p>
          <a:p>
            <a:pPr marL="514350" indent="-514350">
              <a:buNone/>
            </a:pPr>
            <a:r>
              <a:rPr lang="en-US" sz="1400" dirty="0" smtClean="0"/>
              <a:t> </a:t>
            </a:r>
            <a:r>
              <a:rPr lang="en-US" sz="1400" dirty="0" smtClean="0"/>
              <a:t>            Examples</a:t>
            </a:r>
            <a:r>
              <a:rPr lang="en-US" sz="1400" dirty="0" smtClean="0"/>
              <a:t>: Claim, travel expenses, ad sales. </a:t>
            </a:r>
            <a:endParaRPr lang="en-US" sz="1400" dirty="0" smtClean="0"/>
          </a:p>
          <a:p>
            <a:pPr marL="514350" indent="-514350">
              <a:buNone/>
            </a:pPr>
            <a:endParaRPr lang="en-US" sz="1400" dirty="0" smtClean="0"/>
          </a:p>
          <a:p>
            <a:pPr marL="514350" indent="-514350">
              <a:buNone/>
            </a:pPr>
            <a:r>
              <a:rPr lang="en-US" sz="1400" b="1" dirty="0" smtClean="0"/>
              <a:t>3.   What </a:t>
            </a:r>
            <a:r>
              <a:rPr lang="en-US" sz="1400" b="1" dirty="0" smtClean="0"/>
              <a:t>intents does it contain</a:t>
            </a:r>
            <a:r>
              <a:rPr lang="en-US" sz="1400" b="1" dirty="0" smtClean="0"/>
              <a:t>?</a:t>
            </a:r>
          </a:p>
          <a:p>
            <a:pPr marL="514350" indent="-514350">
              <a:buNone/>
            </a:pPr>
            <a:r>
              <a:rPr lang="en-US" sz="1400" dirty="0" smtClean="0"/>
              <a:t> </a:t>
            </a:r>
            <a:r>
              <a:rPr lang="en-US" sz="1400" dirty="0" smtClean="0"/>
              <a:t>       We </a:t>
            </a:r>
            <a:r>
              <a:rPr lang="en-US" sz="1400" dirty="0" smtClean="0"/>
              <a:t>use the word intent to explain an intention or purpose. What is the intention of the sender? What do the sentences tell us? Through training, the </a:t>
            </a:r>
            <a:r>
              <a:rPr lang="en-US" sz="1400" dirty="0" err="1" smtClean="0"/>
              <a:t>bot</a:t>
            </a:r>
            <a:r>
              <a:rPr lang="en-US" sz="1400" dirty="0" smtClean="0"/>
              <a:t> can learn to read the meaning of sentences and determine whether the email has numerous intents. </a:t>
            </a:r>
            <a:endParaRPr lang="en-US" sz="1400" dirty="0" smtClean="0"/>
          </a:p>
          <a:p>
            <a:pPr marL="514350" indent="-514350">
              <a:buNone/>
            </a:pPr>
            <a:r>
              <a:rPr lang="en-US" sz="1400" dirty="0" smtClean="0"/>
              <a:t> </a:t>
            </a:r>
            <a:r>
              <a:rPr lang="en-US" sz="1400" dirty="0" smtClean="0"/>
              <a:t>             Example</a:t>
            </a:r>
            <a:r>
              <a:rPr lang="en-US" sz="1400" dirty="0" smtClean="0"/>
              <a:t>: “I would like to subscribe to your service” “Can I receive an offer?” </a:t>
            </a:r>
            <a:endParaRPr lang="en-US" sz="1400" dirty="0" smtClean="0"/>
          </a:p>
          <a:p>
            <a:pPr marL="514350" indent="-514350">
              <a:buNone/>
            </a:pPr>
            <a:endParaRPr lang="en-US" sz="1400" dirty="0" smtClean="0"/>
          </a:p>
          <a:p>
            <a:pPr marL="514350" indent="-514350">
              <a:buNone/>
            </a:pPr>
            <a:r>
              <a:rPr lang="en-US" sz="1400" b="1" dirty="0" smtClean="0"/>
              <a:t>4.   What </a:t>
            </a:r>
            <a:r>
              <a:rPr lang="en-US" sz="1400" b="1" dirty="0" smtClean="0"/>
              <a:t>entities are included? </a:t>
            </a:r>
            <a:r>
              <a:rPr lang="en-US" sz="1400" b="1" dirty="0" smtClean="0"/>
              <a:t>                                                                                                 </a:t>
            </a:r>
          </a:p>
          <a:p>
            <a:pPr marL="514350" indent="-514350">
              <a:buNone/>
            </a:pPr>
            <a:r>
              <a:rPr lang="en-US" sz="1400" dirty="0" smtClean="0"/>
              <a:t>          The </a:t>
            </a:r>
            <a:r>
              <a:rPr lang="en-US" sz="1400" dirty="0" err="1" smtClean="0"/>
              <a:t>bot</a:t>
            </a:r>
            <a:r>
              <a:rPr lang="en-US" sz="1400" dirty="0" smtClean="0"/>
              <a:t> retrieves important information from what we call ‘entities’. The term ‘entity’ is Latin for ‘that which is’, and is a collective term for ‘unit</a:t>
            </a:r>
            <a:r>
              <a:rPr lang="en-US" sz="1400" dirty="0" smtClean="0"/>
              <a:t>’.  </a:t>
            </a:r>
            <a:r>
              <a:rPr lang="en-US" sz="1400" dirty="0" smtClean="0"/>
              <a:t>Examples: City, date, name, numbers, addresses and time.</a:t>
            </a:r>
            <a:endParaRPr lang="en-US" sz="1400" dirty="0"/>
          </a:p>
        </p:txBody>
      </p:sp>
      <p:sp>
        <p:nvSpPr>
          <p:cNvPr id="3" name="Title 2"/>
          <p:cNvSpPr>
            <a:spLocks noGrp="1"/>
          </p:cNvSpPr>
          <p:nvPr>
            <p:ph type="title"/>
          </p:nvPr>
        </p:nvSpPr>
        <p:spPr>
          <a:xfrm>
            <a:off x="457200" y="152400"/>
            <a:ext cx="8229600" cy="1116360"/>
          </a:xfrm>
        </p:spPr>
        <p:txBody>
          <a:bodyPr>
            <a:normAutofit fontScale="90000"/>
          </a:bodyPr>
          <a:lstStyle/>
          <a:p>
            <a:r>
              <a:rPr lang="en-US" dirty="0" smtClean="0"/>
              <a:t>What happens when the </a:t>
            </a:r>
            <a:r>
              <a:rPr lang="en-US" dirty="0" err="1" smtClean="0"/>
              <a:t>bot</a:t>
            </a:r>
            <a:r>
              <a:rPr lang="en-US" dirty="0" smtClean="0"/>
              <a:t> receives an email?</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digital-abstract-art-4k_1596927956.jpg"/>
          <p:cNvPicPr>
            <a:picLocks noChangeAspect="1"/>
          </p:cNvPicPr>
          <p:nvPr/>
        </p:nvPicPr>
        <p:blipFill>
          <a:blip r:embed="rId2" cstate="print">
            <a:lum bright="-34000" contrast="-35000"/>
          </a:blip>
          <a:stretch>
            <a:fillRect/>
          </a:stretch>
        </p:blipFill>
        <p:spPr>
          <a:xfrm>
            <a:off x="0" y="0"/>
            <a:ext cx="9144000" cy="6858000"/>
          </a:xfrm>
          <a:prstGeom prst="rect">
            <a:avLst/>
          </a:prstGeom>
        </p:spPr>
      </p:pic>
      <p:sp>
        <p:nvSpPr>
          <p:cNvPr id="2" name="Content Placeholder 1"/>
          <p:cNvSpPr>
            <a:spLocks noGrp="1"/>
          </p:cNvSpPr>
          <p:nvPr>
            <p:ph idx="1"/>
          </p:nvPr>
        </p:nvSpPr>
        <p:spPr/>
        <p:txBody>
          <a:bodyPr>
            <a:normAutofit fontScale="92500" lnSpcReduction="20000"/>
          </a:bodyPr>
          <a:lstStyle/>
          <a:p>
            <a:pPr>
              <a:buNone/>
            </a:pPr>
            <a:r>
              <a:rPr lang="en-US" b="1" i="1" dirty="0" smtClean="0"/>
              <a:t>     </a:t>
            </a:r>
          </a:p>
          <a:p>
            <a:pPr>
              <a:buNone/>
            </a:pPr>
            <a:endParaRPr lang="en-US" b="1" i="1" dirty="0" smtClean="0"/>
          </a:p>
          <a:p>
            <a:pPr>
              <a:buClr>
                <a:schemeClr val="tx1"/>
              </a:buClr>
              <a:buFont typeface="Wingdings" pitchFamily="2" charset="2"/>
              <a:buChar char="Ø"/>
            </a:pPr>
            <a:r>
              <a:rPr lang="en-US" b="1" dirty="0" smtClean="0">
                <a:latin typeface="Bell MT" pitchFamily="18" charset="0"/>
              </a:rPr>
              <a:t> Training </a:t>
            </a:r>
            <a:r>
              <a:rPr lang="en-US" b="1" dirty="0" smtClean="0">
                <a:latin typeface="Bell MT" pitchFamily="18" charset="0"/>
              </a:rPr>
              <a:t>via </a:t>
            </a:r>
            <a:r>
              <a:rPr lang="en-US" b="1" dirty="0" smtClean="0">
                <a:latin typeface="Bell MT" pitchFamily="18" charset="0"/>
              </a:rPr>
              <a:t>tagging</a:t>
            </a:r>
          </a:p>
          <a:p>
            <a:pPr>
              <a:buNone/>
            </a:pPr>
            <a:endParaRPr lang="en-US" dirty="0" smtClean="0">
              <a:latin typeface="Bodoni MT" pitchFamily="18" charset="0"/>
            </a:endParaRPr>
          </a:p>
          <a:p>
            <a:pPr>
              <a:buFont typeface="Wingdings" pitchFamily="2" charset="2"/>
              <a:buChar char="ü"/>
            </a:pPr>
            <a:r>
              <a:rPr lang="en-US" dirty="0" smtClean="0"/>
              <a:t> To </a:t>
            </a:r>
            <a:r>
              <a:rPr lang="en-US" dirty="0" smtClean="0"/>
              <a:t>train the language engine, we tag the existing emails. </a:t>
            </a:r>
            <a:endParaRPr lang="en-US" dirty="0" smtClean="0"/>
          </a:p>
          <a:p>
            <a:pPr>
              <a:buNone/>
            </a:pPr>
            <a:endParaRPr lang="en-US" dirty="0" smtClean="0"/>
          </a:p>
          <a:p>
            <a:pPr>
              <a:buFont typeface="Wingdings" pitchFamily="2" charset="2"/>
              <a:buChar char="ü"/>
            </a:pPr>
            <a:r>
              <a:rPr lang="en-US" dirty="0" smtClean="0"/>
              <a:t> We </a:t>
            </a:r>
            <a:r>
              <a:rPr lang="en-US" dirty="0" smtClean="0"/>
              <a:t>tell the </a:t>
            </a:r>
            <a:r>
              <a:rPr lang="en-US" dirty="0" err="1" smtClean="0"/>
              <a:t>bot</a:t>
            </a:r>
            <a:r>
              <a:rPr lang="en-US" dirty="0" smtClean="0"/>
              <a:t> the type and category of the email, what intents it has, and what kinds of entities are </a:t>
            </a:r>
            <a:r>
              <a:rPr lang="en-US" dirty="0" err="1" smtClean="0"/>
              <a:t>specied</a:t>
            </a:r>
            <a:r>
              <a:rPr lang="en-US" dirty="0" smtClean="0"/>
              <a:t>. </a:t>
            </a:r>
            <a:endParaRPr lang="en-US" dirty="0" smtClean="0"/>
          </a:p>
          <a:p>
            <a:pPr>
              <a:buNone/>
            </a:pPr>
            <a:r>
              <a:rPr lang="en-US" dirty="0" smtClean="0"/>
              <a:t> </a:t>
            </a:r>
            <a:endParaRPr lang="en-US" dirty="0" smtClean="0"/>
          </a:p>
          <a:p>
            <a:pPr>
              <a:buFont typeface="Wingdings" pitchFamily="2" charset="2"/>
              <a:buChar char="ü"/>
            </a:pPr>
            <a:r>
              <a:rPr lang="en-US" dirty="0" smtClean="0"/>
              <a:t>Once </a:t>
            </a:r>
            <a:r>
              <a:rPr lang="en-US" dirty="0" smtClean="0"/>
              <a:t>it has been trained with a certain amount of data, the email </a:t>
            </a:r>
            <a:r>
              <a:rPr lang="en-US" dirty="0" err="1" smtClean="0"/>
              <a:t>bot</a:t>
            </a:r>
            <a:r>
              <a:rPr lang="en-US" dirty="0" smtClean="0"/>
              <a:t> will be able to analyze, interpret, and understand the content itself</a:t>
            </a:r>
            <a:endParaRPr lang="en-US" dirty="0"/>
          </a:p>
        </p:txBody>
      </p:sp>
      <p:sp>
        <p:nvSpPr>
          <p:cNvPr id="3" name="Title 2"/>
          <p:cNvSpPr>
            <a:spLocks noGrp="1"/>
          </p:cNvSpPr>
          <p:nvPr>
            <p:ph type="title"/>
          </p:nvPr>
        </p:nvSpPr>
        <p:spPr>
          <a:xfrm>
            <a:off x="457200" y="152400"/>
            <a:ext cx="8229600" cy="1908448"/>
          </a:xfrm>
        </p:spPr>
        <p:txBody>
          <a:bodyPr>
            <a:normAutofit fontScale="90000"/>
          </a:bodyPr>
          <a:lstStyle/>
          <a:p>
            <a:r>
              <a:rPr lang="en-US" i="1" dirty="0" smtClean="0"/>
              <a:t>How do you get started</a:t>
            </a:r>
            <a:r>
              <a:rPr lang="en-US" i="1" dirty="0" smtClean="0"/>
              <a:t>?</a:t>
            </a:r>
            <a:br>
              <a:rPr lang="en-US" i="1" dirty="0" smtClean="0"/>
            </a:br>
            <a:r>
              <a:rPr lang="en-US" b="1" i="1" dirty="0" smtClean="0"/>
              <a:t> </a:t>
            </a:r>
            <a:r>
              <a:rPr lang="en-US" b="1" i="1" dirty="0" smtClean="0"/>
              <a:t> </a:t>
            </a:r>
            <a:br>
              <a:rPr lang="en-US" b="1" i="1" dirty="0" smtClean="0"/>
            </a:br>
            <a:r>
              <a:rPr lang="en-US" sz="3600" b="1" i="1" dirty="0" smtClean="0"/>
              <a:t>Step </a:t>
            </a:r>
            <a:r>
              <a:rPr lang="en-US" sz="3600" b="1" i="1" dirty="0" smtClean="0"/>
              <a:t>1</a:t>
            </a:r>
            <a:endParaRPr lang="en-US" sz="36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vdx.PNG"/>
          <p:cNvPicPr>
            <a:picLocks noGrp="1" noChangeAspect="1"/>
          </p:cNvPicPr>
          <p:nvPr>
            <p:ph idx="1"/>
          </p:nvPr>
        </p:nvPicPr>
        <p:blipFill>
          <a:blip r:embed="rId2" cstate="print"/>
          <a:stretch>
            <a:fillRect/>
          </a:stretch>
        </p:blipFill>
        <p:spPr>
          <a:xfrm>
            <a:off x="323528" y="404664"/>
            <a:ext cx="8586612" cy="6120680"/>
          </a:xfrm>
          <a:ln>
            <a:solidFill>
              <a:schemeClr val="bg2">
                <a:lumMod val="50000"/>
              </a:schemeClr>
            </a:solidFill>
          </a:ln>
          <a:effectLst>
            <a:glow rad="228600">
              <a:schemeClr val="accent6">
                <a:satMod val="175000"/>
                <a:alpha val="40000"/>
              </a:schemeClr>
            </a:glow>
            <a:innerShdw blurRad="114300">
              <a:prstClr val="black"/>
            </a:innerShdw>
            <a:softEdge rad="31750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PNG"/>
          <p:cNvPicPr>
            <a:picLocks noChangeAspect="1"/>
          </p:cNvPicPr>
          <p:nvPr/>
        </p:nvPicPr>
        <p:blipFill>
          <a:blip r:embed="rId2" cstate="print">
            <a:lum bright="-36000" contrast="1000"/>
          </a:blip>
          <a:stretch>
            <a:fillRect/>
          </a:stretch>
        </p:blipFill>
        <p:spPr>
          <a:xfrm>
            <a:off x="0" y="0"/>
            <a:ext cx="9144000" cy="6857999"/>
          </a:xfrm>
          <a:prstGeom prst="rect">
            <a:avLst/>
          </a:prstGeom>
        </p:spPr>
      </p:pic>
      <p:sp>
        <p:nvSpPr>
          <p:cNvPr id="2" name="Content Placeholder 1"/>
          <p:cNvSpPr>
            <a:spLocks noGrp="1"/>
          </p:cNvSpPr>
          <p:nvPr>
            <p:ph idx="1"/>
          </p:nvPr>
        </p:nvSpPr>
        <p:spPr>
          <a:xfrm>
            <a:off x="457200" y="1988840"/>
            <a:ext cx="8229600" cy="4107160"/>
          </a:xfrm>
        </p:spPr>
        <p:txBody>
          <a:bodyPr/>
          <a:lstStyle/>
          <a:p>
            <a:pPr>
              <a:buClr>
                <a:schemeClr val="tx1"/>
              </a:buClr>
              <a:buFont typeface="Wingdings" pitchFamily="2" charset="2"/>
              <a:buChar char="Ø"/>
            </a:pPr>
            <a:r>
              <a:rPr lang="en-US" b="1" dirty="0" smtClean="0"/>
              <a:t> You </a:t>
            </a:r>
            <a:r>
              <a:rPr lang="en-US" b="1" dirty="0" smtClean="0"/>
              <a:t>determine the rules and the action </a:t>
            </a:r>
            <a:r>
              <a:rPr lang="en-US" b="1" dirty="0" smtClean="0"/>
              <a:t>flow</a:t>
            </a:r>
          </a:p>
          <a:p>
            <a:endParaRPr lang="en-US" dirty="0" smtClean="0"/>
          </a:p>
          <a:p>
            <a:pPr>
              <a:buFont typeface="Wingdings" pitchFamily="2" charset="2"/>
              <a:buChar char="ü"/>
            </a:pPr>
            <a:r>
              <a:rPr lang="en-US" dirty="0" smtClean="0"/>
              <a:t> </a:t>
            </a:r>
            <a:r>
              <a:rPr lang="en-US" dirty="0" smtClean="0"/>
              <a:t>Choose what the </a:t>
            </a:r>
            <a:r>
              <a:rPr lang="en-US" dirty="0" err="1" smtClean="0"/>
              <a:t>bot</a:t>
            </a:r>
            <a:r>
              <a:rPr lang="en-US" dirty="0" smtClean="0"/>
              <a:t> will do with the information</a:t>
            </a:r>
            <a:r>
              <a:rPr lang="en-US" dirty="0" smtClean="0"/>
              <a:t>.</a:t>
            </a:r>
          </a:p>
          <a:p>
            <a:endParaRPr lang="en-US" dirty="0" smtClean="0"/>
          </a:p>
          <a:p>
            <a:pPr>
              <a:buFont typeface="Wingdings" pitchFamily="2" charset="2"/>
              <a:buChar char="ü"/>
            </a:pPr>
            <a:r>
              <a:rPr lang="en-US" dirty="0" smtClean="0"/>
              <a:t> </a:t>
            </a:r>
            <a:r>
              <a:rPr lang="en-US" dirty="0" smtClean="0"/>
              <a:t>Set rules and conditions for which actions are to be performed and when.</a:t>
            </a:r>
            <a:endParaRPr lang="en-US" dirty="0"/>
          </a:p>
        </p:txBody>
      </p:sp>
      <p:sp>
        <p:nvSpPr>
          <p:cNvPr id="3" name="Title 2"/>
          <p:cNvSpPr>
            <a:spLocks noGrp="1"/>
          </p:cNvSpPr>
          <p:nvPr>
            <p:ph type="title"/>
          </p:nvPr>
        </p:nvSpPr>
        <p:spPr>
          <a:xfrm>
            <a:off x="457200" y="152400"/>
            <a:ext cx="8229600" cy="1908448"/>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r>
              <a:rPr lang="en-US" dirty="0" smtClean="0"/>
              <a:t> </a:t>
            </a:r>
            <a:br>
              <a:rPr lang="en-US" dirty="0" smtClean="0"/>
            </a:br>
            <a:r>
              <a:rPr lang="en-US" dirty="0" smtClean="0"/>
              <a:t>Step </a:t>
            </a:r>
            <a:r>
              <a:rPr lang="en-US" dirty="0" smtClean="0"/>
              <a:t>2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z.PNG"/>
          <p:cNvPicPr>
            <a:picLocks noGrp="1" noChangeAspect="1"/>
          </p:cNvPicPr>
          <p:nvPr>
            <p:ph idx="1"/>
          </p:nvPr>
        </p:nvPicPr>
        <p:blipFill>
          <a:blip r:embed="rId2" cstate="print"/>
          <a:stretch>
            <a:fillRect/>
          </a:stretch>
        </p:blipFill>
        <p:spPr>
          <a:xfrm>
            <a:off x="395536" y="548680"/>
            <a:ext cx="8352928" cy="5976664"/>
          </a:xfrm>
          <a:ln>
            <a:solidFill>
              <a:srgbClr val="003366"/>
            </a:solidFill>
          </a:ln>
          <a:effectLst>
            <a:glow rad="228600">
              <a:schemeClr val="accent6">
                <a:satMod val="175000"/>
                <a:alpha val="40000"/>
              </a:schemeClr>
            </a:glow>
            <a:innerShdw blurRad="114300">
              <a:prstClr val="black"/>
            </a:innerShdw>
            <a:softEdge rad="317500"/>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1607</TotalTime>
  <Words>744</Words>
  <Application>Microsoft Office PowerPoint</Application>
  <PresentationFormat>On-screen Show (4:3)</PresentationFormat>
  <Paragraphs>76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Paper</vt:lpstr>
      <vt:lpstr>EMAIL BOT </vt:lpstr>
      <vt:lpstr>EMAIL BOT</vt:lpstr>
      <vt:lpstr>What can an Emailbot do?</vt:lpstr>
      <vt:lpstr>What are the benefits of an Emailbot?</vt:lpstr>
      <vt:lpstr>What happens when the bot receives an email?</vt:lpstr>
      <vt:lpstr>How do you get started?    Step 1</vt:lpstr>
      <vt:lpstr>Slide 7</vt:lpstr>
      <vt:lpstr>                   Step 2  </vt:lpstr>
      <vt:lpstr>Slide 9</vt:lpstr>
      <vt:lpstr>LANGUAGE ENGINE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ABC</cp:lastModifiedBy>
  <cp:revision>31</cp:revision>
  <dcterms:created xsi:type="dcterms:W3CDTF">2022-04-28T17:54:15Z</dcterms:created>
  <dcterms:modified xsi:type="dcterms:W3CDTF">2022-04-29T20:41:51Z</dcterms:modified>
</cp:coreProperties>
</file>