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New%20Microsoft%20Excel%20Workshe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Worksheet.xlsx]Sheet1!PivotTable1</c:name>
    <c:fmtId val="1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s>
    <c:plotArea>
      <c:layout/>
      <c:barChart>
        <c:barDir val="bar"/>
        <c:grouping val="percentStacked"/>
        <c:varyColors val="0"/>
        <c:ser>
          <c:idx val="0"/>
          <c:order val="0"/>
          <c:tx>
            <c:strRef>
              <c:f>Sheet1!$B$3:$B$5</c:f>
              <c:strCache>
                <c:ptCount val="1"/>
                <c:pt idx="0">
                  <c:v>Absent - Finance</c:v>
                </c:pt>
              </c:strCache>
            </c:strRef>
          </c:tx>
          <c:spPr>
            <a:solidFill>
              <a:schemeClr val="accent1"/>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Sheet1!$B$6:$B$46</c:f>
              <c:numCache>
                <c:formatCode>General</c:formatCode>
                <c:ptCount val="40"/>
                <c:pt idx="17">
                  <c:v>1.0</c:v>
                </c:pt>
                <c:pt idx="29">
                  <c:v>1.0</c:v>
                </c:pt>
              </c:numCache>
            </c:numRef>
          </c:val>
        </c:ser>
        <c:ser>
          <c:idx val="1"/>
          <c:order val="1"/>
          <c:tx>
            <c:strRef>
              <c:f>Sheet1!$C$3:$C$5</c:f>
              <c:strCache>
                <c:ptCount val="1"/>
                <c:pt idx="0">
                  <c:v>Absent - HR</c:v>
                </c:pt>
              </c:strCache>
            </c:strRef>
          </c:tx>
          <c:spPr>
            <a:solidFill>
              <a:schemeClr val="accent2"/>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Sheet1!$C$6:$C$46</c:f>
              <c:numCache>
                <c:formatCode>General</c:formatCode>
                <c:ptCount val="40"/>
                <c:pt idx="8">
                  <c:v>1.0</c:v>
                </c:pt>
                <c:pt idx="30">
                  <c:v>1.0</c:v>
                </c:pt>
              </c:numCache>
            </c:numRef>
          </c:val>
        </c:ser>
        <c:ser>
          <c:idx val="2"/>
          <c:order val="2"/>
          <c:tx>
            <c:strRef>
              <c:f>Sheet1!$D$3:$D$5</c:f>
              <c:strCache>
                <c:ptCount val="1"/>
                <c:pt idx="0">
                  <c:v>Absent - IT</c:v>
                </c:pt>
              </c:strCache>
            </c:strRef>
          </c:tx>
          <c:spPr>
            <a:solidFill>
              <a:schemeClr val="accent3"/>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Sheet1!$D$6:$D$46</c:f>
              <c:numCache>
                <c:formatCode>General</c:formatCode>
                <c:ptCount val="40"/>
                <c:pt idx="9">
                  <c:v>1.0</c:v>
                </c:pt>
                <c:pt idx="35">
                  <c:v>1.0</c:v>
                </c:pt>
                <c:pt idx="39">
                  <c:v>1.0</c:v>
                </c:pt>
              </c:numCache>
            </c:numRef>
          </c:val>
        </c:ser>
        <c:ser>
          <c:idx val="3"/>
          <c:order val="3"/>
          <c:tx>
            <c:strRef>
              <c:f>Sheet1!$E$3:$E$5</c:f>
              <c:strCache>
                <c:ptCount val="1"/>
                <c:pt idx="0">
                  <c:v>Absent - Marketing</c:v>
                </c:pt>
              </c:strCache>
            </c:strRef>
          </c:tx>
          <c:spPr>
            <a:solidFill>
              <a:schemeClr val="accent4"/>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Sheet1!$E$6:$E$46</c:f>
              <c:numCache>
                <c:formatCode>General</c:formatCode>
                <c:ptCount val="40"/>
                <c:pt idx="27">
                  <c:v>1.0</c:v>
                </c:pt>
              </c:numCache>
            </c:numRef>
          </c:val>
        </c:ser>
        <c:ser>
          <c:idx val="4"/>
          <c:order val="4"/>
          <c:tx>
            <c:strRef>
              <c:f>Sheet1!$G$3:$G$5</c:f>
              <c:strCache>
                <c:ptCount val="1"/>
                <c:pt idx="0">
                  <c:v>Early Leave - HR</c:v>
                </c:pt>
              </c:strCache>
            </c:strRef>
          </c:tx>
          <c:spPr>
            <a:solidFill>
              <a:schemeClr val="accent5"/>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Sheet1!$G$6:$G$46</c:f>
              <c:numCache>
                <c:formatCode>General</c:formatCode>
                <c:ptCount val="40"/>
                <c:pt idx="1">
                  <c:v>1.0</c:v>
                </c:pt>
              </c:numCache>
            </c:numRef>
          </c:val>
        </c:ser>
        <c:ser>
          <c:idx val="5"/>
          <c:order val="5"/>
          <c:tx>
            <c:strRef>
              <c:f>Sheet1!$H$3:$H$5</c:f>
              <c:strCache>
                <c:ptCount val="1"/>
                <c:pt idx="0">
                  <c:v>Early Leave - IT</c:v>
                </c:pt>
              </c:strCache>
            </c:strRef>
          </c:tx>
          <c:spPr>
            <a:solidFill>
              <a:schemeClr val="accent6"/>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Sheet1!$H$6:$H$46</c:f>
              <c:numCache>
                <c:formatCode>General</c:formatCode>
                <c:ptCount val="40"/>
                <c:pt idx="2">
                  <c:v>1.0</c:v>
                </c:pt>
              </c:numCache>
            </c:numRef>
          </c:val>
        </c:ser>
        <c:ser>
          <c:idx val="6"/>
          <c:order val="6"/>
          <c:tx>
            <c:strRef>
              <c:f>Sheet1!$I$3:$I$5</c:f>
              <c:strCache>
                <c:ptCount val="1"/>
                <c:pt idx="0">
                  <c:v>Early Leave - Marketing</c:v>
                </c:pt>
              </c:strCache>
            </c:strRef>
          </c:tx>
          <c:spPr>
            <a:solidFill>
              <a:schemeClr val="accent1">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Sheet1!$I$6:$I$46</c:f>
              <c:numCache>
                <c:formatCode>General</c:formatCode>
                <c:ptCount val="40"/>
                <c:pt idx="22">
                  <c:v>1.0</c:v>
                </c:pt>
                <c:pt idx="25">
                  <c:v>1.0</c:v>
                </c:pt>
              </c:numCache>
            </c:numRef>
          </c:val>
        </c:ser>
        <c:ser>
          <c:idx val="7"/>
          <c:order val="7"/>
          <c:tx>
            <c:strRef>
              <c:f>Sheet1!$J$3:$J$5</c:f>
              <c:strCache>
                <c:ptCount val="1"/>
                <c:pt idx="0">
                  <c:v>Early Leave - Sales</c:v>
                </c:pt>
              </c:strCache>
            </c:strRef>
          </c:tx>
          <c:spPr>
            <a:solidFill>
              <a:schemeClr val="accent2">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Sheet1!$J$6:$J$46</c:f>
              <c:numCache>
                <c:formatCode>General</c:formatCode>
                <c:ptCount val="40"/>
                <c:pt idx="7">
                  <c:v>1.0</c:v>
                </c:pt>
              </c:numCache>
            </c:numRef>
          </c:val>
        </c:ser>
        <c:ser>
          <c:idx val="8"/>
          <c:order val="8"/>
          <c:tx>
            <c:strRef>
              <c:f>Sheet1!$L$3:$L$5</c:f>
              <c:strCache>
                <c:ptCount val="1"/>
                <c:pt idx="0">
                  <c:v>Late - Finance</c:v>
                </c:pt>
              </c:strCache>
            </c:strRef>
          </c:tx>
          <c:spPr>
            <a:solidFill>
              <a:schemeClr val="accent3">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Sheet1!$L$6:$L$46</c:f>
              <c:numCache>
                <c:formatCode>General</c:formatCode>
                <c:ptCount val="40"/>
                <c:pt idx="0">
                  <c:v>1.0</c:v>
                </c:pt>
              </c:numCache>
            </c:numRef>
          </c:val>
        </c:ser>
        <c:ser>
          <c:idx val="9"/>
          <c:order val="9"/>
          <c:tx>
            <c:strRef>
              <c:f>Sheet1!$M$3:$M$5</c:f>
              <c:strCache>
                <c:ptCount val="1"/>
                <c:pt idx="0">
                  <c:v>Late - IT</c:v>
                </c:pt>
              </c:strCache>
            </c:strRef>
          </c:tx>
          <c:spPr>
            <a:solidFill>
              <a:schemeClr val="accent4">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Sheet1!$M$6:$M$46</c:f>
              <c:numCache>
                <c:formatCode>General</c:formatCode>
                <c:ptCount val="40"/>
                <c:pt idx="32">
                  <c:v>1.0</c:v>
                </c:pt>
                <c:pt idx="33">
                  <c:v>1.0</c:v>
                </c:pt>
              </c:numCache>
            </c:numRef>
          </c:val>
        </c:ser>
        <c:ser>
          <c:idx val="10"/>
          <c:order val="10"/>
          <c:tx>
            <c:strRef>
              <c:f>Sheet1!$N$3:$N$5</c:f>
              <c:strCache>
                <c:ptCount val="1"/>
                <c:pt idx="0">
                  <c:v>Late - Marketing</c:v>
                </c:pt>
              </c:strCache>
            </c:strRef>
          </c:tx>
          <c:spPr>
            <a:solidFill>
              <a:schemeClr val="accent5">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Sheet1!$N$6:$N$46</c:f>
              <c:numCache>
                <c:formatCode>General</c:formatCode>
                <c:ptCount val="40"/>
                <c:pt idx="13">
                  <c:v>1.0</c:v>
                </c:pt>
                <c:pt idx="15">
                  <c:v>1.0</c:v>
                </c:pt>
              </c:numCache>
            </c:numRef>
          </c:val>
        </c:ser>
        <c:ser>
          <c:idx val="11"/>
          <c:order val="11"/>
          <c:tx>
            <c:strRef>
              <c:f>Sheet1!$O$3:$O$5</c:f>
              <c:strCache>
                <c:ptCount val="1"/>
                <c:pt idx="0">
                  <c:v>Late - Sales</c:v>
                </c:pt>
              </c:strCache>
            </c:strRef>
          </c:tx>
          <c:spPr>
            <a:solidFill>
              <a:schemeClr val="accent6">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Sheet1!$O$6:$O$46</c:f>
              <c:numCache>
                <c:formatCode>General</c:formatCode>
                <c:ptCount val="40"/>
                <c:pt idx="18">
                  <c:v>1.0</c:v>
                </c:pt>
                <c:pt idx="31">
                  <c:v>1.0</c:v>
                </c:pt>
              </c:numCache>
            </c:numRef>
          </c:val>
        </c:ser>
        <c:ser>
          <c:idx val="12"/>
          <c:order val="12"/>
          <c:tx>
            <c:strRef>
              <c:f>Sheet1!$Q$3:$Q$5</c:f>
              <c:strCache>
                <c:ptCount val="1"/>
                <c:pt idx="0">
                  <c:v>Present - Finance</c:v>
                </c:pt>
              </c:strCache>
            </c:strRef>
          </c:tx>
          <c:spPr>
            <a:solidFill>
              <a:schemeClr val="accent1">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Sheet1!$Q$6:$Q$46</c:f>
              <c:numCache>
                <c:formatCode>General</c:formatCode>
                <c:ptCount val="40"/>
                <c:pt idx="4">
                  <c:v>1.0</c:v>
                </c:pt>
                <c:pt idx="11">
                  <c:v>1.0</c:v>
                </c:pt>
                <c:pt idx="23">
                  <c:v>1.0</c:v>
                </c:pt>
                <c:pt idx="36">
                  <c:v>1.0</c:v>
                </c:pt>
              </c:numCache>
            </c:numRef>
          </c:val>
        </c:ser>
        <c:ser>
          <c:idx val="13"/>
          <c:order val="13"/>
          <c:tx>
            <c:strRef>
              <c:f>Sheet1!$R$3:$R$5</c:f>
              <c:strCache>
                <c:ptCount val="1"/>
                <c:pt idx="0">
                  <c:v>Present - HR</c:v>
                </c:pt>
              </c:strCache>
            </c:strRef>
          </c:tx>
          <c:spPr>
            <a:solidFill>
              <a:schemeClr val="accent2">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Sheet1!$R$6:$R$46</c:f>
              <c:numCache>
                <c:formatCode>General</c:formatCode>
                <c:ptCount val="40"/>
                <c:pt idx="19">
                  <c:v>1.0</c:v>
                </c:pt>
                <c:pt idx="20">
                  <c:v>1.0</c:v>
                </c:pt>
                <c:pt idx="21">
                  <c:v>1.0</c:v>
                </c:pt>
                <c:pt idx="26">
                  <c:v>1.0</c:v>
                </c:pt>
              </c:numCache>
            </c:numRef>
          </c:val>
        </c:ser>
        <c:ser>
          <c:idx val="14"/>
          <c:order val="14"/>
          <c:tx>
            <c:strRef>
              <c:f>Sheet1!$S$3:$S$5</c:f>
              <c:strCache>
                <c:ptCount val="1"/>
                <c:pt idx="0">
                  <c:v>Present - IT</c:v>
                </c:pt>
              </c:strCache>
            </c:strRef>
          </c:tx>
          <c:spPr>
            <a:solidFill>
              <a:schemeClr val="accent3">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Sheet1!$S$6:$S$46</c:f>
              <c:numCache>
                <c:formatCode>General</c:formatCode>
                <c:ptCount val="40"/>
                <c:pt idx="12">
                  <c:v>1.0</c:v>
                </c:pt>
                <c:pt idx="14">
                  <c:v>1.0</c:v>
                </c:pt>
                <c:pt idx="24">
                  <c:v>1.0</c:v>
                </c:pt>
                <c:pt idx="28">
                  <c:v>1.0</c:v>
                </c:pt>
              </c:numCache>
            </c:numRef>
          </c:val>
        </c:ser>
        <c:ser>
          <c:idx val="15"/>
          <c:order val="15"/>
          <c:tx>
            <c:strRef>
              <c:f>Sheet1!$T$3:$T$5</c:f>
              <c:strCache>
                <c:ptCount val="1"/>
                <c:pt idx="0">
                  <c:v>Present - Marketing</c:v>
                </c:pt>
              </c:strCache>
            </c:strRef>
          </c:tx>
          <c:spPr>
            <a:solidFill>
              <a:schemeClr val="accent4">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Sheet1!$T$6:$T$46</c:f>
              <c:numCache>
                <c:formatCode>General</c:formatCode>
                <c:ptCount val="40"/>
                <c:pt idx="34">
                  <c:v>1.0</c:v>
                </c:pt>
                <c:pt idx="37">
                  <c:v>1.0</c:v>
                </c:pt>
                <c:pt idx="38">
                  <c:v>1.0</c:v>
                </c:pt>
              </c:numCache>
            </c:numRef>
          </c:val>
        </c:ser>
        <c:ser>
          <c:idx val="16"/>
          <c:order val="16"/>
          <c:tx>
            <c:strRef>
              <c:f>Sheet1!$U$3:$U$5</c:f>
              <c:strCache>
                <c:ptCount val="1"/>
                <c:pt idx="0">
                  <c:v>Present - Sales</c:v>
                </c:pt>
              </c:strCache>
            </c:strRef>
          </c:tx>
          <c:spPr>
            <a:solidFill>
              <a:schemeClr val="accent5">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Sheet1!$U$6:$U$46</c:f>
              <c:numCache>
                <c:formatCode>General</c:formatCode>
                <c:ptCount val="40"/>
                <c:pt idx="3">
                  <c:v>1.0</c:v>
                </c:pt>
                <c:pt idx="5">
                  <c:v>1.0</c:v>
                </c:pt>
                <c:pt idx="6">
                  <c:v>1.0</c:v>
                </c:pt>
                <c:pt idx="10">
                  <c:v>1.0</c:v>
                </c:pt>
                <c:pt idx="16">
                  <c:v>1.0</c:v>
                </c:pt>
              </c:numCache>
            </c:numRef>
          </c:val>
        </c:ser>
        <c:dLbls>
          <c:showLegendKey val="0"/>
          <c:showVal val="0"/>
          <c:showCatName val="0"/>
          <c:showSerName val="0"/>
          <c:showPercent val="0"/>
          <c:showBubbleSize val="0"/>
        </c:dLbls>
        <c:gapWidth val="150"/>
        <c:overlap val="100"/>
        <c:axId val="442771560"/>
        <c:axId val="442769920"/>
      </c:barChart>
      <c:catAx>
        <c:axId val="442771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69920"/>
        <c:crosses val="autoZero"/>
        <c:auto val="1"/>
        <c:lblAlgn val="ctr"/>
        <c:lblOffset val="100"/>
        <c:noMultiLvlLbl val="0"/>
      </c:catAx>
      <c:valAx>
        <c:axId val="4427699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71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US"/>
          </a:p>
        </p:txBody>
      </p:sp>
      <p:sp>
        <p:nvSpPr>
          <p:cNvPr id="1048663" name="Slide Number Placeholder 3"/>
          <p:cNvSpPr>
            <a:spLocks noGrp="1"/>
          </p:cNvSpPr>
          <p:nvPr>
            <p:ph type="sldNum" sz="quarter" idx="10"/>
          </p:nvPr>
        </p:nvSpPr>
        <p:spPr/>
        <p:txBody>
          <a:bodyPr/>
          <a:p>
            <a:fld id="{F7F439ED-1E90-4106-847A-8EF19031FE2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49504" y="2928832"/>
            <a:ext cx="8610600" cy="163117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STUDENT NAME  </a:t>
            </a:r>
            <a:r>
              <a:rPr dirty="0" sz="2000" lang="en-US">
                <a:solidFill>
                  <a:schemeClr val="dk1"/>
                </a:solidFill>
                <a:latin typeface="Calibri"/>
                <a:ea typeface="Calibri"/>
                <a:cs typeface="Calibri"/>
                <a:sym typeface="Calibri"/>
              </a:rPr>
              <a:t>:  </a:t>
            </a:r>
            <a:r>
              <a:rPr dirty="0" sz="2000" lang="en-US">
                <a:solidFill>
                  <a:schemeClr val="dk1"/>
                </a:solidFill>
                <a:latin typeface="Calibri"/>
                <a:ea typeface="Calibri"/>
                <a:cs typeface="Calibri"/>
                <a:sym typeface="Calibri"/>
              </a:rPr>
              <a:t>R</a:t>
            </a:r>
            <a:r>
              <a:rPr dirty="0" sz="20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P</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a:t>
            </a:r>
            <a:r>
              <a:rPr dirty="0" sz="2000" lang="en-US">
                <a:solidFill>
                  <a:schemeClr val="dk1"/>
                </a:solidFill>
                <a:latin typeface="Calibri"/>
                <a:ea typeface="Calibri"/>
                <a:cs typeface="Calibri"/>
                <a:sym typeface="Calibri"/>
              </a:rPr>
              <a:t>D</a:t>
            </a:r>
            <a:r>
              <a:rPr dirty="0" sz="2000" lang="en-US">
                <a:solidFill>
                  <a:schemeClr val="dk1"/>
                </a:solidFill>
                <a:latin typeface="Calibri"/>
                <a:ea typeface="Calibri"/>
                <a:cs typeface="Calibri"/>
                <a:sym typeface="Calibri"/>
              </a:rPr>
              <a:t>I</a:t>
            </a:r>
            <a:r>
              <a:rPr dirty="0" sz="2000" lang="en-US">
                <a:solidFill>
                  <a:schemeClr val="dk1"/>
                </a:solidFill>
                <a:latin typeface="Calibri"/>
                <a:ea typeface="Calibri"/>
                <a:cs typeface="Calibri"/>
                <a:sym typeface="Calibri"/>
              </a:rPr>
              <a:t>Y</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a:t>
            </a:r>
            <a:endParaRPr dirty="0" sz="2000">
              <a:solidFill>
                <a:schemeClr val="dk1"/>
              </a:solidFill>
              <a:latin typeface="Calibri"/>
              <a:ea typeface="Calibri"/>
              <a:cs typeface="Calibri"/>
              <a:sym typeface="Calibri"/>
            </a:endParaRPr>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REGISTER</a:t>
            </a:r>
            <a:r>
              <a:rPr dirty="0" sz="2000" lang="en-US">
                <a:solidFill>
                  <a:schemeClr val="dk1"/>
                </a:solidFill>
                <a:latin typeface="Calibri"/>
                <a:ea typeface="Calibri"/>
                <a:cs typeface="Calibri"/>
                <a:sym typeface="Calibri"/>
              </a:rPr>
              <a:t> </a:t>
            </a:r>
            <a:r>
              <a:rPr b="1" dirty="0" sz="2000" lang="en-US">
                <a:solidFill>
                  <a:schemeClr val="dk1"/>
                </a:solidFill>
                <a:latin typeface="Calibri"/>
                <a:ea typeface="Calibri"/>
                <a:cs typeface="Calibri"/>
                <a:sym typeface="Calibri"/>
              </a:rPr>
              <a:t>NO</a:t>
            </a:r>
            <a:r>
              <a:rPr dirty="0" sz="2000" lang="en-US">
                <a:solidFill>
                  <a:schemeClr val="dk1"/>
                </a:solidFill>
                <a:latin typeface="Calibri"/>
                <a:ea typeface="Calibri"/>
                <a:cs typeface="Calibri"/>
                <a:sym typeface="Calibri"/>
              </a:rPr>
              <a:t>       :  22131110340</a:t>
            </a:r>
            <a:r>
              <a:rPr dirty="0" sz="2000" lang="en-US">
                <a:solidFill>
                  <a:schemeClr val="dk1"/>
                </a:solidFill>
                <a:latin typeface="Calibri"/>
                <a:ea typeface="Calibri"/>
                <a:cs typeface="Calibri"/>
                <a:sym typeface="Calibri"/>
              </a:rPr>
              <a:t>2</a:t>
            </a:r>
            <a:r>
              <a:rPr dirty="0" sz="2000" lang="en-US">
                <a:solidFill>
                  <a:schemeClr val="dk1"/>
                </a:solidFill>
                <a:latin typeface="Calibri"/>
                <a:ea typeface="Calibri"/>
                <a:cs typeface="Calibri"/>
                <a:sym typeface="Calibri"/>
              </a:rPr>
              <a:t>9</a:t>
            </a:r>
            <a:r>
              <a:rPr dirty="0" sz="16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asunm13112022batch/22340</a:t>
            </a:r>
            <a:r>
              <a:rPr dirty="0" sz="2000" lang="en-US">
                <a:solidFill>
                  <a:schemeClr val="dk1"/>
                </a:solidFill>
                <a:latin typeface="Calibri"/>
                <a:ea typeface="Calibri"/>
                <a:cs typeface="Calibri"/>
                <a:sym typeface="Calibri"/>
              </a:rPr>
              <a:t>2</a:t>
            </a:r>
            <a:r>
              <a:rPr dirty="0" sz="2000" lang="en-US">
                <a:solidFill>
                  <a:schemeClr val="dk1"/>
                </a:solidFill>
                <a:latin typeface="Calibri"/>
                <a:ea typeface="Calibri"/>
                <a:cs typeface="Calibri"/>
                <a:sym typeface="Calibri"/>
              </a:rPr>
              <a:t>9</a:t>
            </a:r>
            <a:r>
              <a:rPr dirty="0" sz="2000" lang="en-US">
                <a:solidFill>
                  <a:schemeClr val="dk1"/>
                </a:solidFill>
                <a:latin typeface="Calibri"/>
                <a:ea typeface="Calibri"/>
                <a:cs typeface="Calibri"/>
                <a:sym typeface="Calibri"/>
              </a:rPr>
              <a:t>)</a:t>
            </a:r>
            <a:endParaRPr dirty="0" sz="2000"/>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DEPARTMENT</a:t>
            </a:r>
            <a:r>
              <a:rPr dirty="0" sz="2000" lang="en-US">
                <a:solidFill>
                  <a:schemeClr val="dk1"/>
                </a:solidFill>
                <a:latin typeface="Calibri"/>
                <a:ea typeface="Calibri"/>
                <a:cs typeface="Calibri"/>
                <a:sym typeface="Calibri"/>
              </a:rPr>
              <a:t>      :  BCOM</a:t>
            </a:r>
            <a:r>
              <a:rPr dirty="0" sz="20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&amp;</a:t>
            </a:r>
            <a:r>
              <a:rPr dirty="0" sz="2000" lang="en-US">
                <a:solidFill>
                  <a:schemeClr val="dk1"/>
                </a:solidFill>
                <a:latin typeface="Calibri"/>
                <a:ea typeface="Calibri"/>
                <a:cs typeface="Calibri"/>
                <a:sym typeface="Calibri"/>
              </a:rPr>
              <a:t>F</a:t>
            </a:r>
            <a:r>
              <a:rPr dirty="0" sz="2000" lang="en-US">
                <a:solidFill>
                  <a:schemeClr val="dk1"/>
                </a:solidFill>
                <a:latin typeface="Calibri"/>
                <a:ea typeface="Calibri"/>
                <a:cs typeface="Calibri"/>
                <a:sym typeface="Calibri"/>
              </a:rPr>
              <a:t>)</a:t>
            </a:r>
            <a:endParaRPr dirty="0" sz="2000"/>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COLLEGE</a:t>
            </a:r>
            <a:r>
              <a:rPr dirty="0" sz="2000" lang="en-US">
                <a:solidFill>
                  <a:schemeClr val="dk1"/>
                </a:solidFill>
                <a:latin typeface="Calibri"/>
                <a:ea typeface="Calibri"/>
                <a:cs typeface="Calibri"/>
                <a:sym typeface="Calibri"/>
              </a:rPr>
              <a:t>               :  </a:t>
            </a:r>
            <a:r>
              <a:rPr dirty="0" sz="2000" lang="en-US">
                <a:solidFill>
                  <a:schemeClr val="dk1"/>
                </a:solidFill>
                <a:latin typeface="Calibri"/>
                <a:ea typeface="Calibri"/>
                <a:cs typeface="Calibri"/>
                <a:sym typeface="Calibri"/>
              </a:rPr>
              <a:t>G</a:t>
            </a:r>
            <a:r>
              <a:rPr dirty="0" sz="2000" lang="en-US">
                <a:solidFill>
                  <a:schemeClr val="dk1"/>
                </a:solidFill>
                <a:latin typeface="Calibri"/>
                <a:ea typeface="Calibri"/>
                <a:cs typeface="Calibri"/>
                <a:sym typeface="Calibri"/>
              </a:rPr>
              <a:t>o</a:t>
            </a:r>
            <a:r>
              <a:rPr dirty="0" sz="2000" lang="en-US">
                <a:solidFill>
                  <a:schemeClr val="dk1"/>
                </a:solidFill>
                <a:latin typeface="Calibri"/>
                <a:ea typeface="Calibri"/>
                <a:cs typeface="Calibri"/>
                <a:sym typeface="Calibri"/>
              </a:rPr>
              <a:t>v</a:t>
            </a:r>
            <a:r>
              <a:rPr dirty="0" sz="2000" lang="en-US">
                <a:solidFill>
                  <a:schemeClr val="dk1"/>
                </a:solidFill>
                <a:latin typeface="Calibri"/>
                <a:ea typeface="Calibri"/>
                <a:cs typeface="Calibri"/>
                <a:sym typeface="Calibri"/>
              </a:rPr>
              <a:t>t </a:t>
            </a:r>
            <a:r>
              <a:rPr dirty="0" sz="2000" lang="en-US">
                <a:solidFill>
                  <a:schemeClr val="dk1"/>
                </a:solidFill>
                <a:latin typeface="Calibri"/>
                <a:ea typeface="Calibri"/>
                <a:cs typeface="Calibri"/>
                <a:sym typeface="Calibri"/>
              </a:rPr>
              <a:t>arts </a:t>
            </a:r>
            <a:r>
              <a:rPr dirty="0" sz="2000" lang="en-US">
                <a:solidFill>
                  <a:schemeClr val="dk1"/>
                </a:solidFill>
                <a:latin typeface="Calibri"/>
                <a:ea typeface="Calibri"/>
                <a:cs typeface="Calibri"/>
                <a:sym typeface="Calibri"/>
              </a:rPr>
              <a:t>college </a:t>
            </a:r>
            <a:r>
              <a:rPr dirty="0" sz="2000" lang="en-US">
                <a:solidFill>
                  <a:schemeClr val="dk1"/>
                </a:solidFill>
                <a:latin typeface="Calibri"/>
                <a:ea typeface="Calibri"/>
                <a:cs typeface="Calibri"/>
                <a:sym typeface="Calibri"/>
              </a:rPr>
              <a:t>n</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ndhanam </a:t>
            </a:r>
            <a:endParaRPr dirty="0" sz="2000"/>
          </a:p>
          <a:p>
            <a:pPr algn="l" indent="0" lvl="0" marL="0" marR="0" rtl="0">
              <a:spcBef>
                <a:spcPts val="0"/>
              </a:spcBef>
              <a:spcAft>
                <a:spcPts val="0"/>
              </a:spcAft>
              <a:buNone/>
            </a:pPr>
            <a:r>
              <a:rPr dirty="0" sz="2000" lang="en-US">
                <a:solidFill>
                  <a:schemeClr val="dk1"/>
                </a:solidFill>
                <a:latin typeface="Calibri"/>
                <a:ea typeface="Calibri"/>
                <a:cs typeface="Calibri"/>
                <a:sym typeface="Calibri"/>
              </a:rPr>
              <a:t>           </a:t>
            </a:r>
            <a:endParaRPr dirty="0"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1117599" y="348344"/>
            <a:ext cx="11901715" cy="5529580"/>
          </a:xfrm>
          <a:prstGeom prst="rect"/>
        </p:spPr>
        <p:txBody>
          <a:bodyPr bIns="0" lIns="0" rIns="0" rtlCol="0" tIns="13335" vert="horz" wrap="square">
            <a:spAutoFit/>
          </a:bodyPr>
          <a:p>
            <a:pPr marL="12700">
              <a:lnSpc>
                <a:spcPct val="100000"/>
              </a:lnSpc>
              <a:spcBef>
                <a:spcPts val="105"/>
              </a:spcBef>
            </a:pPr>
            <a:r>
              <a:rPr b="1" dirty="0" sz="2400" spc="15" u="sng">
                <a:latin typeface="Trebuchet MS"/>
                <a:cs typeface="Trebuchet MS"/>
              </a:rPr>
              <a:t>M</a:t>
            </a:r>
            <a:r>
              <a:rPr b="1" dirty="0" sz="2400" u="sng">
                <a:latin typeface="Trebuchet MS"/>
                <a:cs typeface="Trebuchet MS"/>
              </a:rPr>
              <a:t>O</a:t>
            </a:r>
            <a:r>
              <a:rPr b="1" dirty="0" sz="2400" spc="-15" u="sng">
                <a:latin typeface="Trebuchet MS"/>
                <a:cs typeface="Trebuchet MS"/>
              </a:rPr>
              <a:t>D</a:t>
            </a:r>
            <a:r>
              <a:rPr b="1" dirty="0" sz="2400" spc="-35" u="sng">
                <a:latin typeface="Trebuchet MS"/>
                <a:cs typeface="Trebuchet MS"/>
              </a:rPr>
              <a:t>E</a:t>
            </a:r>
            <a:r>
              <a:rPr b="1" dirty="0" sz="2400" spc="-30" u="sng">
                <a:latin typeface="Trebuchet MS"/>
                <a:cs typeface="Trebuchet MS"/>
              </a:rPr>
              <a:t>LL</a:t>
            </a:r>
            <a:r>
              <a:rPr b="1" dirty="0" sz="2400" spc="-5" u="sng">
                <a:latin typeface="Trebuchet MS"/>
                <a:cs typeface="Trebuchet MS"/>
              </a:rPr>
              <a:t>I</a:t>
            </a:r>
            <a:r>
              <a:rPr b="1" dirty="0" sz="2400" spc="30" u="sng">
                <a:latin typeface="Trebuchet MS"/>
                <a:cs typeface="Trebuchet MS"/>
              </a:rPr>
              <a:t>N</a:t>
            </a:r>
            <a:r>
              <a:rPr b="1" dirty="0" sz="2400" spc="5" u="sng">
                <a:latin typeface="Trebuchet MS"/>
                <a:cs typeface="Trebuchet MS"/>
              </a:rPr>
              <a:t>G</a:t>
            </a:r>
            <a:endParaRPr b="1" dirty="0" sz="2400" lang="en-US" spc="5" u="sng">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a:spLocks noChangeArrowheads="1"/>
          </p:cNvSpPr>
          <p:nvPr/>
        </p:nvSpPr>
        <p:spPr bwMode="auto">
          <a:xfrm>
            <a:off x="682171" y="1208356"/>
            <a:ext cx="10595048" cy="2758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Data Preparation  : </a:t>
            </a:r>
            <a:r>
              <a:rPr altLang="en-US" baseline="0" b="0" cap="none" dirty="0" sz="1800" i="0" kumimoji="0" lang="en-US" normalizeH="0" strike="noStrike" u="none">
                <a:ln>
                  <a:noFill/>
                </a:ln>
                <a:solidFill>
                  <a:schemeClr val="tx1"/>
                </a:solidFill>
                <a:effectLst/>
                <a:latin typeface="Arial" panose="020B0604020202020204" pitchFamily="34" charset="0"/>
              </a:rPr>
              <a:t> Aggregate and clean attendance data for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Feature Engineering  : </a:t>
            </a:r>
            <a:r>
              <a:rPr altLang="en-US" baseline="0" b="0" cap="none" dirty="0" sz="1800" i="0" kumimoji="0" lang="en-US" normalizeH="0" strike="noStrike" u="none">
                <a:ln>
                  <a:noFill/>
                </a:ln>
                <a:solidFill>
                  <a:schemeClr val="tx1"/>
                </a:solidFill>
                <a:effectLst/>
                <a:latin typeface="Arial" panose="020B0604020202020204" pitchFamily="34" charset="0"/>
              </a:rPr>
              <a:t> Create relevant features like check-in times, departments, and leave types.</a:t>
            </a: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Visualization Models  : </a:t>
            </a:r>
            <a:r>
              <a:rPr altLang="en-US" baseline="0" b="0" cap="none" dirty="0" sz="1800" i="0" kumimoji="0" lang="en-US" normalizeH="0" strike="noStrike" u="none">
                <a:ln>
                  <a:noFill/>
                </a:ln>
                <a:solidFill>
                  <a:schemeClr val="tx1"/>
                </a:solidFill>
                <a:effectLst/>
                <a:latin typeface="Arial" panose="020B0604020202020204" pitchFamily="34" charset="0"/>
              </a:rPr>
              <a:t> Use line graphs for trends, hea</a:t>
            </a:r>
            <a:r>
              <a:rPr altLang="en-US" dirty="0" lang="en-US">
                <a:latin typeface="Arial" panose="020B0604020202020204" pitchFamily="34" charset="0"/>
              </a:rPr>
              <a:t>t </a:t>
            </a:r>
            <a:r>
              <a:rPr altLang="en-US" baseline="0" b="0" cap="none" dirty="0" sz="1800" i="0" kumimoji="0" lang="en-US" normalizeH="0" strike="noStrike" u="none">
                <a:ln>
                  <a:noFill/>
                </a:ln>
                <a:solidFill>
                  <a:schemeClr val="tx1"/>
                </a:solidFill>
                <a:effectLst/>
                <a:latin typeface="Arial" panose="020B0604020202020204" pitchFamily="34" charset="0"/>
              </a:rPr>
              <a:t>maps for patterns, bar charts for comparisons, and </a:t>
            </a:r>
            <a:r>
              <a:rPr altLang="en-US" b="0" cap="none" dirty="0" sz="1800" i="0" kumimoji="0" lang="en-US" normalizeH="0" strike="noStrike" u="none">
                <a:ln>
                  <a:noFill/>
                </a:ln>
                <a:solidFill>
                  <a:schemeClr val="tx1"/>
                </a:solidFill>
                <a:effectLst/>
                <a:latin typeface="Arial" panose="020B0604020202020204" pitchFamily="34" charset="0"/>
              </a:rPr>
              <a:t> pie  charts  for  status  distributions. </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Anomaly Detection</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 : </a:t>
            </a:r>
            <a:r>
              <a:rPr altLang="en-US" baseline="0" b="0" cap="none" dirty="0" sz="1800" i="0" kumimoji="0" lang="en-US" normalizeH="0" strike="noStrike" u="none">
                <a:ln>
                  <a:noFill/>
                </a:ln>
                <a:solidFill>
                  <a:schemeClr val="tx1"/>
                </a:solidFill>
                <a:effectLst/>
                <a:latin typeface="Arial" panose="020B0604020202020204" pitchFamily="34" charset="0"/>
              </a:rPr>
              <a:t> Apply statistical models to identify unusual patterns and set up alerts.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Interactive Dashboard   :</a:t>
            </a:r>
            <a:r>
              <a:rPr altLang="en-US" baseline="0" b="0" cap="none" dirty="0" sz="1800" i="0" kumimoji="0" lang="en-US" normalizeH="0" strike="noStrike" u="none">
                <a:ln>
                  <a:noFill/>
                </a:ln>
                <a:solidFill>
                  <a:schemeClr val="tx1"/>
                </a:solidFill>
                <a:effectLst/>
                <a:latin typeface="Arial" panose="020B0604020202020204" pitchFamily="34" charset="0"/>
              </a:rPr>
              <a:t>  Offer filtering, sorting, and custom reporting for user-friendly data     analysis.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2185035"/>
          </a:xfrm>
          <a:prstGeom prst="rect"/>
        </p:spPr>
        <p:txBody>
          <a:bodyPr bIns="0" lIns="0" rIns="0" rtlCol="0" tIns="13335" vert="horz" wrap="square">
            <a:spAutoFit/>
          </a:bodyPr>
          <a:p>
            <a:pPr marL="12700">
              <a:lnSpc>
                <a:spcPct val="100000"/>
              </a:lnSpc>
              <a:spcBef>
                <a:spcPts val="105"/>
              </a:spcBef>
            </a:pPr>
            <a:r>
              <a:rPr dirty="0" sz="2400" u="sng" smtClean="0"/>
              <a:t>R</a:t>
            </a:r>
            <a:r>
              <a:rPr dirty="0" sz="2400" spc="-40" u="sng" smtClean="0"/>
              <a:t>E</a:t>
            </a:r>
            <a:r>
              <a:rPr dirty="0" sz="2400" spc="15" u="sng" smtClean="0"/>
              <a:t>S</a:t>
            </a:r>
            <a:r>
              <a:rPr dirty="0" sz="2400" spc="-30" u="sng" smtClean="0"/>
              <a:t>U</a:t>
            </a:r>
            <a:r>
              <a:rPr dirty="0" sz="2400" spc="-405" u="sng" smtClean="0"/>
              <a:t>L</a:t>
            </a:r>
            <a:r>
              <a:rPr dirty="0" sz="2400" u="sng" smtClean="0"/>
              <a:t>TS</a:t>
            </a:r>
            <a:r>
              <a:rPr dirty="0" lang="en-US" smtClean="0"/>
              <a:t/>
            </a:r>
            <a:br>
              <a:rPr dirty="0" lang="en-US" smtClean="0"/>
            </a:br>
            <a:r>
              <a:rPr dirty="0" lang="en-US"/>
              <a:t/>
            </a:r>
            <a:br>
              <a:rPr dirty="0" lang="en-US"/>
            </a:b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1"/>
          <p:cNvGraphicFramePr>
            <a:graphicFrameLocks/>
          </p:cNvGraphicFramePr>
          <p:nvPr/>
        </p:nvGraphicFramePr>
        <p:xfrm>
          <a:off x="858129" y="1153551"/>
          <a:ext cx="8495421" cy="364704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604910" y="1167619"/>
            <a:ext cx="8904849" cy="2755901"/>
          </a:xfrm>
        </p:spPr>
        <p:txBody>
          <a:bodyPr/>
          <a:p>
            <a:r>
              <a:rPr dirty="0" sz="2400" lang="en-US" u="sng">
                <a:latin typeface="Times New Roman" panose="02020603050405020304" pitchFamily="18" charset="0"/>
                <a:cs typeface="Times New Roman" panose="02020603050405020304" pitchFamily="18" charset="0"/>
              </a:rPr>
              <a:t>Conclusion</a:t>
            </a:r>
            <a:r>
              <a:rPr dirty="0" sz="1800" lang="en-US">
                <a:latin typeface="Times New Roman" panose="02020603050405020304" pitchFamily="18" charset="0"/>
                <a:cs typeface="Times New Roman" panose="02020603050405020304" pitchFamily="18" charset="0"/>
              </a:rPr>
              <a:t/>
            </a:r>
            <a:br>
              <a:rPr dirty="0" sz="1800" lang="en-US">
                <a:latin typeface="Times New Roman" panose="02020603050405020304" pitchFamily="18" charset="0"/>
                <a:cs typeface="Times New Roman" panose="02020603050405020304" pitchFamily="18" charset="0"/>
              </a:rPr>
            </a:br>
            <a:r>
              <a:rPr dirty="0" sz="1800" lang="en-US" u="sng">
                <a:latin typeface="Times New Roman" panose="02020603050405020304" pitchFamily="18" charset="0"/>
                <a:cs typeface="Times New Roman" panose="02020603050405020304" pitchFamily="18" charset="0"/>
              </a:rPr>
              <a:t/>
            </a:r>
            <a:br>
              <a:rPr dirty="0" sz="1800" lang="en-US" u="sng">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Employee attendance has been generally consistent, with most employees showing up regularly for work. However, there are a few instances of occasional absenteeism, which might be due to personal or health-related reasons. Overall, the attendance rate is satisfactory, indicating that employees are committed and reliable. Still, it could be beneficial to address any underlying issues contributing to the occasional absences to maintain or improve attendance levels.</a:t>
            </a:r>
            <a:br>
              <a:rPr dirty="0" sz="1800" lang="en-US">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
            </a:r>
            <a:br>
              <a:rPr dirty="0" sz="1800" lang="en-US">
                <a:latin typeface="Times New Roman" panose="02020603050405020304" pitchFamily="18" charset="0"/>
                <a:cs typeface="Times New Roman" panose="02020603050405020304" pitchFamily="18" charset="0"/>
              </a:rPr>
            </a:br>
            <a:endParaRPr dirty="0" sz="1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04909" y="2933700"/>
            <a:ext cx="2648816"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91266" y="123133"/>
            <a:ext cx="8050650" cy="6023611"/>
          </a:xfrm>
          <a:prstGeom prst="rect"/>
        </p:spPr>
        <p:txBody>
          <a:bodyPr bIns="0" lIns="0" rIns="0" rtlCol="0" tIns="16510" vert="horz" wrap="square">
            <a:spAutoFit/>
          </a:bodyPr>
          <a:p>
            <a:pPr marL="12700">
              <a:lnSpc>
                <a:spcPct val="100000"/>
              </a:lnSpc>
              <a:spcBef>
                <a:spcPts val="130"/>
              </a:spcBef>
              <a:tabLst>
                <a:tab algn="l" pos="2727960"/>
              </a:tabLst>
            </a:pPr>
            <a:r>
              <a:rPr dirty="0" sz="2400" lang="en-US" u="sng"/>
              <a:t>PROBLEM</a:t>
            </a:r>
            <a:r>
              <a:rPr b="0" dirty="0" sz="2400" lang="en-US" u="sng"/>
              <a:t> </a:t>
            </a:r>
            <a:r>
              <a:rPr dirty="0" sz="2400" lang="en-US" u="sng"/>
              <a:t>STATEMENT</a:t>
            </a:r>
            <a:r>
              <a:rPr b="0" dirty="0" sz="2400" lang="en-US" u="sng"/>
              <a:t/>
            </a:r>
            <a:br>
              <a:rPr b="0" dirty="0" sz="2400" lang="en-US" u="sng"/>
            </a:br>
            <a:r>
              <a:rPr b="0" dirty="0" sz="2400" lang="en-US" u="sng"/>
              <a:t/>
            </a:r>
            <a:br>
              <a:rPr b="0" dirty="0" sz="2400" lang="en-US" u="sng"/>
            </a:br>
            <a:r>
              <a:rPr b="0" dirty="0" sz="1800" lang="en-US"/>
              <a:t>Managing and analyzing employee attendance data can be challenging due to the sheer volume and complexity of the information.</a:t>
            </a:r>
            <a:br>
              <a:rPr b="0" dirty="0" sz="1800" lang="en-US"/>
            </a:br>
            <a:r>
              <a:rPr b="0" dirty="0" sz="1800" lang="en-US"/>
              <a:t/>
            </a:r>
            <a:br>
              <a:rPr b="0" dirty="0" sz="1800" lang="en-US"/>
            </a:br>
            <a:r>
              <a:rPr b="0" dirty="0" sz="1800" lang="en-US"/>
              <a:t>Traditional methods often result in cumbersome spreadsheets and static reports that make it difficult to quickly identify trends, spot anomalies, and make data-driven decisions. </a:t>
            </a:r>
            <a:br>
              <a:rPr b="0" dirty="0" sz="1800" lang="en-US"/>
            </a:br>
            <a:r>
              <a:rPr b="0" dirty="0" sz="1800" lang="en-US"/>
              <a:t/>
            </a:r>
            <a:br>
              <a:rPr b="0" dirty="0" sz="1800" lang="en-US"/>
            </a:br>
            <a:r>
              <a:rPr b="0" dirty="0" sz="1800" lang="en-US"/>
              <a:t>There is a need for an efficient way to visualize attendance data to enhance the understanding of patterns such as absenteeism, punctuality, and overtime. </a:t>
            </a:r>
            <a:br>
              <a:rPr b="0" dirty="0" sz="1800" lang="en-US"/>
            </a:br>
            <a:r>
              <a:rPr b="0" dirty="0" sz="1800" lang="en-US"/>
              <a:t/>
            </a:r>
            <a:br>
              <a:rPr b="0" dirty="0" sz="1800" lang="en-US"/>
            </a:br>
            <a:r>
              <a:rPr b="0" dirty="0" sz="1800" lang="en-US"/>
              <a:t>This will help HR and management teams to proactively address issues, optimize staffing, and improve overall workforce productivity.</a:t>
            </a:r>
            <a:br>
              <a:rPr b="0" dirty="0" sz="1800" lang="en-US"/>
            </a:br>
            <a:r>
              <a:rPr b="0" dirty="0" sz="1800" lang="en-US"/>
              <a:t/>
            </a:r>
            <a:br>
              <a:rPr b="0" dirty="0" sz="1800" lang="en-US"/>
            </a:br>
            <a:r>
              <a:rPr b="0" dirty="0" sz="2000" lang="en-US"/>
              <a:t/>
            </a:r>
            <a:br>
              <a:rPr b="0" dirty="0" sz="2000" lang="en-US"/>
            </a:br>
            <a:r>
              <a:rPr b="0" dirty="0" sz="2000" lang="en-US"/>
              <a:t/>
            </a:r>
            <a:br>
              <a:rPr b="0" dirty="0" sz="2000" lang="en-US"/>
            </a:br>
            <a:r>
              <a:rPr b="0" dirty="0" sz="2000" lang="en-US"/>
              <a:t/>
            </a:r>
            <a:br>
              <a:rPr b="0" dirty="0" sz="2000" lang="en-US"/>
            </a:br>
            <a:r>
              <a:rPr b="0" dirty="0" sz="2000" lang="en-US"/>
              <a:t/>
            </a:r>
            <a:br>
              <a:rPr b="0" dirty="0" sz="2000" lang="en-US"/>
            </a:br>
            <a:r>
              <a:rPr b="0" dirty="0" sz="2000" lang="en-US"/>
              <a:t/>
            </a:r>
            <a:br>
              <a:rPr b="0" dirty="0" sz="2000" lang="en-US"/>
            </a:br>
            <a:endParaRPr b="0" dirty="0" sz="20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8613775" cy="2505710"/>
          </a:xfrm>
          <a:prstGeom prst="rect"/>
        </p:spPr>
        <p:txBody>
          <a:bodyPr bIns="0" lIns="0" rIns="0" rtlCol="0" tIns="16510" vert="horz" wrap="square">
            <a:spAutoFit/>
          </a:bodyPr>
          <a:p>
            <a:pPr marL="12700">
              <a:lnSpc>
                <a:spcPct val="100000"/>
              </a:lnSpc>
              <a:spcBef>
                <a:spcPts val="130"/>
              </a:spcBef>
              <a:tabLst>
                <a:tab algn="l" pos="2642870"/>
              </a:tabLst>
            </a:pPr>
            <a:r>
              <a:rPr dirty="0" sz="2400" spc="5" u="sng"/>
              <a:t>PROJECT</a:t>
            </a:r>
            <a:r>
              <a:rPr dirty="0" sz="2400" lang="en-US" spc="5" u="sng"/>
              <a:t> </a:t>
            </a:r>
            <a:r>
              <a:rPr dirty="0" sz="2400" spc="-20" u="sng"/>
              <a:t>OVERVIEW</a:t>
            </a:r>
            <a:r>
              <a:rPr dirty="0" sz="2400" lang="en-US" spc="-20" u="sng"/>
              <a:t/>
            </a:r>
            <a:br>
              <a:rPr dirty="0" sz="2400" lang="en-US" spc="-20" u="sng"/>
            </a:br>
            <a:r>
              <a:rPr dirty="0" sz="1800" lang="en-US" spc="-20"/>
              <a:t/>
            </a:r>
            <a:br>
              <a:rPr dirty="0" sz="1800" lang="en-US" spc="-20"/>
            </a:br>
            <a:r>
              <a:rPr b="0" dirty="0" sz="1800" lang="en-US"/>
              <a:t>The Visualizing Employee Attendance project aims to develop an interactive dashboard that simplifies the analysis of attendance data. By aggregating data from various sources, the tool will offer dynamic charts and graphs to display key metrics like absenteeism, punctuality, and attendance trends. Designed for ease of use, the dashboard will allow HR and management to filter, analyze, and visualize data effectively. Additionally, it will feature alerts for anomalies and automated reporting to support informed decision-making and optimize workforce management.</a:t>
            </a:r>
            <a:endParaRPr b="0" dirty="0" sz="180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704240"/>
            <a:ext cx="10805095" cy="878446"/>
          </a:xfrm>
          <a:prstGeom prst="rect"/>
        </p:spPr>
        <p:txBody>
          <a:bodyPr bIns="0" lIns="0" rIns="0" rtlCol="0" tIns="16510" vert="horz" wrap="square">
            <a:spAutoFit/>
          </a:bodyPr>
          <a:p>
            <a:pPr marL="12700">
              <a:lnSpc>
                <a:spcPct val="100000"/>
              </a:lnSpc>
              <a:spcBef>
                <a:spcPts val="130"/>
              </a:spcBef>
            </a:pPr>
            <a:r>
              <a:rPr dirty="0" sz="3200" lang="en-US" spc="5"/>
              <a:t/>
            </a:r>
            <a:br>
              <a:rPr dirty="0" sz="3200" lang="en-US" spc="5"/>
            </a:br>
            <a:r>
              <a:rPr dirty="0" sz="2400" lang="en-US" spc="5" u="sng"/>
              <a:t>WHO ARE THE END USER?</a:t>
            </a:r>
            <a:endParaRPr dirty="0" sz="2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12"/>
          <p:cNvSpPr>
            <a:spLocks noChangeArrowheads="1"/>
          </p:cNvSpPr>
          <p:nvPr/>
        </p:nvSpPr>
        <p:spPr bwMode="auto">
          <a:xfrm>
            <a:off x="699452" y="2216465"/>
            <a:ext cx="8371977"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end users of the employee attendance visualization tool are typically HR professionals and management teams. HR professionals use the tool to track and manage attendance patterns, identify trends in absenteeism or punctuality, and ensure compliance with company policies. Management teams use the tool to make informed decisions about staffing, resource allocation, and operational efficiency, helping to improve overall productivity and address attendance-related issues proactively.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227964" y="309234"/>
            <a:ext cx="10715807" cy="5880735"/>
          </a:xfrm>
          <a:prstGeom prst="rect"/>
        </p:spPr>
        <p:txBody>
          <a:bodyPr bIns="0" lIns="0" rIns="0" rtlCol="0" tIns="13335" vert="horz" wrap="square">
            <a:spAutoFit/>
          </a:bodyPr>
          <a:p>
            <a:pPr marL="12700">
              <a:lnSpc>
                <a:spcPct val="100000"/>
              </a:lnSpc>
              <a:spcBef>
                <a:spcPts val="105"/>
              </a:spcBef>
            </a:pPr>
            <a:r>
              <a:rPr dirty="0" sz="2400" spc="10" u="sng"/>
              <a:t>O</a:t>
            </a:r>
            <a:r>
              <a:rPr dirty="0" sz="2400" spc="25" u="sng"/>
              <a:t>U</a:t>
            </a:r>
            <a:r>
              <a:rPr dirty="0" sz="2400" u="sng"/>
              <a:t>R</a:t>
            </a:r>
            <a:r>
              <a:rPr dirty="0" sz="2400" spc="5" u="sng"/>
              <a:t> </a:t>
            </a:r>
            <a:r>
              <a:rPr dirty="0" sz="2400" spc="25" u="sng"/>
              <a:t>S</a:t>
            </a:r>
            <a:r>
              <a:rPr dirty="0" sz="2400" spc="10" u="sng"/>
              <a:t>O</a:t>
            </a:r>
            <a:r>
              <a:rPr dirty="0" sz="2400" spc="25" u="sng"/>
              <a:t>LU</a:t>
            </a:r>
            <a:r>
              <a:rPr dirty="0" sz="2400" spc="-35" u="sng"/>
              <a:t>T</a:t>
            </a:r>
            <a:r>
              <a:rPr dirty="0" sz="2400" spc="-30" u="sng"/>
              <a:t>I</a:t>
            </a:r>
            <a:r>
              <a:rPr dirty="0" sz="2400" spc="10" u="sng"/>
              <a:t>O</a:t>
            </a:r>
            <a:r>
              <a:rPr dirty="0" sz="2400" u="sng"/>
              <a:t>N</a:t>
            </a:r>
            <a:r>
              <a:rPr dirty="0" sz="2400" spc="-345" u="sng"/>
              <a:t> </a:t>
            </a:r>
            <a:r>
              <a:rPr dirty="0" sz="2400" spc="-35" u="sng"/>
              <a:t>A</a:t>
            </a:r>
            <a:r>
              <a:rPr dirty="0" sz="2400" spc="-5" u="sng"/>
              <a:t>N</a:t>
            </a:r>
            <a:r>
              <a:rPr dirty="0" sz="2400" u="sng"/>
              <a:t>D</a:t>
            </a:r>
            <a:r>
              <a:rPr dirty="0" sz="2400" spc="35" u="sng"/>
              <a:t> </a:t>
            </a:r>
            <a:r>
              <a:rPr dirty="0" sz="2400" spc="-30" u="sng"/>
              <a:t>I</a:t>
            </a:r>
            <a:r>
              <a:rPr dirty="0" sz="2400" spc="-35" u="sng"/>
              <a:t>T</a:t>
            </a:r>
            <a:r>
              <a:rPr dirty="0" sz="2400" u="sng"/>
              <a:t>S</a:t>
            </a:r>
            <a:r>
              <a:rPr dirty="0" sz="2400" spc="60" u="sng"/>
              <a:t> </a:t>
            </a:r>
            <a:r>
              <a:rPr dirty="0" sz="2400" spc="-295" u="sng"/>
              <a:t>V</a:t>
            </a:r>
            <a:r>
              <a:rPr dirty="0" sz="2400" spc="-35" u="sng"/>
              <a:t>A</a:t>
            </a:r>
            <a:r>
              <a:rPr dirty="0" sz="2400" spc="25" u="sng"/>
              <a:t>LU</a:t>
            </a:r>
            <a:r>
              <a:rPr dirty="0" sz="2400" u="sng"/>
              <a:t>E</a:t>
            </a:r>
            <a:r>
              <a:rPr dirty="0" sz="2400" spc="-65" u="sng"/>
              <a:t> </a:t>
            </a:r>
            <a:r>
              <a:rPr dirty="0" sz="2400" spc="-15" u="sng"/>
              <a:t>P</a:t>
            </a:r>
            <a:r>
              <a:rPr dirty="0" sz="2400" spc="-30" u="sng"/>
              <a:t>R</a:t>
            </a:r>
            <a:r>
              <a:rPr dirty="0" sz="2400" spc="10" u="sng"/>
              <a:t>O</a:t>
            </a:r>
            <a:r>
              <a:rPr dirty="0" sz="2400" spc="-15" u="sng"/>
              <a:t>P</a:t>
            </a:r>
            <a:r>
              <a:rPr dirty="0" sz="2400" spc="10" u="sng"/>
              <a:t>O</a:t>
            </a:r>
            <a:r>
              <a:rPr dirty="0" sz="2400" spc="25" u="sng"/>
              <a:t>S</a:t>
            </a:r>
            <a:r>
              <a:rPr dirty="0" sz="2400" spc="-30" u="sng"/>
              <a:t>I</a:t>
            </a:r>
            <a:r>
              <a:rPr dirty="0" sz="2400" spc="-35" u="sng"/>
              <a:t>T</a:t>
            </a:r>
            <a:r>
              <a:rPr dirty="0" sz="2400" spc="-30" u="sng"/>
              <a:t>I</a:t>
            </a:r>
            <a:r>
              <a:rPr dirty="0" sz="2400" spc="10" u="sng"/>
              <a:t>O</a:t>
            </a:r>
            <a:r>
              <a:rPr dirty="0" sz="2400" u="sng"/>
              <a:t>N</a:t>
            </a: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Rectangle 1"/>
          <p:cNvSpPr>
            <a:spLocks noChangeArrowheads="1"/>
          </p:cNvSpPr>
          <p:nvPr/>
        </p:nvSpPr>
        <p:spPr bwMode="auto">
          <a:xfrm>
            <a:off x="2819400" y="1164799"/>
            <a:ext cx="7619999" cy="5425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sng">
                <a:ln>
                  <a:noFill/>
                </a:ln>
                <a:solidFill>
                  <a:schemeClr val="tx1"/>
                </a:solidFill>
                <a:effectLst/>
                <a:latin typeface="Arial" panose="020B0604020202020204" pitchFamily="34" charset="0"/>
              </a:rPr>
              <a:t>Our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sng">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Interactive Dashboard:</a:t>
            </a:r>
            <a:r>
              <a:rPr altLang="en-US" baseline="0" b="0" cap="none" dirty="0" sz="1800" i="0" kumimoji="0" lang="en-US" normalizeH="0" strike="noStrike" u="none">
                <a:ln>
                  <a:noFill/>
                </a:ln>
                <a:solidFill>
                  <a:schemeClr val="tx1"/>
                </a:solidFill>
                <a:effectLst/>
                <a:latin typeface="Arial" panose="020B0604020202020204" pitchFamily="34" charset="0"/>
              </a:rPr>
              <a:t> User-friendly interface with dynamic charts for real-time attendance visualization.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 Integration:</a:t>
            </a:r>
            <a:r>
              <a:rPr altLang="en-US" baseline="0" b="0" cap="none" dirty="0" sz="1800" i="0" kumimoji="0" lang="en-US" normalizeH="0" strike="noStrike" u="none">
                <a:ln>
                  <a:noFill/>
                </a:ln>
                <a:solidFill>
                  <a:schemeClr val="tx1"/>
                </a:solidFill>
                <a:effectLst/>
                <a:latin typeface="Arial" panose="020B0604020202020204" pitchFamily="34" charset="0"/>
              </a:rPr>
              <a:t> Consolidates data from multiple sources into one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Custom Filters:</a:t>
            </a:r>
            <a:r>
              <a:rPr altLang="en-US" baseline="0" b="0" cap="none" dirty="0" sz="1800" i="0" kumimoji="0" lang="en-US" normalizeH="0" strike="noStrike" u="none">
                <a:ln>
                  <a:noFill/>
                </a:ln>
                <a:solidFill>
                  <a:schemeClr val="tx1"/>
                </a:solidFill>
                <a:effectLst/>
                <a:latin typeface="Arial" panose="020B0604020202020204" pitchFamily="34" charset="0"/>
              </a:rPr>
              <a:t> Enables detailed analysis by various parameters.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Anomaly Detection:</a:t>
            </a:r>
            <a:r>
              <a:rPr altLang="en-US" baseline="0" b="0" cap="none" dirty="0" sz="1800" i="0" kumimoji="0" lang="en-US" normalizeH="0" strike="noStrike" u="none">
                <a:ln>
                  <a:noFill/>
                </a:ln>
                <a:solidFill>
                  <a:schemeClr val="tx1"/>
                </a:solidFill>
                <a:effectLst/>
                <a:latin typeface="Arial" panose="020B0604020202020204" pitchFamily="34" charset="0"/>
              </a:rPr>
              <a:t> Automatically highlights unusual patterns with alerts.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Reporting:</a:t>
            </a:r>
            <a:r>
              <a:rPr altLang="en-US" baseline="0" b="0" cap="none" dirty="0" sz="1800" i="0" kumimoji="0" lang="en-US" normalizeH="0" strike="noStrike" u="none">
                <a:ln>
                  <a:noFill/>
                </a:ln>
                <a:solidFill>
                  <a:schemeClr val="tx1"/>
                </a:solidFill>
                <a:effectLst/>
                <a:latin typeface="Arial" panose="020B0604020202020204" pitchFamily="34" charset="0"/>
              </a:rPr>
              <a:t> Provides actionable insights through detailed reports.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sng">
                <a:ln>
                  <a:noFill/>
                </a:ln>
                <a:solidFill>
                  <a:schemeClr val="tx1"/>
                </a:solidFill>
                <a:effectLst/>
                <a:latin typeface="Arial" panose="020B0604020202020204" pitchFamily="34" charset="0"/>
              </a:rPr>
              <a:t>Value: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sng">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Insights:</a:t>
            </a:r>
            <a:r>
              <a:rPr altLang="en-US" baseline="0" b="0" cap="none" dirty="0" sz="1800" i="0" kumimoji="0" lang="en-US" normalizeH="0" strike="noStrike" u="none">
                <a:ln>
                  <a:noFill/>
                </a:ln>
                <a:solidFill>
                  <a:schemeClr val="tx1"/>
                </a:solidFill>
                <a:effectLst/>
                <a:latin typeface="Arial" panose="020B0604020202020204" pitchFamily="34" charset="0"/>
              </a:rPr>
              <a:t> Quickly identifies trends and issues.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Streamlines data analysis and reporting.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Proactive Management:</a:t>
            </a:r>
            <a:r>
              <a:rPr altLang="en-US" baseline="0" b="0" cap="none" dirty="0" sz="1800" i="0" kumimoji="0" lang="en-US" normalizeH="0" strike="noStrike" u="none">
                <a:ln>
                  <a:noFill/>
                </a:ln>
                <a:solidFill>
                  <a:schemeClr val="tx1"/>
                </a:solidFill>
                <a:effectLst/>
                <a:latin typeface="Arial" panose="020B0604020202020204" pitchFamily="34" charset="0"/>
              </a:rPr>
              <a:t> Detects problems early for timely action.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Optimized Staffing:</a:t>
            </a:r>
            <a:r>
              <a:rPr altLang="en-US" baseline="0" b="0" cap="none" dirty="0" sz="1800" i="0" kumimoji="0" lang="en-US" normalizeH="0" strike="noStrike" u="none">
                <a:ln>
                  <a:noFill/>
                </a:ln>
                <a:solidFill>
                  <a:schemeClr val="tx1"/>
                </a:solidFill>
                <a:effectLst/>
                <a:latin typeface="Arial" panose="020B0604020202020204" pitchFamily="34" charset="0"/>
              </a:rPr>
              <a:t> Aids in better workforce planning and resource allocation.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199311" y="173497"/>
            <a:ext cx="10681335" cy="2844800"/>
          </a:xfrm>
        </p:spPr>
        <p:txBody>
          <a:bodyPr/>
          <a:p>
            <a:r>
              <a:rPr dirty="0" sz="2400" lang="en-IN" u="sng"/>
              <a:t>Dataset Description</a:t>
            </a: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endParaRPr dirty="0" sz="2400" lang="en-IN"/>
          </a:p>
        </p:txBody>
      </p:sp>
      <p:sp>
        <p:nvSpPr>
          <p:cNvPr id="1048671" name="Rectangle 1"/>
          <p:cNvSpPr>
            <a:spLocks noChangeArrowheads="1"/>
          </p:cNvSpPr>
          <p:nvPr/>
        </p:nvSpPr>
        <p:spPr bwMode="auto">
          <a:xfrm>
            <a:off x="522514" y="836023"/>
            <a:ext cx="8875138" cy="32918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Employee ID </a:t>
            </a:r>
            <a:r>
              <a:rPr altLang="en-US" b="1" cap="none" dirty="0" sz="1800" i="0" kumimoji="0" lang="en-US" normalizeH="0" strike="noStrike" u="none">
                <a:ln>
                  <a:noFill/>
                </a:ln>
                <a:solidFill>
                  <a:schemeClr val="tx1"/>
                </a:solidFill>
                <a:effectLst/>
                <a:latin typeface="Arial" panose="020B0604020202020204" pitchFamily="34" charset="0"/>
              </a:rPr>
              <a:t>              </a:t>
            </a:r>
            <a:r>
              <a:rPr altLang="en-US"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Unique identifier for each employee.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Name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Employee's full name.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Dates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dirty="0" lang="en-US">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Specific dates for attendance records.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Check-in Time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Time when the employee starts their workday.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Check-out Time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Time when the employee ends their workday.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Status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Attendance status (e.g., Present, Absent, Late, Early Leave).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Department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dirty="0" lang="en-US">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Department to which the employee belongs.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Hours Worked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Total hours worked each 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Leave Type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Type of leave (e.g., Sick, Vacation, Personal) if applicable.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Overtime Hours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Any additional hours worked beyond the regular schedule.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914782" y="688436"/>
            <a:ext cx="11210543" cy="3839210"/>
          </a:xfrm>
          <a:prstGeom prst="rect"/>
        </p:spPr>
        <p:txBody>
          <a:bodyPr bIns="0" lIns="0" rIns="0" rtlCol="0" tIns="16510" vert="horz" wrap="square">
            <a:spAutoFit/>
          </a:bodyPr>
          <a:p>
            <a:pPr marL="12700">
              <a:lnSpc>
                <a:spcPct val="100000"/>
              </a:lnSpc>
              <a:spcBef>
                <a:spcPts val="130"/>
              </a:spcBef>
            </a:pPr>
            <a:r>
              <a:rPr dirty="0" sz="2400" spc="15" u="sng"/>
              <a:t>THE</a:t>
            </a:r>
            <a:r>
              <a:rPr dirty="0" sz="2400" spc="20" u="sng"/>
              <a:t> </a:t>
            </a:r>
            <a:r>
              <a:rPr dirty="0" sz="2400" lang="en-US" spc="20" u="sng"/>
              <a:t>"</a:t>
            </a:r>
            <a:r>
              <a:rPr dirty="0" sz="2400" spc="10" u="sng"/>
              <a:t>WOW</a:t>
            </a:r>
            <a:r>
              <a:rPr dirty="0" sz="2400" lang="en-US" spc="10" u="sng"/>
              <a:t>"</a:t>
            </a:r>
            <a:r>
              <a:rPr dirty="0" sz="2400" spc="85" u="sng"/>
              <a:t> </a:t>
            </a:r>
            <a:r>
              <a:rPr dirty="0" sz="2400" spc="10" u="sng"/>
              <a:t>IN</a:t>
            </a:r>
            <a:r>
              <a:rPr dirty="0" sz="2400" spc="-5" u="sng"/>
              <a:t> </a:t>
            </a:r>
            <a:r>
              <a:rPr dirty="0" sz="2400" spc="15" u="sng"/>
              <a:t>OUR</a:t>
            </a:r>
            <a:r>
              <a:rPr dirty="0" sz="2400" spc="-10" u="sng"/>
              <a:t> </a:t>
            </a:r>
            <a:r>
              <a:rPr dirty="0" sz="2400" spc="20" u="sng"/>
              <a:t>SOLUTION</a:t>
            </a:r>
            <a:r>
              <a:rPr dirty="0" sz="2400" lang="en-US" spc="20" u="sng"/>
              <a:t/>
            </a:r>
            <a:br>
              <a:rPr dirty="0" sz="2400" lang="en-US" spc="20" u="sng"/>
            </a:br>
            <a:r>
              <a:rPr dirty="0" sz="2400" lang="en-US" spc="20" u="sng"/>
              <a:t/>
            </a:r>
            <a:br>
              <a:rPr dirty="0" sz="2400" lang="en-US" spc="20" u="sng"/>
            </a:br>
            <a:r>
              <a:rPr dirty="0" sz="4250" lang="en-US" spc="20"/>
              <a:t/>
            </a:r>
            <a:br>
              <a:rPr dirty="0" sz="4250" lang="en-US" spc="20"/>
            </a:br>
            <a:r>
              <a:rPr dirty="0" sz="4250" lang="en-US" spc="20"/>
              <a:t/>
            </a:r>
            <a:br>
              <a:rPr dirty="0" sz="4250" lang="en-US" spc="20"/>
            </a:br>
            <a:r>
              <a:rPr dirty="0" sz="4250" lang="en-US" spc="20"/>
              <a:t/>
            </a:r>
            <a:br>
              <a:rPr dirty="0" sz="4250" lang="en-US" spc="20"/>
            </a:br>
            <a:r>
              <a:rPr dirty="0" sz="4250" lang="en-US" spc="20"/>
              <a:t/>
            </a:r>
            <a:br>
              <a:rPr dirty="0" sz="4250" lang="en-US" spc="20"/>
            </a:b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2"/>
          <p:cNvSpPr>
            <a:spLocks noChangeArrowheads="1"/>
          </p:cNvSpPr>
          <p:nvPr/>
        </p:nvSpPr>
        <p:spPr bwMode="auto">
          <a:xfrm>
            <a:off x="2046514" y="1370768"/>
            <a:ext cx="9230704" cy="35585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Real-Time Insights:</a:t>
            </a:r>
            <a:r>
              <a:rPr altLang="en-US" baseline="0" b="0" cap="none" dirty="0" sz="1800" i="0" kumimoji="0" lang="en-US" normalizeH="0" strike="noStrike" u="none">
                <a:ln>
                  <a:noFill/>
                </a:ln>
                <a:solidFill>
                  <a:schemeClr val="tx1"/>
                </a:solidFill>
                <a:effectLst/>
                <a:latin typeface="Arial" panose="020B0604020202020204" pitchFamily="34" charset="0"/>
              </a:rPr>
              <a:t> Offers an interactive dashboard that provides up-to-date attendance data, enabling immediate analysis and decision-making.</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pPr>
            <a:r>
              <a:rPr altLang="en-US" baseline="0" b="1" cap="none" dirty="0" sz="1800" i="0" kumimoji="0" lang="en-US" normalizeH="0" strike="noStrike" u="none">
                <a:ln>
                  <a:noFill/>
                </a:ln>
                <a:solidFill>
                  <a:schemeClr val="tx1"/>
                </a:solidFill>
                <a:effectLst/>
                <a:latin typeface="Arial" panose="020B0604020202020204" pitchFamily="34" charset="0"/>
              </a:rPr>
              <a:t>  Customizable Visuals:</a:t>
            </a:r>
            <a:r>
              <a:rPr altLang="en-US" baseline="0" b="0" cap="none" dirty="0" sz="1800" i="0" kumimoji="0" lang="en-US" normalizeH="0" strike="noStrike" u="none">
                <a:ln>
                  <a:noFill/>
                </a:ln>
                <a:solidFill>
                  <a:schemeClr val="tx1"/>
                </a:solidFill>
                <a:effectLst/>
                <a:latin typeface="Arial" panose="020B0604020202020204" pitchFamily="34" charset="0"/>
              </a:rPr>
              <a:t> Features dynamic charts and graphs tailored to specific user n</a:t>
            </a:r>
            <a:r>
              <a:rPr altLang="en-US" dirty="0" lang="en-US">
                <a:latin typeface="Arial" panose="020B0604020202020204" pitchFamily="34" charset="0"/>
              </a:rPr>
              <a:t>eeds, making complex data easy to understand at a glance.</a:t>
            </a:r>
          </a:p>
          <a:p>
            <a:pPr eaLnBrk="0" fontAlgn="base" hangingPunct="0">
              <a:spcBef>
                <a:spcPct val="0"/>
              </a:spcBef>
              <a:spcAft>
                <a:spcPct val="0"/>
              </a:spcAft>
            </a:pPr>
            <a:endParaRPr altLang="en-US" dirty="0" lang="en-US">
              <a:latin typeface="Arial" panose="020B0604020202020204" pitchFamily="34" charset="0"/>
            </a:endParaRPr>
          </a:p>
          <a:p>
            <a:pPr eaLnBrk="0" fontAlgn="base" hangingPunct="0">
              <a:spcBef>
                <a:spcPct val="0"/>
              </a:spcBef>
              <a:spcAft>
                <a:spcPct val="0"/>
              </a:spcAft>
              <a:buFontTx/>
              <a:buChar char="•"/>
            </a:pPr>
            <a:endParaRPr altLang="en-US"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   Proactive Alerts:</a:t>
            </a:r>
            <a:r>
              <a:rPr altLang="en-US" dirty="0" lang="en-US">
                <a:latin typeface="Arial" panose="020B0604020202020204" pitchFamily="34" charset="0"/>
              </a:rPr>
              <a:t> Automatically detects and highlights anomalies such as frequent absences or tardiness, helping managers address issues before they escalate.</a:t>
            </a:r>
          </a:p>
          <a:p>
            <a:pPr eaLnBrk="0" fontAlgn="base" hangingPunct="0">
              <a:spcBef>
                <a:spcPct val="0"/>
              </a:spcBef>
              <a:spcAft>
                <a:spcPct val="0"/>
              </a:spcAft>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User-Friendly Interface:</a:t>
            </a:r>
            <a:r>
              <a:rPr altLang="en-US" baseline="0" b="0" cap="none" dirty="0" sz="1800" i="0" kumimoji="0" lang="en-US" normalizeH="0" strike="noStrike" u="none">
                <a:ln>
                  <a:noFill/>
                </a:ln>
                <a:solidFill>
                  <a:schemeClr val="tx1"/>
                </a:solidFill>
                <a:effectLst/>
                <a:latin typeface="Arial" panose="020B0604020202020204" pitchFamily="34" charset="0"/>
              </a:rPr>
              <a:t> Intuitive design allows users to easily navigate, filter, and   interact with data, enhancing overall usability and efficiency.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user</dc:creator>
  <cp:lastModifiedBy>user</cp:lastModifiedBy>
  <dcterms:created xsi:type="dcterms:W3CDTF">2024-09-10T02:47:53Z</dcterms:created>
  <dcterms:modified xsi:type="dcterms:W3CDTF">2024-09-25T04:22:18Z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3aa7b80d8e054df3aa9e73ff1c32959d</vt:lpwstr>
  </property>
</Properties>
</file>