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74" r:id="rId7"/>
    <p:sldId id="273" r:id="rId8"/>
    <p:sldId id="270" r:id="rId9"/>
    <p:sldId id="269" r:id="rId10"/>
    <p:sldId id="266" r:id="rId11"/>
    <p:sldId id="267" r:id="rId12"/>
    <p:sldId id="268" r:id="rId13"/>
    <p:sldId id="271" r:id="rId14"/>
    <p:sldId id="272" r:id="rId15"/>
    <p:sldId id="275" r:id="rId16"/>
    <p:sldId id="276" r:id="rId17"/>
    <p:sldId id="277" r:id="rId18"/>
    <p:sldId id="27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upport.google.com/chrome/answer/23922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o.microsoft.com/fwlink/?LinkId=61717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update.angular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Angular 7?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Pandiyan Murugan</a:t>
            </a:r>
          </a:p>
          <a:p>
            <a:r>
              <a:rPr lang="en-US" dirty="0"/>
              <a:t>25-Oct-18</a:t>
            </a:r>
          </a:p>
        </p:txBody>
      </p:sp>
      <p:pic>
        <p:nvPicPr>
          <p:cNvPr id="1026" name="Picture 2" descr="Image result for angular">
            <a:extLst>
              <a:ext uri="{FF2B5EF4-FFF2-40B4-BE49-F238E27FC236}">
                <a16:creationId xmlns:a16="http://schemas.microsoft.com/office/drawing/2014/main" id="{8E5CB78B-A9B6-4BA6-AFD7-1646AB5E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08" y="3858668"/>
            <a:ext cx="3071518" cy="307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8C6-8A85-4E6A-89A6-FD52E00E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The Angular Material CDK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AE9E3-27CB-45A1-AF95-B25B0FFC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ScrollingModule</a:t>
            </a:r>
            <a:endParaRPr lang="en-IN" dirty="0"/>
          </a:p>
          <a:p>
            <a:r>
              <a:rPr lang="en-IN" dirty="0" err="1"/>
              <a:t>DragDropModule</a:t>
            </a:r>
            <a:endParaRPr lang="en-IN" dirty="0"/>
          </a:p>
          <a:p>
            <a:r>
              <a:rPr lang="en-IN" dirty="0" err="1"/>
              <a:t>cdk</a:t>
            </a:r>
            <a:r>
              <a:rPr lang="en-IN" dirty="0"/>
              <a:t>-virtual-scroll-viewport</a:t>
            </a:r>
          </a:p>
          <a:p>
            <a:r>
              <a:rPr lang="en-US" dirty="0"/>
              <a:t>Support for native &lt;select&gt; element in &lt;mat-form-field&gt;</a:t>
            </a:r>
          </a:p>
          <a:p>
            <a:r>
              <a:rPr lang="en-US" dirty="0"/>
              <a:t>Added &lt;mat-action-list&gt;, a list where each item is a &lt;button&gt;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44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A92D-65D6-4229-BEFA-B45BB0B0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C7FE-4753-47AB-9245-C7283271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265"/>
            <a:ext cx="10515600" cy="4125697"/>
          </a:xfrm>
        </p:spPr>
        <p:txBody>
          <a:bodyPr/>
          <a:lstStyle/>
          <a:p>
            <a:r>
              <a:rPr lang="en-IN" dirty="0"/>
              <a:t>reflect-metadata polyfill in production</a:t>
            </a:r>
          </a:p>
          <a:p>
            <a:r>
              <a:rPr lang="en-IN" dirty="0"/>
              <a:t>Bundle Budgets</a:t>
            </a:r>
          </a:p>
          <a:p>
            <a:r>
              <a:rPr lang="en-US" dirty="0"/>
              <a:t>Advantage of Chrome’s </a:t>
            </a:r>
            <a:r>
              <a:rPr lang="en-US" dirty="0">
                <a:hlinkClick r:id="rId2"/>
              </a:rPr>
              <a:t>Data Saver</a:t>
            </a:r>
            <a:r>
              <a:rPr lang="en-US" dirty="0"/>
              <a:t> features.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70967-095F-4446-ABE3-9AB44A075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49" y="3795712"/>
            <a:ext cx="4581525" cy="2381250"/>
          </a:xfrm>
          <a:prstGeom prst="rect">
            <a:avLst/>
          </a:prstGeom>
        </p:spPr>
      </p:pic>
      <p:pic>
        <p:nvPicPr>
          <p:cNvPr id="3075" name="Picture 3" descr="https://cdn-images-1.medium.com/max/800/1*jXHBMok5cNnkXD8O0a8gAg.png">
            <a:extLst>
              <a:ext uri="{FF2B5EF4-FFF2-40B4-BE49-F238E27FC236}">
                <a16:creationId xmlns:a16="http://schemas.microsoft.com/office/drawing/2014/main" id="{6E4D747F-6D7B-45B5-A84E-F8F9BD23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417447"/>
            <a:ext cx="6076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33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5DE9-3A60-4DE0-80EA-C8AAA755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419B-FEED-4F25-B8BE-EBCD1415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flags have been added to various commands!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225C-9813-4801-BA84-0648CF9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ng build --verbose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00A4-B57F-41C2-A1AD-D17DA85E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how much time each task took, how much each asset weighs,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D2BBC-DC8A-47F5-AEBE-2B288019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53" y="2925418"/>
            <a:ext cx="104298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F5AD2-47DF-402E-A709-99A508DC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90600"/>
            <a:ext cx="104298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5C67-3FC9-4261-95C8-998C58D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ng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6C1D-10DB-47E9-B65C-C181A7D0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ng new </a:t>
            </a:r>
            <a:r>
              <a:rPr lang="en-US" b="1" dirty="0" err="1"/>
              <a:t>atomicscope</a:t>
            </a:r>
            <a:r>
              <a:rPr lang="en-US" b="1" dirty="0"/>
              <a:t> --no-interactive</a:t>
            </a:r>
            <a:r>
              <a:rPr lang="en-US" dirty="0"/>
              <a:t> (no prompt at all)</a:t>
            </a:r>
          </a:p>
          <a:p>
            <a:r>
              <a:rPr lang="en-US" b="1" dirty="0"/>
              <a:t>ng new </a:t>
            </a:r>
            <a:r>
              <a:rPr lang="en-US" b="1" dirty="0" err="1"/>
              <a:t>atomicscope</a:t>
            </a:r>
            <a:r>
              <a:rPr lang="en-US" b="1" dirty="0"/>
              <a:t> --defaults</a:t>
            </a:r>
            <a:r>
              <a:rPr lang="en-US" dirty="0"/>
              <a:t> (uses the default option of the prompt if it exists)</a:t>
            </a:r>
          </a:p>
          <a:p>
            <a:r>
              <a:rPr lang="en-US" b="1" dirty="0"/>
              <a:t>ng new </a:t>
            </a:r>
            <a:r>
              <a:rPr lang="en-US" b="1" dirty="0" err="1"/>
              <a:t>atomicscope</a:t>
            </a:r>
            <a:r>
              <a:rPr lang="en-US" b="1" dirty="0"/>
              <a:t> --no-create-application</a:t>
            </a:r>
          </a:p>
          <a:p>
            <a:pPr lvl="1"/>
            <a:r>
              <a:rPr lang="en-US" dirty="0"/>
              <a:t>workspace with the NPM, TypeScript, </a:t>
            </a:r>
            <a:r>
              <a:rPr lang="en-US" dirty="0" err="1"/>
              <a:t>TSLint</a:t>
            </a:r>
            <a:r>
              <a:rPr lang="en-US" dirty="0"/>
              <a:t> and Angular CLI configurations, but with no application (so no </a:t>
            </a:r>
            <a:r>
              <a:rPr lang="en-US" dirty="0" err="1"/>
              <a:t>src</a:t>
            </a:r>
            <a:r>
              <a:rPr lang="en-US" dirty="0"/>
              <a:t> and e2e directories).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06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Thanks, Keep supporting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pSp>
        <p:nvGrpSpPr>
          <p:cNvPr id="8" name="Tell Me Instructions" descr="Select the Tell Me button and type what you want to know.">
            <a:extLst>
              <a:ext uri="{FF2B5EF4-FFF2-40B4-BE49-F238E27FC236}">
                <a16:creationId xmlns:a16="http://schemas.microsoft.com/office/drawing/2014/main" id="{5E32E395-ADEF-4D98-83D0-C803D6E90C40}"/>
              </a:ext>
            </a:extLst>
          </p:cNvPr>
          <p:cNvGrpSpPr/>
          <p:nvPr/>
        </p:nvGrpSpPr>
        <p:grpSpPr>
          <a:xfrm>
            <a:off x="556427" y="3166632"/>
            <a:ext cx="3902848" cy="731395"/>
            <a:chOff x="459513" y="3545956"/>
            <a:chExt cx="3902848" cy="731395"/>
          </a:xfrm>
        </p:grpSpPr>
        <p:sp>
          <p:nvSpPr>
            <p:cNvPr id="9" name="Content Placeholder 4">
              <a:extLst>
                <a:ext uri="{FF2B5EF4-FFF2-40B4-BE49-F238E27FC236}">
                  <a16:creationId xmlns:a16="http://schemas.microsoft.com/office/drawing/2014/main" id="{259DF350-67AF-4C4A-B789-9F66ABD8C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459513" y="3781526"/>
              <a:ext cx="3902848" cy="4958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00"/>
                </a:lnSpc>
                <a:spcAft>
                  <a:spcPts val="0"/>
                </a:spcAft>
              </a:pPr>
              <a:r>
                <a:rPr lang="en-US" sz="1800" dirty="0">
                  <a:solidFill>
                    <a:schemeClr val="bg1"/>
                  </a:solidFill>
                  <a:cs typeface="Segoe UI Light" panose="020B0502040204020203" pitchFamily="34" charset="0"/>
                </a:rPr>
                <a:t>and click the bell icon.</a:t>
              </a:r>
            </a:p>
          </p:txBody>
        </p:sp>
        <p:sp>
          <p:nvSpPr>
            <p:cNvPr id="10" name="Text Placeholder 6">
              <a:extLst>
                <a:ext uri="{FF2B5EF4-FFF2-40B4-BE49-F238E27FC236}">
                  <a16:creationId xmlns:a16="http://schemas.microsoft.com/office/drawing/2014/main" id="{05351FBF-AC57-407C-ADE2-0D04C1EDB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533399" y="3545956"/>
              <a:ext cx="3050629" cy="302521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b="1" dirty="0">
                  <a:solidFill>
                    <a:schemeClr val="bg1"/>
                  </a:solidFill>
                </a:rPr>
                <a:t>Subscribe to </a:t>
              </a:r>
              <a:r>
                <a:rPr lang="en-US" sz="1800" b="1" dirty="0">
                  <a:solidFill>
                    <a:schemeClr val="accent3"/>
                  </a:solidFill>
                </a:rPr>
                <a:t>Efficient User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Links Instructions" descr="Select The Arrow When In Slide Show Mode">
            <a:extLst>
              <a:ext uri="{FF2B5EF4-FFF2-40B4-BE49-F238E27FC236}">
                <a16:creationId xmlns:a16="http://schemas.microsoft.com/office/drawing/2014/main" id="{72C1777C-62D4-43BD-940B-1A8A197209C2}"/>
              </a:ext>
            </a:extLst>
          </p:cNvPr>
          <p:cNvSpPr txBox="1">
            <a:spLocks/>
          </p:cNvSpPr>
          <p:nvPr/>
        </p:nvSpPr>
        <p:spPr>
          <a:xfrm>
            <a:off x="6200668" y="3306526"/>
            <a:ext cx="3286125" cy="68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cs typeface="Segoe UI Light" panose="020B0502040204020203" pitchFamily="34" charset="0"/>
              </a:rPr>
              <a:t>Developer blogs</a:t>
            </a:r>
          </a:p>
        </p:txBody>
      </p:sp>
      <p:sp>
        <p:nvSpPr>
          <p:cNvPr id="11" name="WebLinks" descr="Links to the PowerPoint team blog, free PowerPoint training, and a survey about this tour.">
            <a:extLst>
              <a:ext uri="{FF2B5EF4-FFF2-40B4-BE49-F238E27FC236}">
                <a16:creationId xmlns:a16="http://schemas.microsoft.com/office/drawing/2014/main" id="{BE296664-1FAF-464C-B316-DB9F9C0F6211}"/>
              </a:ext>
            </a:extLst>
          </p:cNvPr>
          <p:cNvSpPr/>
          <p:nvPr/>
        </p:nvSpPr>
        <p:spPr>
          <a:xfrm>
            <a:off x="6902854" y="3985424"/>
            <a:ext cx="4276725" cy="115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efficientuser.com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en-US" sz="2000" u="sng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nullablereference.wordpress.com</a:t>
            </a:r>
            <a:endParaRPr lang="en-US" sz="20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PT Blog Button" descr="Click to visit the PowerPoint team blog when in Slide Show Mode">
            <a:hlinkClick r:id="rId2" tooltip="Select here to visit the PowerPoint team blog."/>
            <a:extLst>
              <a:ext uri="{FF2B5EF4-FFF2-40B4-BE49-F238E27FC236}">
                <a16:creationId xmlns:a16="http://schemas.microsoft.com/office/drawing/2014/main" id="{695A9CAB-1C3C-4D51-991C-43430DDD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3" y="4137247"/>
            <a:ext cx="393068" cy="393068"/>
          </a:xfrm>
          <a:prstGeom prst="rect">
            <a:avLst/>
          </a:prstGeom>
        </p:spPr>
      </p:pic>
      <p:pic>
        <p:nvPicPr>
          <p:cNvPr id="14" name="Free Training Button" descr="Click to view free PowerPoint training when in Slide Show Mode">
            <a:hlinkClick r:id="rId4" tooltip="Select here to go to free PowerPoint training."/>
            <a:extLst>
              <a:ext uri="{FF2B5EF4-FFF2-40B4-BE49-F238E27FC236}">
                <a16:creationId xmlns:a16="http://schemas.microsoft.com/office/drawing/2014/main" id="{49A31EDC-265A-4237-9C82-FCD4683E21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93" y="4784581"/>
            <a:ext cx="393068" cy="393068"/>
          </a:xfrm>
          <a:prstGeom prst="rect">
            <a:avLst/>
          </a:prstGeom>
        </p:spPr>
      </p:pic>
      <p:pic>
        <p:nvPicPr>
          <p:cNvPr id="6146" name="Picture 2" descr="Image result for youtube subscribe button">
            <a:extLst>
              <a:ext uri="{FF2B5EF4-FFF2-40B4-BE49-F238E27FC236}">
                <a16:creationId xmlns:a16="http://schemas.microsoft.com/office/drawing/2014/main" id="{048D9635-25EB-463A-A016-3890E1C08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13" y="3958648"/>
            <a:ext cx="2786287" cy="7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this release?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BB9AFC-B114-48C1-9018-9D4735A4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New tooling changes, not a lot of new features</a:t>
            </a:r>
          </a:p>
          <a:p>
            <a:r>
              <a:rPr lang="en-IN" dirty="0"/>
              <a:t>Focused on Ivy project (not a part of this release)</a:t>
            </a:r>
          </a:p>
          <a:p>
            <a:r>
              <a:rPr lang="en-IN" dirty="0"/>
              <a:t>Rewriting angular compiler to make it even better</a:t>
            </a:r>
          </a:p>
          <a:p>
            <a:r>
              <a:rPr lang="en-IN" dirty="0"/>
              <a:t>TypeScript 3.1 support</a:t>
            </a:r>
          </a:p>
          <a:p>
            <a:r>
              <a:rPr lang="en-IN" dirty="0" err="1"/>
              <a:t>ScrollingModule</a:t>
            </a:r>
            <a:r>
              <a:rPr lang="en-IN" dirty="0"/>
              <a:t> &amp; </a:t>
            </a:r>
            <a:r>
              <a:rPr lang="en-IN" dirty="0" err="1"/>
              <a:t>DragDropModule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yeoman.io/static/yeoman-character-sticker.51cef7e007.png">
            <a:extLst>
              <a:ext uri="{FF2B5EF4-FFF2-40B4-BE49-F238E27FC236}">
                <a16:creationId xmlns:a16="http://schemas.microsoft.com/office/drawing/2014/main" id="{30250462-2C41-404D-80B4-F6C5AED8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21" y="673169"/>
            <a:ext cx="3561958" cy="551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F2E0-C358-4234-90B0-9CC6C84D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Prompts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A899104-A271-40CE-8286-6723B7E598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81" y="1883896"/>
            <a:ext cx="9553437" cy="49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7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0BA1-42A0-4E66-BCD1-F8EB804A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03AE-FB9D-46F7-B046-9441B038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BB11E6-B170-4023-B15B-1188EF9F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64" y="1899201"/>
            <a:ext cx="8729871" cy="44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354B-EBDA-49C5-958F-F0EDA84A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Ivy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05ED-4872-41AE-B3CE-E4D0F39C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DC583-3A1B-4023-B461-F6737A25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1265"/>
            <a:ext cx="6010275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7EF80-F737-4458-A35E-00A377C4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3899115"/>
            <a:ext cx="58007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7182-04EB-4B19-98B1-F299473D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Updated 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87D9E-D949-4004-9F29-B980DE80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Typescript 3.1</a:t>
            </a:r>
          </a:p>
          <a:p>
            <a:r>
              <a:rPr lang="en-US" dirty="0" err="1"/>
              <a:t>RxJS</a:t>
            </a:r>
            <a:r>
              <a:rPr lang="en-US" dirty="0"/>
              <a:t> is up to 6.3</a:t>
            </a:r>
          </a:p>
          <a:p>
            <a:r>
              <a:rPr lang="en-IN" dirty="0"/>
              <a:t>Node 10 support</a:t>
            </a:r>
          </a:p>
        </p:txBody>
      </p:sp>
    </p:spTree>
    <p:extLst>
      <p:ext uri="{BB962C8B-B14F-4D97-AF65-F5344CB8AC3E}">
        <p14:creationId xmlns:p14="http://schemas.microsoft.com/office/powerpoint/2010/main" val="307569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9CD7-98D0-44C4-ACF8-D94F276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Angular Update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952-EC5F-4AC9-94A1-01D03411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https://update.angular.io/</a:t>
            </a:r>
            <a:endParaRPr lang="en-IN" dirty="0"/>
          </a:p>
          <a:p>
            <a:endParaRPr lang="en-US" dirty="0"/>
          </a:p>
          <a:p>
            <a:r>
              <a:rPr lang="en-US" dirty="0"/>
              <a:t>Update to v7 of the core framework and CLI by running ng update @angular/cli @angular/core in your terminal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62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A0F02-28D8-4724-9A91-81E837FD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42900"/>
            <a:ext cx="73342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0400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nt to Amaze Your Students-steps.potx" id="{DDF82B36-D49E-4FEB-AA4C-8FF22CACDE9E}" vid="{960F9124-D33D-4D54-87F8-D9AD1F4A778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3DB80-C74E-47C7-BCEB-24165022915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948B32-DA92-4A42-8187-3DC078F9D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4F41DF-2C0E-4B10-85A9-6FC1BFD1B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0</TotalTime>
  <Words>262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Segoe UI</vt:lpstr>
      <vt:lpstr>Segoe UI Black</vt:lpstr>
      <vt:lpstr>Segoe UI Light</vt:lpstr>
      <vt:lpstr>Wingdings</vt:lpstr>
      <vt:lpstr>Amaze Theme</vt:lpstr>
      <vt:lpstr>What’s new in Angular 7?</vt:lpstr>
      <vt:lpstr>What’s new in this release?</vt:lpstr>
      <vt:lpstr>PowerPoint Presentation</vt:lpstr>
      <vt:lpstr>Prompts</vt:lpstr>
      <vt:lpstr>CLI prompts</vt:lpstr>
      <vt:lpstr>Ivy Renderer</vt:lpstr>
      <vt:lpstr>Updated Dependencies</vt:lpstr>
      <vt:lpstr>Angular Update</vt:lpstr>
      <vt:lpstr>PowerPoint Presentation</vt:lpstr>
      <vt:lpstr>The Angular Material CDK</vt:lpstr>
      <vt:lpstr>Performance</vt:lpstr>
      <vt:lpstr>CLI features</vt:lpstr>
      <vt:lpstr>ng build --verbose</vt:lpstr>
      <vt:lpstr>PowerPoint Presentation</vt:lpstr>
      <vt:lpstr>ng new</vt:lpstr>
      <vt:lpstr>Thanks, Keep supporting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2018-10-24T12:48:15Z</dcterms:created>
  <dcterms:modified xsi:type="dcterms:W3CDTF">2018-10-25T12:57:05Z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