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7" r:id="rId2"/>
    <p:sldId id="264" r:id="rId3"/>
    <p:sldId id="263" r:id="rId4"/>
    <p:sldId id="265" r:id="rId5"/>
    <p:sldId id="260" r:id="rId6"/>
    <p:sldId id="266" r:id="rId7"/>
    <p:sldId id="267" r:id="rId8"/>
    <p:sldId id="269" r:id="rId9"/>
    <p:sldId id="268" r:id="rId10"/>
    <p:sldId id="261" r:id="rId11"/>
    <p:sldId id="272" r:id="rId12"/>
    <p:sldId id="273" r:id="rId13"/>
    <p:sldId id="274" r:id="rId14"/>
    <p:sldId id="275" r:id="rId15"/>
    <p:sldId id="276" r:id="rId16"/>
    <p:sldId id="277" r:id="rId17"/>
    <p:sldId id="278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821" autoAdjust="0"/>
  </p:normalViewPr>
  <p:slideViewPr>
    <p:cSldViewPr snapToGrid="0">
      <p:cViewPr varScale="1">
        <p:scale>
          <a:sx n="56" d="100"/>
          <a:sy n="56" d="100"/>
        </p:scale>
        <p:origin x="127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52D1822-A4B3-48B6-9C8B-28039102706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747E9CA-B60C-4B6E-ADE1-CEED006C8065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3884608" y="0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3A94F945-52FA-43D8-9C60-B620E3FE1EA7}" type="datetime1">
              <a:rPr lang="en-US"/>
              <a:pPr lvl="0"/>
              <a:t>10/12/2018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B4DFABB-1A38-4356-80EF-D16B7FE34D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099"/>
          </a:xfrm>
          <a:prstGeom prst="rect">
            <a:avLst/>
          </a:prstGeom>
          <a:noFill/>
          <a:ln w="12701">
            <a:solidFill>
              <a:srgbClr val="000000"/>
            </a:solidFill>
            <a:prstDash val="solid"/>
          </a:ln>
        </p:spPr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00E3AFA-5890-4526-9E67-ABE18E5436E6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74E68-CE75-4553-BC99-F5C35916655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9DC71-FD82-42BF-83F2-796ED2C271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defRPr>
            </a:lvl1pPr>
          </a:lstStyle>
          <a:p>
            <a:pPr lvl="0"/>
            <a:fld id="{70F33BBA-4AD2-4FC3-9C5D-E889467EC66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1501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lvl="0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1pPr>
    <a:lvl2pPr marL="457200" marR="0" lvl="1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2pPr>
    <a:lvl3pPr marL="914400" marR="0" lvl="2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3pPr>
    <a:lvl4pPr marL="1371600" marR="0" lvl="3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4pPr>
    <a:lvl5pPr marL="1828800" marR="0" lvl="4" indent="0" algn="l" defTabSz="914400" rtl="0" fontAlgn="auto" hangingPunct="1">
      <a:lnSpc>
        <a:spcPct val="100000"/>
      </a:lnSpc>
      <a:spcBef>
        <a:spcPts val="0"/>
      </a:spcBef>
      <a:spcAft>
        <a:spcPts val="0"/>
      </a:spcAft>
      <a:buNone/>
      <a:tabLst/>
      <a:defRPr lang="en-US" sz="1200" b="0" i="0" u="none" strike="noStrike" kern="1200" cap="none" spc="0" baseline="0">
        <a:solidFill>
          <a:srgbClr val="000000"/>
        </a:solidFill>
        <a:uFillTx/>
        <a:latin typeface="Calibri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A122CE-366F-476D-9B40-7293756242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735793-8707-4C4F-AFFF-BE456FC5B7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B5282-5F80-45B7-AD26-E53A1C5623D8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B88043B3-450C-4CB0-B701-17A9BA88C43B}" type="slidenum">
              <a:t>1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082349-EA37-44F2-8D1F-6EB093486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3035CD6-4FAF-410A-8A19-345837585E0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6F85A-9DB9-43DB-AEA4-6A15E38FB39E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DA833B2C-6E12-46F6-BEFE-7286892E85F9}" type="slidenum">
              <a:t>3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E338D-E0D6-4494-8D2A-0A15527EFC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FA0CAF-48E8-4C97-80B7-2534EF53052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E6A060-04A7-463D-8BD8-9104315A6316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57FDC9FE-5F82-4755-8A80-407EA1B9157A}" type="slidenum">
              <a:t>5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Template updates: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 Scaffolder, Templates &amp; Default UI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Web API Improvements: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Big theme for this release. API development easier &amp; better</a:t>
            </a:r>
          </a:p>
          <a:p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Support for </a:t>
            </a:r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HTTP/2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IIS in-process hosting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for much better performance &amp; reliability</a:t>
            </a:r>
          </a:p>
          <a:p>
            <a:r>
              <a:rPr lang="en-IN" sz="1200" b="1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Health checks </a:t>
            </a:r>
            <a:r>
              <a:rPr lang="en-IN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framework – confirm live and ready for traffic</a:t>
            </a:r>
          </a:p>
          <a:p>
            <a:endParaRPr lang="en-IN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24856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Show demo for minified scaffolding and template updates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5875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Added default placeholder for cookies accept message</a:t>
            </a:r>
          </a:p>
          <a:p>
            <a:r>
              <a:rPr lang="en-IN" dirty="0"/>
              <a:t>Cleaner scaffolding files</a:t>
            </a:r>
          </a:p>
          <a:p>
            <a:r>
              <a:rPr lang="en-IN" dirty="0"/>
              <a:t>Less content to delete if we want to get started with a new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46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76480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CD4BDE-EBB1-4F33-8810-0FEA3827F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4CCCF9-8961-487A-9104-CCF1F65DF65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3098E-6266-40BE-B812-5538A35E1350}"/>
              </a:ext>
            </a:extLst>
          </p:cNvPr>
          <p:cNvSpPr txBox="1"/>
          <p:nvPr/>
        </p:nvSpPr>
        <p:spPr>
          <a:xfrm>
            <a:off x="3884608" y="8685208"/>
            <a:ext cx="2971800" cy="458791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91440" tIns="45720" rIns="91440" bIns="45720" anchor="b" anchorCtr="0" compatLnSpc="1">
            <a:noAutofit/>
          </a:bodyPr>
          <a:lstStyle/>
          <a:p>
            <a: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fld id="{634FE383-2697-42DF-BFC1-976F6673DFE8}" type="slidenum">
              <a:t>10</a:t>
            </a:fld>
            <a:endParaRPr lang="en-US" sz="1200" b="0" i="0" u="none" strike="noStrike" kern="1200" cap="none" spc="0" baseline="0">
              <a:solidFill>
                <a:srgbClr val="000000"/>
              </a:solidFill>
              <a:uFillTx/>
              <a:latin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HTTP/2 is a major revision of the HTTP protocol. Some of the notable features of HTTP/2 are support for header compression and fully multiplexed streams over the same connection. </a:t>
            </a:r>
          </a:p>
          <a:p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While HTTP/2 preserves HTTP’s semantics (HTTP headers, methods, </a:t>
            </a:r>
            <a:r>
              <a:rPr lang="en-US" sz="1200" b="0" i="0" u="none" strike="noStrike" kern="1200" cap="none" spc="0" baseline="0" dirty="0" err="1">
                <a:solidFill>
                  <a:srgbClr val="000000"/>
                </a:solidFill>
                <a:effectLst/>
                <a:uFillTx/>
                <a:latin typeface="Calibri"/>
              </a:rPr>
              <a:t>etc</a:t>
            </a:r>
            <a:r>
              <a:rPr lang="en-US" sz="1200" b="0" i="0" u="none" strike="noStrike" kern="1200" cap="none" spc="0" baseline="0" dirty="0">
                <a:solidFill>
                  <a:srgbClr val="000000"/>
                </a:solidFill>
                <a:effectLst/>
                <a:uFillTx/>
                <a:latin typeface="Calibri"/>
              </a:rPr>
              <a:t>) it is a breaking change from HTTP/1.x on how this data is framed and sent over the wire.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/>
            <a:fld id="{70F33BBA-4AD2-4FC3-9C5D-E889467EC66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0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8.svg"/><Relationship Id="rId4" Type="http://schemas.openxmlformats.org/officeDocument/2006/relationships/image" Target="../media/image9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.emf"/><Relationship Id="rId5" Type="http://schemas.openxmlformats.org/officeDocument/2006/relationships/image" Target="../media/image6.svg"/><Relationship Id="rId10" Type="http://schemas.openxmlformats.org/officeDocument/2006/relationships/image" Target="../media/image10.svg"/><Relationship Id="rId4" Type="http://schemas.openxmlformats.org/officeDocument/2006/relationships/image" Target="../media/image5.png"/><Relationship Id="rId9" Type="http://schemas.openxmlformats.org/officeDocument/2006/relationships/image" Target="../media/image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7.svg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3.sv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3.sv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lk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8" hidden="1">
            <a:extLst>
              <a:ext uri="{FF2B5EF4-FFF2-40B4-BE49-F238E27FC236}">
                <a16:creationId xmlns:a16="http://schemas.microsoft.com/office/drawing/2014/main" id="{20610FE3-7CE9-4FBA-A183-1C6507980B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04" y="6119146"/>
            <a:ext cx="1253377" cy="2687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187044E6-38AC-47E9-9C23-ED5DCA7538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TextBox 1">
            <a:extLst>
              <a:ext uri="{FF2B5EF4-FFF2-40B4-BE49-F238E27FC236}">
                <a16:creationId xmlns:a16="http://schemas.microsoft.com/office/drawing/2014/main" id="{EFCD5998-6F52-4828-8C98-6E9890E9E5EE}"/>
              </a:ext>
            </a:extLst>
          </p:cNvPr>
          <p:cNvSpPr txBox="1"/>
          <p:nvPr/>
        </p:nvSpPr>
        <p:spPr>
          <a:xfrm>
            <a:off x="8229600" y="5855680"/>
            <a:ext cx="3217983" cy="627863"/>
          </a:xfrm>
          <a:prstGeom prst="rect">
            <a:avLst/>
          </a:prstGeom>
          <a:solidFill>
            <a:srgbClr val="E2068C"/>
          </a:solidFill>
          <a:ln cap="flat">
            <a:noFill/>
          </a:ln>
        </p:spPr>
        <p:txBody>
          <a:bodyPr vert="horz" wrap="square" lIns="182880" tIns="146304" rIns="182880" bIns="146304" anchor="t" anchorCtr="1" compatLnSpc="1">
            <a:spAutoFit/>
          </a:bodyPr>
          <a:lstStyle/>
          <a:p>
            <a:pPr marL="0" marR="0" lvl="0" indent="0" algn="ctr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FFFFFF"/>
                </a:solidFill>
                <a:uFillTx/>
                <a:latin typeface="Segoe UI"/>
              </a:rPr>
              <a:t>www.dotnetconf.net </a:t>
            </a:r>
          </a:p>
        </p:txBody>
      </p:sp>
    </p:spTree>
    <p:extLst>
      <p:ext uri="{BB962C8B-B14F-4D97-AF65-F5344CB8AC3E}">
        <p14:creationId xmlns:p14="http://schemas.microsoft.com/office/powerpoint/2010/main" val="3322475625"/>
      </p:ext>
    </p:extLst>
  </p:cSld>
  <p:clrMapOvr>
    <a:masterClrMapping/>
  </p:clrMapOvr>
  <p:transition spd="med">
    <p:fade/>
  </p:transition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 color Non 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98320-C2F3-46C3-B4BC-353FF8C9FD4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802E0D2B-0B3A-4D03-BBA5-85486AFBEBB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1985637"/>
          </a:xfrm>
        </p:spPr>
        <p:txBody>
          <a:bodyPr/>
          <a:lstStyle>
            <a:lvl1pPr marL="0" indent="0">
              <a:buNone/>
              <a:defRPr/>
            </a:lvl1pPr>
            <a:lvl2pPr marL="0" indent="0">
              <a:spcBef>
                <a:spcPts val="500"/>
              </a:spcBef>
              <a:buNone/>
              <a:defRPr sz="1961"/>
            </a:lvl2pPr>
            <a:lvl3pPr marL="224101" indent="0">
              <a:buNone/>
              <a:defRPr/>
            </a:lvl3pPr>
            <a:lvl4pPr marL="448193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703874F-0249-4059-91A4-C3C3E20B96CF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83B6909-2033-42BD-9A4D-3FEC5C7648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68EE7B85-1759-48DE-97BA-ECD5E8BED53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565478090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Column Content Ti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3C139-47A5-4421-8882-88D970D59B81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DD78BB4-9D09-4DB7-B94C-C1020D1D994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178134" y="2082610"/>
            <a:ext cx="3927805" cy="3586203"/>
          </a:xfrm>
          <a:solidFill>
            <a:srgbClr val="0078D7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A9B0B-EC82-4D76-A38E-5701576A5D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4158261" y="2082610"/>
            <a:ext cx="3927805" cy="3586203"/>
          </a:xfrm>
          <a:solidFill>
            <a:srgbClr val="008272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08A2C5F-F6B4-4482-BA1C-F39B33E6DEF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138379" y="2082610"/>
            <a:ext cx="3875483" cy="3586203"/>
          </a:xfrm>
          <a:solidFill>
            <a:srgbClr val="511C74"/>
          </a:solidFill>
        </p:spPr>
        <p:txBody>
          <a:bodyPr tIns="146304" bIns="146304">
            <a:noAutofit/>
          </a:bodyPr>
          <a:lstStyle>
            <a:lvl1pPr marL="0" indent="0">
              <a:spcBef>
                <a:spcPts val="1200"/>
              </a:spcBef>
              <a:buNone/>
              <a:defRPr sz="3920">
                <a:solidFill>
                  <a:srgbClr val="FFFFFF"/>
                </a:solidFill>
              </a:defRPr>
            </a:lvl1pPr>
            <a:lvl2pPr marL="0" indent="0">
              <a:spcBef>
                <a:spcPts val="1060"/>
              </a:spcBef>
              <a:buNone/>
              <a:defRPr sz="1961">
                <a:solidFill>
                  <a:srgbClr val="FFFFFF"/>
                </a:solidFill>
              </a:defRPr>
            </a:lvl2pPr>
            <a:lvl3pPr marL="227100" indent="0">
              <a:buNone/>
              <a:defRPr>
                <a:solidFill>
                  <a:srgbClr val="FFFFFF"/>
                </a:solidFill>
              </a:defRPr>
            </a:lvl3pPr>
            <a:lvl4pPr marL="451100" indent="0">
              <a:buNone/>
              <a:defRPr>
                <a:solidFill>
                  <a:srgbClr val="FFFFFF"/>
                </a:solidFill>
              </a:defRPr>
            </a:lvl4pPr>
            <a:lvl5pPr marL="671983" indent="0">
              <a:buNone/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6">
            <a:extLst>
              <a:ext uri="{FF2B5EF4-FFF2-40B4-BE49-F238E27FC236}">
                <a16:creationId xmlns:a16="http://schemas.microsoft.com/office/drawing/2014/main" id="{C85C49BA-7BBE-47DD-A313-7200AD79E98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7" name="Graphic 8">
              <a:extLst>
                <a:ext uri="{FF2B5EF4-FFF2-40B4-BE49-F238E27FC236}">
                  <a16:creationId xmlns:a16="http://schemas.microsoft.com/office/drawing/2014/main" id="{8DB961A6-E04F-4ABA-B7DB-5301011BD1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Graphic 9">
              <a:extLst>
                <a:ext uri="{FF2B5EF4-FFF2-40B4-BE49-F238E27FC236}">
                  <a16:creationId xmlns:a16="http://schemas.microsoft.com/office/drawing/2014/main" id="{B7624BF2-1443-44E5-B4B7-926A814329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203441578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A740-EFE4-4557-A374-89F0CE6F288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BEDB56-9DCA-4355-B6FE-BFF994456A55}"/>
              </a:ext>
            </a:extLst>
          </p:cNvPr>
          <p:cNvSpPr txBox="1"/>
          <p:nvPr/>
        </p:nvSpPr>
        <p:spPr>
          <a:xfrm>
            <a:off x="269235" y="1459519"/>
            <a:ext cx="11655838" cy="627863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46304" rIns="182880" bIns="146304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2400" b="0" i="0" u="none" strike="noStrike" kern="1200" cap="none" spc="0" baseline="0">
                <a:solidFill>
                  <a:srgbClr val="000000"/>
                </a:solidFill>
                <a:uFillTx/>
                <a:latin typeface="Consolas" pitchFamily="49"/>
              </a:rPr>
              <a:t>Code Sample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BC784C6-C8B1-499D-8F45-EF3F4E8927F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0A67D05A-71A4-430D-AD49-D3BC0FA70C9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DB1A1F1-597D-4914-84D7-6640FA3642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5755752"/>
      </p:ext>
    </p:extLst>
  </p:cSld>
  <p:clrMapOvr>
    <a:masterClrMapping/>
  </p:clrMapOvr>
  <p:transition>
    <p:fade/>
  </p:transition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nnouncement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>
            <a:extLst>
              <a:ext uri="{FF2B5EF4-FFF2-40B4-BE49-F238E27FC236}">
                <a16:creationId xmlns:a16="http://schemas.microsoft.com/office/drawing/2014/main" id="{54A3DAFA-F5EC-40B7-931B-6493E9D5F832}"/>
              </a:ext>
            </a:extLst>
          </p:cNvPr>
          <p:cNvSpPr/>
          <p:nvPr/>
        </p:nvSpPr>
        <p:spPr>
          <a:xfrm>
            <a:off x="1624138" y="0"/>
            <a:ext cx="8943728" cy="6858000"/>
          </a:xfrm>
          <a:prstGeom prst="rect">
            <a:avLst/>
          </a:prstGeom>
          <a:solidFill>
            <a:srgbClr val="511C74">
              <a:alpha val="95000"/>
            </a:srgbClr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3" name="Graphic 1">
            <a:extLst>
              <a:ext uri="{FF2B5EF4-FFF2-40B4-BE49-F238E27FC236}">
                <a16:creationId xmlns:a16="http://schemas.microsoft.com/office/drawing/2014/main" id="{BDF1D6CD-59BE-4120-BEF5-7BDFD01F5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9">
            <a:extLst>
              <a:ext uri="{FF2B5EF4-FFF2-40B4-BE49-F238E27FC236}">
                <a16:creationId xmlns:a16="http://schemas.microsoft.com/office/drawing/2014/main" id="{D81DB601-1BB2-4AA0-8C70-514E1BCB6A4C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10">
              <a:extLst>
                <a:ext uri="{FF2B5EF4-FFF2-40B4-BE49-F238E27FC236}">
                  <a16:creationId xmlns:a16="http://schemas.microsoft.com/office/drawing/2014/main" id="{0F13C60A-3898-47BE-886F-B21A762D129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11">
              <a:extLst>
                <a:ext uri="{FF2B5EF4-FFF2-40B4-BE49-F238E27FC236}">
                  <a16:creationId xmlns:a16="http://schemas.microsoft.com/office/drawing/2014/main" id="{096CDF6C-CC29-4276-B45A-A3F23C513AB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30324608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Purple">
    <p:bg>
      <p:bgPr>
        <a:solidFill>
          <a:srgbClr val="511C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FEF968-BD4F-49B7-8969-D1676B5E80F3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0AD915ED-4E80-454E-B212-159D4F32AB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84067CD1-18B8-4451-ADF1-0F604C7C8A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594042919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5419862-E7BC-4B64-8922-D3AC80274EBC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id="{77060EB6-4867-43D7-9E33-8B1C51DEB3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B983C5A-0ABF-4F2E-A739-13BF1FB3F9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4039915055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0">
            <a:extLst>
              <a:ext uri="{FF2B5EF4-FFF2-40B4-BE49-F238E27FC236}">
                <a16:creationId xmlns:a16="http://schemas.microsoft.com/office/drawing/2014/main" id="{DF49E77A-99D1-407E-AF68-0998C20188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1996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Graphic 9">
            <a:extLst>
              <a:ext uri="{FF2B5EF4-FFF2-40B4-BE49-F238E27FC236}">
                <a16:creationId xmlns:a16="http://schemas.microsoft.com/office/drawing/2014/main" id="{EDCBC382-2E93-44BD-8AAF-12DC0F7C7A4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4" name="Rectangle 17">
            <a:extLst>
              <a:ext uri="{FF2B5EF4-FFF2-40B4-BE49-F238E27FC236}">
                <a16:creationId xmlns:a16="http://schemas.microsoft.com/office/drawing/2014/main" id="{EC752EB3-F489-49F4-825D-E345F90FF719}"/>
              </a:ext>
            </a:extLst>
          </p:cNvPr>
          <p:cNvSpPr/>
          <p:nvPr/>
        </p:nvSpPr>
        <p:spPr>
          <a:xfrm>
            <a:off x="11430" y="1758464"/>
            <a:ext cx="12191996" cy="3446583"/>
          </a:xfrm>
          <a:prstGeom prst="rect">
            <a:avLst/>
          </a:prstGeom>
          <a:solidFill>
            <a:srgbClr val="511C74"/>
          </a:solidFill>
          <a:ln cap="flat">
            <a:noFill/>
            <a:prstDash val="solid"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pic>
        <p:nvPicPr>
          <p:cNvPr id="5" name="Picture 15" hidden="1">
            <a:extLst>
              <a:ext uri="{FF2B5EF4-FFF2-40B4-BE49-F238E27FC236}">
                <a16:creationId xmlns:a16="http://schemas.microsoft.com/office/drawing/2014/main" id="{B845BDBB-DC17-46C0-AF44-FC447C935F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0204" y="6119146"/>
            <a:ext cx="1253377" cy="268787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6" name="Graphic 6">
            <a:extLst>
              <a:ext uri="{FF2B5EF4-FFF2-40B4-BE49-F238E27FC236}">
                <a16:creationId xmlns:a16="http://schemas.microsoft.com/office/drawing/2014/main" id="{229F6106-DA22-4546-B853-934D7D28D4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49184" y="3714091"/>
            <a:ext cx="2168764" cy="2317427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699CBCA-F852-4FAE-BC80-FB5AB67C8B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144" y="1925790"/>
            <a:ext cx="11062694" cy="1793092"/>
          </a:xfrm>
        </p:spPr>
        <p:txBody>
          <a:bodyPr/>
          <a:lstStyle>
            <a:lvl1pPr>
              <a:defRPr sz="5294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Presentation title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7F1D8AAA-7461-4A8E-A99E-F044FBE80BF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44" y="3821140"/>
            <a:ext cx="9860615" cy="1165869"/>
          </a:xfrm>
        </p:spPr>
        <p:txBody>
          <a:bodyPr tIns="109728" bIns="109728">
            <a:noAutofit/>
          </a:bodyPr>
          <a:lstStyle>
            <a:lvl1pPr marL="0" indent="0">
              <a:spcBef>
                <a:spcPts val="0"/>
              </a:spcBef>
              <a:buNone/>
              <a:defRPr sz="3137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Speaker Name</a:t>
            </a:r>
          </a:p>
        </p:txBody>
      </p:sp>
      <p:pic>
        <p:nvPicPr>
          <p:cNvPr id="9" name="Graphic 14">
            <a:extLst>
              <a:ext uri="{FF2B5EF4-FFF2-40B4-BE49-F238E27FC236}">
                <a16:creationId xmlns:a16="http://schemas.microsoft.com/office/drawing/2014/main" id="{19A193FE-0AE3-42EA-932B-AA61CF63016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58000" y="5497519"/>
            <a:ext cx="3213192" cy="389671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371259492"/>
      </p:ext>
    </p:extLst>
  </p:cSld>
  <p:clrMapOvr>
    <a:masterClrMapping/>
  </p:clrMapOvr>
  <p:transition spd="med">
    <p:fade/>
  </p:transition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2CD65FD2-4B32-49AF-A8D4-45AEDD4E9F4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52032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itle 5">
            <a:extLst>
              <a:ext uri="{FF2B5EF4-FFF2-40B4-BE49-F238E27FC236}">
                <a16:creationId xmlns:a16="http://schemas.microsoft.com/office/drawing/2014/main" id="{440E4542-DDC4-447E-9CCA-A6C5A6E3C6D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4" name="Group 1">
            <a:extLst>
              <a:ext uri="{FF2B5EF4-FFF2-40B4-BE49-F238E27FC236}">
                <a16:creationId xmlns:a16="http://schemas.microsoft.com/office/drawing/2014/main" id="{65BDADB0-E673-48F3-A302-E6FBB88DEB49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C562495C-75DB-4A37-9CBB-091D9A333C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901323F8-8228-4E08-82A5-12D3FE51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223013594"/>
      </p:ext>
    </p:extLst>
  </p:cSld>
  <p:clrMapOvr>
    <a:masterClrMapping/>
  </p:clrMapOvr>
  <p:transition>
    <p:fade/>
  </p:transition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 bulleted text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DABF5-2B6B-43FA-9AF1-1BB9CCF2A49C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B24CF342-16D3-43F0-9DE2-974F2AF73CD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45" y="1189177"/>
            <a:ext cx="5378546" cy="187700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3137"/>
            </a:lvl1pPr>
            <a:lvl2pPr marL="0" indent="0">
              <a:spcBef>
                <a:spcPts val="500"/>
              </a:spcBef>
              <a:buNone/>
              <a:defRPr sz="1961"/>
            </a:lvl2pPr>
            <a:lvl3pPr marL="227210" indent="0">
              <a:buNone/>
              <a:defRPr/>
            </a:lvl3pPr>
            <a:lvl4pPr marL="451302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8FC1C2-C7BA-40EC-AF05-219A073596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6544214" y="1189177"/>
            <a:ext cx="5378546" cy="1877007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3137"/>
            </a:lvl1pPr>
            <a:lvl2pPr marL="0" indent="0">
              <a:spcBef>
                <a:spcPts val="500"/>
              </a:spcBef>
              <a:buNone/>
              <a:defRPr sz="1961"/>
            </a:lvl2pPr>
            <a:lvl3pPr marL="227210" indent="0">
              <a:buNone/>
              <a:defRPr/>
            </a:lvl3pPr>
            <a:lvl4pPr marL="451302" indent="0">
              <a:buNone/>
              <a:defRPr/>
            </a:lvl4pPr>
            <a:lvl5pPr marL="672294" indent="0"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5" name="Group 5">
            <a:extLst>
              <a:ext uri="{FF2B5EF4-FFF2-40B4-BE49-F238E27FC236}">
                <a16:creationId xmlns:a16="http://schemas.microsoft.com/office/drawing/2014/main" id="{454AD4B0-C62F-49F3-B0E7-E1B0F04235C4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6" name="Graphic 6">
              <a:extLst>
                <a:ext uri="{FF2B5EF4-FFF2-40B4-BE49-F238E27FC236}">
                  <a16:creationId xmlns:a16="http://schemas.microsoft.com/office/drawing/2014/main" id="{5F55A78A-1DD6-423A-A544-8E5E806B46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7" name="Graphic 7">
              <a:extLst>
                <a:ext uri="{FF2B5EF4-FFF2-40B4-BE49-F238E27FC236}">
                  <a16:creationId xmlns:a16="http://schemas.microsoft.com/office/drawing/2014/main" id="{F2EB1283-E4E9-4CA1-9080-FC8EB6EDF0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80894797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F5B40-34BD-4C66-A183-F9D92879B79A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7D9A880-D4CC-4308-AA6D-F31364702B8B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A7F1BCDE-4BEB-46C2-BEE5-ABE49F6299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B75793A-6EDD-4FDE-BCE1-D513FBF52D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234308633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98A880CB-6AD3-49E0-8917-686CF06DC3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pic>
        <p:nvPicPr>
          <p:cNvPr id="3" name="Picture 5">
            <a:extLst>
              <a:ext uri="{FF2B5EF4-FFF2-40B4-BE49-F238E27FC236}">
                <a16:creationId xmlns:a16="http://schemas.microsoft.com/office/drawing/2014/main" id="{787BD797-0064-4345-B26F-623F5FD2855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176"/>
          <a:stretch>
            <a:fillRect/>
          </a:stretch>
        </p:blipFill>
        <p:spPr>
          <a:xfrm>
            <a:off x="0" y="798243"/>
            <a:ext cx="5872871" cy="5096929"/>
          </a:xfrm>
          <a:prstGeom prst="rect">
            <a:avLst/>
          </a:prstGeom>
          <a:noFill/>
          <a:ln cap="flat">
            <a:noFill/>
          </a:ln>
        </p:spPr>
      </p:pic>
      <p:grpSp>
        <p:nvGrpSpPr>
          <p:cNvPr id="4" name="Group 4">
            <a:extLst>
              <a:ext uri="{FF2B5EF4-FFF2-40B4-BE49-F238E27FC236}">
                <a16:creationId xmlns:a16="http://schemas.microsoft.com/office/drawing/2014/main" id="{DBC860B6-AC5D-487A-8E1D-A54C52D3FEDA}"/>
              </a:ext>
            </a:extLst>
          </p:cNvPr>
          <p:cNvGrpSpPr/>
          <p:nvPr/>
        </p:nvGrpSpPr>
        <p:grpSpPr>
          <a:xfrm>
            <a:off x="3019129" y="448577"/>
            <a:ext cx="9646188" cy="6621298"/>
            <a:chOff x="3019129" y="448577"/>
            <a:chExt cx="9646188" cy="6621298"/>
          </a:xfrm>
        </p:grpSpPr>
        <p:pic>
          <p:nvPicPr>
            <p:cNvPr id="5" name="Picture 6">
              <a:extLst>
                <a:ext uri="{FF2B5EF4-FFF2-40B4-BE49-F238E27FC236}">
                  <a16:creationId xmlns:a16="http://schemas.microsoft.com/office/drawing/2014/main" id="{C87B8572-49BB-4814-9E3C-E55D0C91C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019129" y="448577"/>
              <a:ext cx="9172876" cy="662129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F620BF06-12AE-4ABB-8C0C-3553DD612A12}"/>
                </a:ext>
              </a:extLst>
            </p:cNvPr>
            <p:cNvSpPr txBox="1"/>
            <p:nvPr/>
          </p:nvSpPr>
          <p:spPr>
            <a:xfrm>
              <a:off x="10792553" y="3506769"/>
              <a:ext cx="1872764" cy="79406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82880" tIns="146304" rIns="182880" bIns="146304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2F2F2"/>
                  </a:solidFill>
                  <a:uFillTx/>
                  <a:latin typeface="Segoe UI"/>
                </a:rPr>
                <a:t>.NET</a:t>
              </a:r>
            </a:p>
          </p:txBody>
        </p:sp>
      </p:grpSp>
      <p:grpSp>
        <p:nvGrpSpPr>
          <p:cNvPr id="7" name="Group 10">
            <a:extLst>
              <a:ext uri="{FF2B5EF4-FFF2-40B4-BE49-F238E27FC236}">
                <a16:creationId xmlns:a16="http://schemas.microsoft.com/office/drawing/2014/main" id="{56D3DD92-ED25-40A2-B94F-62AB54320B5D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8" name="Graphic 11">
              <a:extLst>
                <a:ext uri="{FF2B5EF4-FFF2-40B4-BE49-F238E27FC236}">
                  <a16:creationId xmlns:a16="http://schemas.microsoft.com/office/drawing/2014/main" id="{60DAD706-4D26-4F55-9FC5-5F5C93A356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9" name="Graphic 12">
              <a:extLst>
                <a:ext uri="{FF2B5EF4-FFF2-40B4-BE49-F238E27FC236}">
                  <a16:creationId xmlns:a16="http://schemas.microsoft.com/office/drawing/2014/main" id="{016AA0E2-9206-4F35-A0A4-86B6ED0CB3F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65949973"/>
      </p:ext>
    </p:extLst>
  </p:cSld>
  <p:clrMapOvr>
    <a:masterClrMapping/>
  </p:clrMapOvr>
  <p:transition spd="slow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">
            <a:extLst>
              <a:ext uri="{FF2B5EF4-FFF2-40B4-BE49-F238E27FC236}">
                <a16:creationId xmlns:a16="http://schemas.microsoft.com/office/drawing/2014/main" id="{A3E53F4A-BEDC-48A8-A3AF-CA5EC6397FF7}"/>
              </a:ext>
            </a:extLst>
          </p:cNvPr>
          <p:cNvGrpSpPr/>
          <p:nvPr/>
        </p:nvGrpSpPr>
        <p:grpSpPr>
          <a:xfrm>
            <a:off x="2112913" y="118350"/>
            <a:ext cx="9646188" cy="6621298"/>
            <a:chOff x="2112913" y="118350"/>
            <a:chExt cx="9646188" cy="6621298"/>
          </a:xfrm>
        </p:grpSpPr>
        <p:pic>
          <p:nvPicPr>
            <p:cNvPr id="3" name="Picture 7">
              <a:extLst>
                <a:ext uri="{FF2B5EF4-FFF2-40B4-BE49-F238E27FC236}">
                  <a16:creationId xmlns:a16="http://schemas.microsoft.com/office/drawing/2014/main" id="{548E7C2C-AF41-4D5A-A647-95FB561DF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12913" y="118350"/>
              <a:ext cx="9172876" cy="6621298"/>
            </a:xfrm>
            <a:prstGeom prst="rect">
              <a:avLst/>
            </a:prstGeom>
            <a:noFill/>
            <a:ln cap="flat">
              <a:noFill/>
            </a:ln>
          </p:spPr>
        </p:pic>
        <p:sp>
          <p:nvSpPr>
            <p:cNvPr id="4" name="TextBox 8">
              <a:extLst>
                <a:ext uri="{FF2B5EF4-FFF2-40B4-BE49-F238E27FC236}">
                  <a16:creationId xmlns:a16="http://schemas.microsoft.com/office/drawing/2014/main" id="{B8FDE1D8-87DD-4072-ACA5-D2F8D3C25125}"/>
                </a:ext>
              </a:extLst>
            </p:cNvPr>
            <p:cNvSpPr txBox="1"/>
            <p:nvPr/>
          </p:nvSpPr>
          <p:spPr>
            <a:xfrm>
              <a:off x="9886337" y="3176543"/>
              <a:ext cx="1872764" cy="794064"/>
            </a:xfrm>
            <a:prstGeom prst="rect">
              <a:avLst/>
            </a:prstGeom>
            <a:noFill/>
            <a:ln cap="flat">
              <a:noFill/>
            </a:ln>
          </p:spPr>
          <p:txBody>
            <a:bodyPr vert="horz" wrap="square" lIns="182880" tIns="146304" rIns="182880" bIns="146304" anchor="t" anchorCtr="0" compatLnSpc="1">
              <a:spAutoFit/>
            </a:bodyPr>
            <a:lstStyle/>
            <a:p>
              <a:pPr marL="0" marR="0" lvl="0" indent="0" algn="l" defTabSz="914400" rtl="0" fontAlgn="auto" hangingPunct="1">
                <a:lnSpc>
                  <a:spcPct val="90000"/>
                </a:lnSpc>
                <a:spcBef>
                  <a:spcPts val="0"/>
                </a:spcBef>
                <a:spcAft>
                  <a:spcPts val="60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3600" b="0" i="0" u="none" strike="noStrike" kern="1200" cap="none" spc="0" baseline="0">
                  <a:solidFill>
                    <a:srgbClr val="F2F2F2"/>
                  </a:solidFill>
                  <a:uFillTx/>
                  <a:latin typeface="Segoe UI"/>
                </a:rPr>
                <a:t>.NET</a:t>
              </a:r>
            </a:p>
          </p:txBody>
        </p:sp>
      </p:grpSp>
      <p:pic>
        <p:nvPicPr>
          <p:cNvPr id="5" name="Graphic 2">
            <a:extLst>
              <a:ext uri="{FF2B5EF4-FFF2-40B4-BE49-F238E27FC236}">
                <a16:creationId xmlns:a16="http://schemas.microsoft.com/office/drawing/2014/main" id="{8337152D-43D6-4A66-8FA1-10D9D542A2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F1FFD20-B715-401D-8D29-9B602E92015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500" y="2881338"/>
            <a:ext cx="10010686" cy="1015660"/>
          </a:xfrm>
        </p:spPr>
        <p:txBody>
          <a:bodyPr>
            <a:spAutoFit/>
          </a:bodyPr>
          <a:lstStyle>
            <a:lvl1pPr>
              <a:defRPr sz="6000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Demo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813D521-1E14-493F-A43A-D203CDC0D8E4}"/>
              </a:ext>
            </a:extLst>
          </p:cNvPr>
          <p:cNvSpPr/>
          <p:nvPr/>
        </p:nvSpPr>
        <p:spPr>
          <a:xfrm>
            <a:off x="880951" y="1070515"/>
            <a:ext cx="10415235" cy="4638906"/>
          </a:xfrm>
          <a:prstGeom prst="rect">
            <a:avLst/>
          </a:prstGeom>
          <a:noFill/>
          <a:ln w="12701" cap="flat">
            <a:solidFill>
              <a:srgbClr val="FFFFFF"/>
            </a:solidFill>
            <a:prstDash val="solid"/>
            <a:miter/>
          </a:ln>
        </p:spPr>
        <p:txBody>
          <a:bodyPr vert="horz" wrap="square" lIns="182880" tIns="146304" rIns="182880" bIns="146304" anchor="t" anchorCtr="1" compatLnSpc="1">
            <a:noAutofit/>
          </a:bodyPr>
          <a:lstStyle/>
          <a:p>
            <a:pPr marL="0" marR="0" lvl="0" indent="0" algn="ctr" defTabSz="932468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endParaRPr lang="en-US" sz="2400" b="0" i="0" u="none" strike="noStrike" kern="1200" cap="none" spc="0" baseline="0">
              <a:solidFill>
                <a:srgbClr val="000000"/>
              </a:solidFill>
              <a:uFillTx/>
              <a:latin typeface="Segoe UI"/>
              <a:ea typeface="Segoe UI" pitchFamily="34"/>
              <a:cs typeface="Segoe UI" pitchFamily="34"/>
            </a:endParaRPr>
          </a:p>
        </p:txBody>
      </p:sp>
      <p:grpSp>
        <p:nvGrpSpPr>
          <p:cNvPr id="8" name="Group 9">
            <a:extLst>
              <a:ext uri="{FF2B5EF4-FFF2-40B4-BE49-F238E27FC236}">
                <a16:creationId xmlns:a16="http://schemas.microsoft.com/office/drawing/2014/main" id="{A89EB085-F20D-4246-9AF5-9073766CEE4D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9" name="Graphic 10">
              <a:extLst>
                <a:ext uri="{FF2B5EF4-FFF2-40B4-BE49-F238E27FC236}">
                  <a16:creationId xmlns:a16="http://schemas.microsoft.com/office/drawing/2014/main" id="{3B8F0FA2-6B65-4DB3-9035-18D4503CC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10" name="Graphic 11">
              <a:extLst>
                <a:ext uri="{FF2B5EF4-FFF2-40B4-BE49-F238E27FC236}">
                  <a16:creationId xmlns:a16="http://schemas.microsoft.com/office/drawing/2014/main" id="{75897F0B-D43F-4D04-87E1-2E36ECC3001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96952496"/>
      </p:ext>
    </p:extLst>
  </p:cSld>
  <p:clrMapOvr>
    <a:masterClrMapping/>
  </p:clrMapOvr>
  <p:transition spd="slow">
    <p:fade/>
  </p:transition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Plain">
    <p:bg>
      <p:bgPr>
        <a:solidFill>
          <a:srgbClr val="3214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3E2E4267-9432-487D-BB95-680B811498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430" y="0"/>
            <a:ext cx="12169136" cy="6858000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486BB365-63D3-42E3-B527-677F165611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68043" y="2084173"/>
            <a:ext cx="11354717" cy="1158791"/>
          </a:xfrm>
        </p:spPr>
        <p:txBody>
          <a:bodyPr>
            <a:spAutoFit/>
          </a:bodyPr>
          <a:lstStyle>
            <a:lvl1pPr>
              <a:defRPr sz="7058" spc="-98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Section title</a:t>
            </a:r>
          </a:p>
        </p:txBody>
      </p:sp>
      <p:pic>
        <p:nvPicPr>
          <p:cNvPr id="4" name="Picture 16">
            <a:extLst>
              <a:ext uri="{FF2B5EF4-FFF2-40B4-BE49-F238E27FC236}">
                <a16:creationId xmlns:a16="http://schemas.microsoft.com/office/drawing/2014/main" id="{CB51232F-AA43-48B0-9BC1-50230DA367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9400" y="448577"/>
            <a:ext cx="9172876" cy="6621298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5" name="TextBox 17">
            <a:extLst>
              <a:ext uri="{FF2B5EF4-FFF2-40B4-BE49-F238E27FC236}">
                <a16:creationId xmlns:a16="http://schemas.microsoft.com/office/drawing/2014/main" id="{436D02B8-6578-4C0F-9628-342E0183180C}"/>
              </a:ext>
            </a:extLst>
          </p:cNvPr>
          <p:cNvSpPr txBox="1"/>
          <p:nvPr/>
        </p:nvSpPr>
        <p:spPr>
          <a:xfrm>
            <a:off x="10792553" y="3506769"/>
            <a:ext cx="1872764" cy="794064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182880" tIns="146304" rIns="182880" bIns="146304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US" sz="3600" b="0" i="0" u="none" strike="noStrike" kern="0" cap="none" spc="0" baseline="0">
                <a:solidFill>
                  <a:srgbClr val="F2F2F2"/>
                </a:solidFill>
                <a:uFillTx/>
                <a:latin typeface="Segoe UI"/>
              </a:rPr>
              <a:t>.NET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D047E8-E426-453B-9E89-8F4954FFC82B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80109D0-FADE-4715-95F5-E91CFE4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F60DD67-2D3A-4DE3-BA8A-D777616EB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2249064266"/>
      </p:ext>
    </p:extLst>
  </p:cSld>
  <p:clrMapOvr>
    <a:masterClrMapping/>
  </p:clrMapOvr>
  <p:transition>
    <p:fade/>
  </p:transition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06099-833F-4842-9BC5-B2D2EF51F002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01F6C0-5FCF-46E1-8B42-D94FF5189475}"/>
              </a:ext>
            </a:extLst>
          </p:cNvPr>
          <p:cNvGrpSpPr/>
          <p:nvPr/>
        </p:nvGrpSpPr>
        <p:grpSpPr>
          <a:xfrm>
            <a:off x="8748348" y="5922331"/>
            <a:ext cx="3378388" cy="899669"/>
            <a:chOff x="8748348" y="5922331"/>
            <a:chExt cx="3378388" cy="899669"/>
          </a:xfrm>
        </p:grpSpPr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3462BC2B-AE5D-48D5-8653-B25AA7216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84784" y="5922331"/>
              <a:ext cx="841952" cy="899669"/>
            </a:xfrm>
            <a:prstGeom prst="rect">
              <a:avLst/>
            </a:prstGeom>
            <a:noFill/>
            <a:ln cap="flat">
              <a:noFill/>
            </a:ln>
          </p:spPr>
        </p:pic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0FA367E-5B5C-4117-AD44-0810130633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748348" y="6477929"/>
              <a:ext cx="2474640" cy="300106"/>
            </a:xfrm>
            <a:prstGeom prst="rect">
              <a:avLst/>
            </a:prstGeom>
            <a:noFill/>
            <a:ln cap="flat"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762150102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FBEF86-1445-45EB-8D1D-61EC9F8D29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235" y="289508"/>
            <a:ext cx="11655838" cy="899669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no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31C85082-654C-4036-A725-493DE42519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245" y="1189177"/>
            <a:ext cx="11653525" cy="2052032"/>
          </a:xfrm>
          <a:prstGeom prst="rect">
            <a:avLst/>
          </a:prstGeom>
          <a:noFill/>
          <a:ln>
            <a:noFill/>
          </a:ln>
        </p:spPr>
        <p:txBody>
          <a:bodyPr vert="horz" wrap="square" lIns="146304" tIns="91440" rIns="146304" bIns="91440" anchor="t" anchorCtr="0" compatLnSpc="1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A36A01AD-25FB-4B74-A7A1-B08E59462A8F}"/>
              </a:ext>
            </a:extLst>
          </p:cNvPr>
          <p:cNvGrpSpPr/>
          <p:nvPr/>
        </p:nvGrpSpPr>
        <p:grpSpPr>
          <a:xfrm>
            <a:off x="12370908" y="-220"/>
            <a:ext cx="935476" cy="5654623"/>
            <a:chOff x="12370908" y="-220"/>
            <a:chExt cx="935476" cy="5654623"/>
          </a:xfrm>
        </p:grpSpPr>
        <p:grpSp>
          <p:nvGrpSpPr>
            <p:cNvPr id="5" name="Group 17">
              <a:extLst>
                <a:ext uri="{FF2B5EF4-FFF2-40B4-BE49-F238E27FC236}">
                  <a16:creationId xmlns:a16="http://schemas.microsoft.com/office/drawing/2014/main" id="{74B74277-4E2C-4301-B4EB-7875A9A0FDE1}"/>
                </a:ext>
              </a:extLst>
            </p:cNvPr>
            <p:cNvGrpSpPr/>
            <p:nvPr/>
          </p:nvGrpSpPr>
          <p:grpSpPr>
            <a:xfrm>
              <a:off x="12370908" y="-220"/>
              <a:ext cx="935476" cy="5654623"/>
              <a:chOff x="12370908" y="-220"/>
              <a:chExt cx="935476" cy="5654623"/>
            </a:xfrm>
          </p:grpSpPr>
          <p:grpSp>
            <p:nvGrpSpPr>
              <p:cNvPr id="6" name="Group 25">
                <a:extLst>
                  <a:ext uri="{FF2B5EF4-FFF2-40B4-BE49-F238E27FC236}">
                    <a16:creationId xmlns:a16="http://schemas.microsoft.com/office/drawing/2014/main" id="{6A662B01-A19C-415A-9D05-50F1BA0BC36C}"/>
                  </a:ext>
                </a:extLst>
              </p:cNvPr>
              <p:cNvGrpSpPr/>
              <p:nvPr/>
            </p:nvGrpSpPr>
            <p:grpSpPr>
              <a:xfrm>
                <a:off x="12370908" y="8221"/>
                <a:ext cx="616863" cy="2650297"/>
                <a:chOff x="12370908" y="8221"/>
                <a:chExt cx="616863" cy="2650297"/>
              </a:xfrm>
            </p:grpSpPr>
            <p:sp>
              <p:nvSpPr>
                <p:cNvPr id="7" name="Rectangle 44">
                  <a:extLst>
                    <a:ext uri="{FF2B5EF4-FFF2-40B4-BE49-F238E27FC236}">
                      <a16:creationId xmlns:a16="http://schemas.microsoft.com/office/drawing/2014/main" id="{FAD5DD84-BB1C-404A-986B-88FBC3B75B00}"/>
                    </a:ext>
                  </a:extLst>
                </p:cNvPr>
                <p:cNvSpPr/>
                <p:nvPr/>
              </p:nvSpPr>
              <p:spPr>
                <a:xfrm rot="5400013">
                  <a:off x="12419262" y="292663"/>
                  <a:ext cx="852952" cy="284067"/>
                </a:xfrm>
                <a:prstGeom prst="rect">
                  <a:avLst/>
                </a:prstGeom>
                <a:solidFill>
                  <a:srgbClr val="511C74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Blue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G:120 B:215</a:t>
                  </a:r>
                </a:p>
              </p:txBody>
            </p:sp>
            <p:sp>
              <p:nvSpPr>
                <p:cNvPr id="8" name="Rectangle 36">
                  <a:extLst>
                    <a:ext uri="{FF2B5EF4-FFF2-40B4-BE49-F238E27FC236}">
                      <a16:creationId xmlns:a16="http://schemas.microsoft.com/office/drawing/2014/main" id="{AF26A619-44F5-4111-A854-66B58F38FBC3}"/>
                    </a:ext>
                  </a:extLst>
                </p:cNvPr>
                <p:cNvSpPr/>
                <p:nvPr/>
              </p:nvSpPr>
              <p:spPr>
                <a:xfrm rot="5400013">
                  <a:off x="12419262" y="2090008"/>
                  <a:ext cx="852952" cy="284067"/>
                </a:xfrm>
                <a:prstGeom prst="rect">
                  <a:avLst/>
                </a:prstGeom>
                <a:solidFill>
                  <a:srgbClr val="00827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Cyan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G:188 B:242</a:t>
                  </a:r>
                </a:p>
              </p:txBody>
            </p:sp>
            <p:sp>
              <p:nvSpPr>
                <p:cNvPr id="9" name="Rectangle 40">
                  <a:extLst>
                    <a:ext uri="{FF2B5EF4-FFF2-40B4-BE49-F238E27FC236}">
                      <a16:creationId xmlns:a16="http://schemas.microsoft.com/office/drawing/2014/main" id="{1A97D8B5-EF4A-413D-BE25-F144944DF12F}"/>
                    </a:ext>
                  </a:extLst>
                </p:cNvPr>
                <p:cNvSpPr/>
                <p:nvPr/>
              </p:nvSpPr>
              <p:spPr>
                <a:xfrm rot="5400013">
                  <a:off x="12086466" y="292663"/>
                  <a:ext cx="852952" cy="284067"/>
                </a:xfrm>
                <a:prstGeom prst="rect">
                  <a:avLst/>
                </a:prstGeom>
                <a:solidFill>
                  <a:srgbClr val="D2D2D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Light 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R:210 G:210 B:210</a:t>
                  </a:r>
                </a:p>
              </p:txBody>
            </p:sp>
            <p:sp>
              <p:nvSpPr>
                <p:cNvPr id="10" name="Rectangle 41">
                  <a:extLst>
                    <a:ext uri="{FF2B5EF4-FFF2-40B4-BE49-F238E27FC236}">
                      <a16:creationId xmlns:a16="http://schemas.microsoft.com/office/drawing/2014/main" id="{248E3385-2F99-4263-B806-CF39C410FADE}"/>
                    </a:ext>
                  </a:extLst>
                </p:cNvPr>
                <p:cNvSpPr/>
                <p:nvPr/>
              </p:nvSpPr>
              <p:spPr>
                <a:xfrm rot="5400013">
                  <a:off x="12419262" y="1193457"/>
                  <a:ext cx="852952" cy="284067"/>
                </a:xfrm>
                <a:prstGeom prst="rect">
                  <a:avLst/>
                </a:prstGeom>
                <a:solidFill>
                  <a:srgbClr val="5C2D91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Purple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R:92 G:45 B:145</a:t>
                  </a:r>
                </a:p>
              </p:txBody>
            </p:sp>
            <p:sp>
              <p:nvSpPr>
                <p:cNvPr id="11" name="Rectangle 42">
                  <a:extLst>
                    <a:ext uri="{FF2B5EF4-FFF2-40B4-BE49-F238E27FC236}">
                      <a16:creationId xmlns:a16="http://schemas.microsoft.com/office/drawing/2014/main" id="{27F101F3-2B80-471E-B606-475C28EF90E5}"/>
                    </a:ext>
                  </a:extLst>
                </p:cNvPr>
                <p:cNvSpPr/>
                <p:nvPr/>
              </p:nvSpPr>
              <p:spPr>
                <a:xfrm rot="5400013">
                  <a:off x="12086466" y="2083424"/>
                  <a:ext cx="852952" cy="284067"/>
                </a:xfrm>
                <a:prstGeom prst="rect">
                  <a:avLst/>
                </a:prstGeom>
                <a:solidFill>
                  <a:srgbClr val="505050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Dark 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R:80 G:80 B:80</a:t>
                  </a:r>
                </a:p>
              </p:txBody>
            </p:sp>
            <p:sp>
              <p:nvSpPr>
                <p:cNvPr id="12" name="Rectangle 43">
                  <a:extLst>
                    <a:ext uri="{FF2B5EF4-FFF2-40B4-BE49-F238E27FC236}">
                      <a16:creationId xmlns:a16="http://schemas.microsoft.com/office/drawing/2014/main" id="{F83E6CFE-2D98-4970-9841-11B0BC83CFCB}"/>
                    </a:ext>
                  </a:extLst>
                </p:cNvPr>
                <p:cNvSpPr/>
                <p:nvPr/>
              </p:nvSpPr>
              <p:spPr>
                <a:xfrm rot="5400013">
                  <a:off x="12086466" y="1193457"/>
                  <a:ext cx="852952" cy="284067"/>
                </a:xfrm>
                <a:prstGeom prst="rect">
                  <a:avLst/>
                </a:prstGeom>
                <a:solidFill>
                  <a:srgbClr val="737373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Gray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R:115 G:115 B:115</a:t>
                  </a:r>
                </a:p>
              </p:txBody>
            </p:sp>
          </p:grpSp>
          <p:grpSp>
            <p:nvGrpSpPr>
              <p:cNvPr id="13" name="Group 26">
                <a:extLst>
                  <a:ext uri="{FF2B5EF4-FFF2-40B4-BE49-F238E27FC236}">
                    <a16:creationId xmlns:a16="http://schemas.microsoft.com/office/drawing/2014/main" id="{D478461C-20F6-4482-A3E8-FE3CAE69FBFC}"/>
                  </a:ext>
                </a:extLst>
              </p:cNvPr>
              <p:cNvGrpSpPr/>
              <p:nvPr/>
            </p:nvGrpSpPr>
            <p:grpSpPr>
              <a:xfrm>
                <a:off x="12370908" y="1805566"/>
                <a:ext cx="616863" cy="3848837"/>
                <a:chOff x="12370908" y="1805566"/>
                <a:chExt cx="616863" cy="3848837"/>
              </a:xfrm>
            </p:grpSpPr>
            <p:sp>
              <p:nvSpPr>
                <p:cNvPr id="14" name="Rectangle 32">
                  <a:extLst>
                    <a:ext uri="{FF2B5EF4-FFF2-40B4-BE49-F238E27FC236}">
                      <a16:creationId xmlns:a16="http://schemas.microsoft.com/office/drawing/2014/main" id="{F2D8042F-A392-431E-9ACC-E6BD87260050}"/>
                    </a:ext>
                  </a:extLst>
                </p:cNvPr>
                <p:cNvSpPr/>
                <p:nvPr/>
              </p:nvSpPr>
              <p:spPr>
                <a:xfrm rot="5400013">
                  <a:off x="12086466" y="4189342"/>
                  <a:ext cx="852952" cy="284067"/>
                </a:xfrm>
                <a:prstGeom prst="rect">
                  <a:avLst/>
                </a:prstGeom>
                <a:solidFill>
                  <a:srgbClr val="FFB900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Yellow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R:255 G:185 B:0</a:t>
                  </a:r>
                </a:p>
              </p:txBody>
            </p:sp>
            <p:sp>
              <p:nvSpPr>
                <p:cNvPr id="15" name="Rectangle 33">
                  <a:extLst>
                    <a:ext uri="{FF2B5EF4-FFF2-40B4-BE49-F238E27FC236}">
                      <a16:creationId xmlns:a16="http://schemas.microsoft.com/office/drawing/2014/main" id="{00435B04-6FB5-4E25-AEC6-A24B1B4A06D7}"/>
                    </a:ext>
                  </a:extLst>
                </p:cNvPr>
                <p:cNvSpPr/>
                <p:nvPr/>
              </p:nvSpPr>
              <p:spPr>
                <a:xfrm rot="5400013">
                  <a:off x="12086466" y="5085893"/>
                  <a:ext cx="852952" cy="284067"/>
                </a:xfrm>
                <a:prstGeom prst="rect">
                  <a:avLst/>
                </a:prstGeom>
                <a:solidFill>
                  <a:srgbClr val="D83B01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Orange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R:216 G:59 B:1</a:t>
                  </a:r>
                </a:p>
              </p:txBody>
            </p:sp>
            <p:sp>
              <p:nvSpPr>
                <p:cNvPr id="16" name="Rectangle 34">
                  <a:extLst>
                    <a:ext uri="{FF2B5EF4-FFF2-40B4-BE49-F238E27FC236}">
                      <a16:creationId xmlns:a16="http://schemas.microsoft.com/office/drawing/2014/main" id="{83A3CE33-49A6-4F3A-B84B-B6CD4BAADA05}"/>
                    </a:ext>
                  </a:extLst>
                </p:cNvPr>
                <p:cNvSpPr/>
                <p:nvPr/>
              </p:nvSpPr>
              <p:spPr>
                <a:xfrm rot="5400013">
                  <a:off x="12419262" y="2090008"/>
                  <a:ext cx="852952" cy="284067"/>
                </a:xfrm>
                <a:prstGeom prst="rect">
                  <a:avLst/>
                </a:prstGeom>
                <a:solidFill>
                  <a:srgbClr val="008272"/>
                </a:solidFill>
                <a:ln cap="flat">
                  <a:noFill/>
                  <a:prstDash val="solid"/>
                </a:ln>
              </p:spPr>
              <p:txBody>
                <a:bodyPr vert="horz" wrap="square" lIns="45720" tIns="45720" rIns="0" bIns="0" anchor="t" anchorCtr="0" compatLnSpc="1">
                  <a:noAutofit/>
                </a:bodyPr>
                <a:lstStyle/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1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Teal</a:t>
                  </a:r>
                </a:p>
                <a:p>
                  <a:pPr marL="0" marR="0" lvl="0" indent="0" algn="l" defTabSz="914098" rtl="0" fontAlgn="auto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None/>
                    <a:tabLst/>
                    <a:defRPr sz="1800" b="0" i="0" u="none" strike="noStrike" kern="0" cap="none" spc="0" baseline="0">
                      <a:solidFill>
                        <a:srgbClr val="000000"/>
                      </a:solidFill>
                      <a:uFillTx/>
                    </a:defRPr>
                  </a:pPr>
                  <a:r>
                    <a:rPr lang="en-US" sz="490" b="0" i="0" u="none" strike="noStrike" kern="1200" cap="none" spc="0" baseline="0">
                      <a:solidFill>
                        <a:srgbClr val="000000"/>
                      </a:solidFill>
                      <a:uFillTx/>
                      <a:latin typeface="Segoe UI"/>
                      <a:ea typeface="Segoe UI" pitchFamily="34"/>
                      <a:cs typeface="Segoe UI" pitchFamily="34"/>
                    </a:rPr>
                    <a:t>R:0 G:130 B:114</a:t>
                  </a:r>
                </a:p>
              </p:txBody>
            </p:sp>
          </p:grpSp>
          <p:sp>
            <p:nvSpPr>
              <p:cNvPr id="17" name="TextBox 27">
                <a:extLst>
                  <a:ext uri="{FF2B5EF4-FFF2-40B4-BE49-F238E27FC236}">
                    <a16:creationId xmlns:a16="http://schemas.microsoft.com/office/drawing/2014/main" id="{8094E9C3-5611-4560-9BE5-6AB246FDDBFA}"/>
                  </a:ext>
                </a:extLst>
              </p:cNvPr>
              <p:cNvSpPr txBox="1"/>
              <p:nvPr/>
            </p:nvSpPr>
            <p:spPr>
              <a:xfrm rot="5400013">
                <a:off x="12732448" y="253311"/>
                <a:ext cx="827467" cy="32040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91440" rIns="182880" bIns="9144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9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80" b="0" i="0" u="none" strike="noStrike" kern="1200" cap="none" spc="0" baseline="0">
                    <a:solidFill>
                      <a:srgbClr val="000000"/>
                    </a:solidFill>
                    <a:uFillTx/>
                    <a:latin typeface="Segoe UI"/>
                  </a:rPr>
                  <a:t>Main colors</a:t>
                </a:r>
              </a:p>
            </p:txBody>
          </p:sp>
          <p:sp>
            <p:nvSpPr>
              <p:cNvPr id="18" name="TextBox 31">
                <a:extLst>
                  <a:ext uri="{FF2B5EF4-FFF2-40B4-BE49-F238E27FC236}">
                    <a16:creationId xmlns:a16="http://schemas.microsoft.com/office/drawing/2014/main" id="{7C1B9343-6CCA-4413-80DF-3040C93BE2B0}"/>
                  </a:ext>
                </a:extLst>
              </p:cNvPr>
              <p:cNvSpPr txBox="1"/>
              <p:nvPr/>
            </p:nvSpPr>
            <p:spPr>
              <a:xfrm rot="5400013">
                <a:off x="11515596" y="4146228"/>
                <a:ext cx="2595579" cy="320405"/>
              </a:xfrm>
              <a:prstGeom prst="rect">
                <a:avLst/>
              </a:prstGeom>
              <a:noFill/>
              <a:ln cap="flat">
                <a:noFill/>
              </a:ln>
            </p:spPr>
            <p:txBody>
              <a:bodyPr vert="horz" wrap="none" lIns="0" tIns="91440" rIns="182880" bIns="91440" anchor="t" anchorCtr="0" compatLnSpc="1">
                <a:spAutoFit/>
              </a:bodyPr>
              <a:lstStyle/>
              <a:p>
                <a:pPr marL="0" marR="0" lvl="0" indent="0" algn="l" defTabSz="914400" rtl="0" fontAlgn="auto" hangingPunct="1">
                  <a:lnSpc>
                    <a:spcPct val="90000"/>
                  </a:lnSpc>
                  <a:spcBef>
                    <a:spcPts val="0"/>
                  </a:spcBef>
                  <a:spcAft>
                    <a:spcPts val="590"/>
                  </a:spcAft>
                  <a:buNone/>
                  <a:tabLst/>
                  <a:defRPr sz="1800" b="0" i="0" u="none" strike="noStrike" kern="0" cap="none" spc="0" baseline="0">
                    <a:solidFill>
                      <a:srgbClr val="000000"/>
                    </a:solidFill>
                    <a:uFillTx/>
                  </a:defRPr>
                </a:pPr>
                <a:r>
                  <a:rPr lang="en-US" sz="980" b="0" i="0" u="none" strike="noStrike" kern="1200" cap="none" spc="0" baseline="0">
                    <a:solidFill>
                      <a:srgbClr val="000000"/>
                    </a:solidFill>
                    <a:uFillTx/>
                    <a:latin typeface="Segoe UI"/>
                  </a:rPr>
                  <a:t>Secondary colors (use only when necessary)</a:t>
                </a: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3ABFC4E-1E0B-483E-80D0-2A6594BBA8A0}"/>
                </a:ext>
              </a:extLst>
            </p:cNvPr>
            <p:cNvSpPr/>
            <p:nvPr/>
          </p:nvSpPr>
          <p:spPr>
            <a:xfrm rot="5400013">
              <a:off x="12086466" y="3290743"/>
              <a:ext cx="852952" cy="284067"/>
            </a:xfrm>
            <a:prstGeom prst="rect">
              <a:avLst/>
            </a:prstGeom>
            <a:solidFill>
              <a:srgbClr val="00BCF2"/>
            </a:solidFill>
            <a:ln cap="flat">
              <a:noFill/>
              <a:prstDash val="solid"/>
            </a:ln>
          </p:spPr>
          <p:txBody>
            <a:bodyPr vert="horz" wrap="square" lIns="45720" tIns="45720" rIns="0" bIns="0" anchor="t" anchorCtr="0" compatLnSpc="1">
              <a:noAutofit/>
            </a:bodyPr>
            <a:lstStyle/>
            <a:p>
              <a:pPr marL="0" marR="0" lvl="0" indent="0" algn="l" defTabSz="91409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90" b="1" i="0" u="none" strike="noStrike" kern="1200" cap="none" spc="0" baseline="0">
                  <a:solidFill>
                    <a:srgbClr val="000000"/>
                  </a:solidFill>
                  <a:uFillTx/>
                  <a:latin typeface="Segoe UI"/>
                  <a:ea typeface="Segoe UI" pitchFamily="34"/>
                  <a:cs typeface="Segoe UI" pitchFamily="34"/>
                </a:rPr>
                <a:t>Cyan</a:t>
              </a:r>
            </a:p>
            <a:p>
              <a:pPr marL="0" marR="0" lvl="0" indent="0" algn="l" defTabSz="914098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US" sz="490" b="0" i="0" u="none" strike="noStrike" kern="1200" cap="none" spc="0" baseline="0">
                  <a:solidFill>
                    <a:srgbClr val="000000"/>
                  </a:solidFill>
                  <a:uFillTx/>
                  <a:latin typeface="Segoe UI"/>
                  <a:ea typeface="Segoe UI" pitchFamily="34"/>
                  <a:cs typeface="Segoe UI" pitchFamily="34"/>
                </a:rPr>
                <a:t>R:0 G:188 B:242</a:t>
              </a: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>
    <p:fade/>
  </p:transition>
  <p:txStyles>
    <p:titleStyle>
      <a:lvl1pPr marL="0" marR="0" lvl="0" indent="0" algn="l" defTabSz="914363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en-US" sz="4705" b="0" i="0" u="none" strike="noStrike" kern="1200" cap="none" spc="-100" baseline="0">
          <a:solidFill>
            <a:srgbClr val="000000"/>
          </a:solidFill>
          <a:uFillTx/>
          <a:latin typeface="Segoe UI Light"/>
          <a:cs typeface="Segoe UI" pitchFamily="34"/>
        </a:defRPr>
      </a:lvl1pPr>
    </p:titleStyle>
    <p:bodyStyle>
      <a:lvl1pPr marL="336142" marR="0" lvl="0" indent="-336142" algn="l" defTabSz="914363" rtl="0" fontAlgn="auto" hangingPunct="1">
        <a:lnSpc>
          <a:spcPct val="90000"/>
        </a:lnSpc>
        <a:spcBef>
          <a:spcPts val="900"/>
        </a:spcBef>
        <a:spcAft>
          <a:spcPts val="0"/>
        </a:spcAft>
        <a:buSzPct val="90000"/>
        <a:buFont typeface="Arial" pitchFamily="34"/>
        <a:buChar char="•"/>
        <a:tabLst/>
        <a:defRPr lang="en-US" sz="3921" b="0" i="0" u="none" strike="noStrike" kern="1200" cap="none" spc="0" baseline="0">
          <a:solidFill>
            <a:srgbClr val="000000"/>
          </a:solidFill>
          <a:uFillTx/>
          <a:latin typeface="Segoe UI Light"/>
        </a:defRPr>
      </a:lvl1pPr>
      <a:lvl2pPr marL="572688" marR="0" lvl="1" indent="-236546" algn="l" defTabSz="914363" rtl="0" fontAlgn="auto" hangingPunct="1">
        <a:lnSpc>
          <a:spcPct val="90000"/>
        </a:lnSpc>
        <a:spcBef>
          <a:spcPts val="600"/>
        </a:spcBef>
        <a:spcAft>
          <a:spcPts val="0"/>
        </a:spcAft>
        <a:buSzPct val="90000"/>
        <a:buFont typeface="Arial" pitchFamily="34"/>
        <a:buChar char="•"/>
        <a:tabLst/>
        <a:defRPr lang="en-US" sz="2353" b="0" i="0" u="none" strike="noStrike" kern="1200" cap="none" spc="0" baseline="0">
          <a:solidFill>
            <a:srgbClr val="000000"/>
          </a:solidFill>
          <a:uFillTx/>
          <a:latin typeface="Segoe UI"/>
        </a:defRPr>
      </a:lvl2pPr>
      <a:lvl3pPr marL="784335" marR="0" lvl="2" indent="-224101" algn="l" defTabSz="914363" rtl="0" fontAlgn="auto" hangingPunct="1">
        <a:lnSpc>
          <a:spcPct val="90000"/>
        </a:lnSpc>
        <a:spcBef>
          <a:spcPts val="500"/>
        </a:spcBef>
        <a:spcAft>
          <a:spcPts val="0"/>
        </a:spcAft>
        <a:buSzPct val="90000"/>
        <a:buFont typeface="Arial" pitchFamily="34"/>
        <a:buChar char="•"/>
        <a:tabLst/>
        <a:defRPr lang="en-US" sz="1961" b="0" i="0" u="none" strike="noStrike" kern="1200" cap="none" spc="0" baseline="0">
          <a:solidFill>
            <a:srgbClr val="000000"/>
          </a:solidFill>
          <a:uFillTx/>
          <a:latin typeface="Segoe UI"/>
        </a:defRPr>
      </a:lvl3pPr>
      <a:lvl4pPr marL="1008436" marR="0" lvl="3" indent="-224101" algn="l" defTabSz="914363" rtl="0" fontAlgn="auto" hangingPunct="1">
        <a:lnSpc>
          <a:spcPct val="90000"/>
        </a:lnSpc>
        <a:spcBef>
          <a:spcPts val="400"/>
        </a:spcBef>
        <a:spcAft>
          <a:spcPts val="0"/>
        </a:spcAft>
        <a:buSzPct val="90000"/>
        <a:buFont typeface="Arial" pitchFamily="34"/>
        <a:buChar char="•"/>
        <a:tabLst/>
        <a:defRPr lang="en-US" sz="1765" b="0" i="0" u="none" strike="noStrike" kern="1200" cap="none" spc="0" baseline="0">
          <a:solidFill>
            <a:srgbClr val="000000"/>
          </a:solidFill>
          <a:uFillTx/>
          <a:latin typeface="Segoe UI"/>
        </a:defRPr>
      </a:lvl4pPr>
      <a:lvl5pPr marL="1232528" marR="0" lvl="4" indent="-224101" algn="l" defTabSz="914363" rtl="0" fontAlgn="auto" hangingPunct="1">
        <a:lnSpc>
          <a:spcPct val="90000"/>
        </a:lnSpc>
        <a:spcBef>
          <a:spcPts val="400"/>
        </a:spcBef>
        <a:spcAft>
          <a:spcPts val="0"/>
        </a:spcAft>
        <a:buSzPct val="90000"/>
        <a:buFont typeface="Arial" pitchFamily="34"/>
        <a:buChar char="•"/>
        <a:tabLst/>
        <a:defRPr lang="en-US" sz="1765" b="0" i="0" u="none" strike="noStrike" kern="1200" cap="none" spc="0" baseline="0">
          <a:solidFill>
            <a:srgbClr val="000000"/>
          </a:solidFill>
          <a:uFillTx/>
          <a:latin typeface="Segoe UI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efficientuser.com/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crosoft.com/net/download/dotnet-core/2.2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visualstudio.microsoft.com/vs/preview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7BF2E-A116-43EA-ACE3-7BD884649D1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What's New in ASP.NET 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8E61A5-55EF-4E9A-B09D-B80BB5F7948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543144" y="3821140"/>
            <a:ext cx="9860615" cy="1165869"/>
          </a:xfrm>
        </p:spPr>
        <p:txBody>
          <a:bodyPr tIns="109728" bIns="109728">
            <a:noAutofit/>
          </a:bodyPr>
          <a:lstStyle/>
          <a:p>
            <a:pPr marL="0" lvl="0" indent="0">
              <a:buNone/>
            </a:pPr>
            <a:r>
              <a:rPr lang="en-IN" dirty="0">
                <a:solidFill>
                  <a:srgbClr val="FFFFFF"/>
                </a:solidFill>
              </a:rPr>
              <a:t>Pandiyan Murugan</a:t>
            </a:r>
            <a:endParaRPr lang="en-US" dirty="0">
              <a:solidFill>
                <a:srgbClr val="FFFFFF"/>
              </a:solidFill>
            </a:endParaRPr>
          </a:p>
        </p:txBody>
      </p:sp>
      <p:pic>
        <p:nvPicPr>
          <p:cNvPr id="5" name="Picture 4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596805E4-9B17-492B-8647-42472B7B24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88" y="227217"/>
            <a:ext cx="3122377" cy="411757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71ADE6B4-1364-4700-9BB9-699076F257C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0" y="535353"/>
            <a:ext cx="9860615" cy="411757"/>
          </a:xfrm>
        </p:spPr>
        <p:txBody>
          <a:bodyPr tIns="109728" bIns="109728">
            <a:noAutofit/>
          </a:bodyPr>
          <a:lstStyle/>
          <a:p>
            <a:pPr marL="0" lvl="0" indent="0">
              <a:buNone/>
            </a:pPr>
            <a:r>
              <a:rPr lang="en-US" sz="2000" dirty="0">
                <a:solidFill>
                  <a:srgbClr val="FFFFFF"/>
                </a:solidFill>
              </a:rPr>
              <a:t>Presents </a:t>
            </a:r>
          </a:p>
        </p:txBody>
      </p:sp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EA22D-4F8C-46B3-B814-D756CD284A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85500" y="2881338"/>
            <a:ext cx="10010686" cy="1846659"/>
          </a:xfrm>
        </p:spPr>
        <p:txBody>
          <a:bodyPr/>
          <a:lstStyle/>
          <a:p>
            <a:pPr lvl="0"/>
            <a:r>
              <a:rPr lang="en-US" dirty="0"/>
              <a:t>Web API Improvements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  <p:transition spd="slow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925E41E-B0D1-4A01-B4AF-7382A93BC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HTTP/2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03486F-FCD1-4130-8FD6-387BB7899C5F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154535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Now available cross-platform in Kestrel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Application-Layer Protocol Negotiation (ALPN)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Header compression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Multiplexed stream over same connection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Some limitations</a:t>
            </a:r>
          </a:p>
          <a:p>
            <a:pPr marL="795601" lvl="2" indent="-571500">
              <a:buFont typeface="Arial" panose="020B0604020202020204" pitchFamily="34" charset="0"/>
              <a:buChar char="•"/>
            </a:pPr>
            <a:r>
              <a:rPr lang="en-IN" sz="2400" dirty="0"/>
              <a:t>Server push, stream prioritization not currently supported</a:t>
            </a:r>
          </a:p>
          <a:p>
            <a:pPr marL="795601" lvl="2" indent="-571500">
              <a:buFont typeface="Arial" panose="020B0604020202020204" pitchFamily="34" charset="0"/>
              <a:buChar char="•"/>
            </a:pPr>
            <a:r>
              <a:rPr lang="en-IN" sz="2400" dirty="0"/>
              <a:t>Not supported for edge use at this time</a:t>
            </a:r>
          </a:p>
        </p:txBody>
      </p:sp>
    </p:spTree>
    <p:extLst>
      <p:ext uri="{BB962C8B-B14F-4D97-AF65-F5344CB8AC3E}">
        <p14:creationId xmlns:p14="http://schemas.microsoft.com/office/powerpoint/2010/main" val="1062235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A92235-42E0-4EBD-A7C6-C7AE854F5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IIS in-process hosting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20238-B6E2-48C2-B86E-C868D4855670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r>
              <a:rPr lang="en-IN" dirty="0"/>
              <a:t>Out of process</a:t>
            </a:r>
          </a:p>
          <a:p>
            <a:r>
              <a:rPr lang="en-IN" dirty="0"/>
              <a:t>In Process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Improved performance, reliability and diagnostics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D2AEB-7057-40E6-9730-E548C5E46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8886" y="3079316"/>
            <a:ext cx="6950827" cy="3778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55701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529E46-95A8-4C7A-B3FE-C391E66AD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5500" y="2881338"/>
            <a:ext cx="10010686" cy="1015663"/>
          </a:xfrm>
        </p:spPr>
        <p:txBody>
          <a:bodyPr/>
          <a:lstStyle/>
          <a:p>
            <a:r>
              <a:rPr lang="en-IN" dirty="0"/>
              <a:t>IIS in-process hosting</a:t>
            </a:r>
          </a:p>
        </p:txBody>
      </p:sp>
    </p:spTree>
    <p:extLst>
      <p:ext uri="{BB962C8B-B14F-4D97-AF65-F5344CB8AC3E}">
        <p14:creationId xmlns:p14="http://schemas.microsoft.com/office/powerpoint/2010/main" val="2567004850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5D5EA3B-0F9D-4787-9E11-9145AF1C8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Health checks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EB2D6D-2DD1-4033-9686-A7CD7B25ECF8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587631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Add dedicated health endpoints to your application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Integrate with container orchestrations and load balancers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Support liveness and readiness</a:t>
            </a:r>
          </a:p>
        </p:txBody>
      </p:sp>
    </p:spTree>
    <p:extLst>
      <p:ext uri="{BB962C8B-B14F-4D97-AF65-F5344CB8AC3E}">
        <p14:creationId xmlns:p14="http://schemas.microsoft.com/office/powerpoint/2010/main" val="2468929551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0ED7-7B17-44D2-9648-E66F2D520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Endpoint routing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2521E6-F07D-44FB-98DB-7AF46215D76C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New routing implementation (default for 2.2)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Better throughput and scalability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Link to endpoints from outside of MVC</a:t>
            </a:r>
          </a:p>
        </p:txBody>
      </p:sp>
    </p:spTree>
    <p:extLst>
      <p:ext uri="{BB962C8B-B14F-4D97-AF65-F5344CB8AC3E}">
        <p14:creationId xmlns:p14="http://schemas.microsoft.com/office/powerpoint/2010/main" val="1944954714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555803-A47C-4BCE-9DEB-A51E3AC77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SignalR</a:t>
            </a:r>
            <a:r>
              <a:rPr lang="en-IN" dirty="0"/>
              <a:t> Java Client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D14FA6-C584-44A9-8658-DD5F2CEF9E21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2044599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Connect to ASP.NET Core </a:t>
            </a:r>
            <a:r>
              <a:rPr lang="en-IN" dirty="0" err="1"/>
              <a:t>SignalR</a:t>
            </a:r>
            <a:r>
              <a:rPr lang="en-IN" dirty="0"/>
              <a:t> hubs in Java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Available via Gradle and Maven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Now supports Azure </a:t>
            </a:r>
            <a:r>
              <a:rPr lang="en-IN" dirty="0" err="1"/>
              <a:t>SignalR</a:t>
            </a:r>
            <a:r>
              <a:rPr lang="en-IN" dirty="0"/>
              <a:t> Service</a:t>
            </a:r>
          </a:p>
        </p:txBody>
      </p:sp>
    </p:spTree>
    <p:extLst>
      <p:ext uri="{BB962C8B-B14F-4D97-AF65-F5344CB8AC3E}">
        <p14:creationId xmlns:p14="http://schemas.microsoft.com/office/powerpoint/2010/main" val="64224788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2295E2-475A-43D6-81AC-2DA987C6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043" y="2084173"/>
            <a:ext cx="11354717" cy="4094711"/>
          </a:xfrm>
        </p:spPr>
        <p:txBody>
          <a:bodyPr/>
          <a:lstStyle/>
          <a:p>
            <a:r>
              <a:rPr lang="en-IN" dirty="0">
                <a:hlinkClick r:id="rId2"/>
              </a:rPr>
              <a:t>efficientuser.com</a:t>
            </a:r>
            <a:br>
              <a:rPr lang="en-IN" dirty="0"/>
            </a:br>
            <a:br>
              <a:rPr lang="en-IN" dirty="0"/>
            </a:br>
            <a:r>
              <a:rPr lang="en-IN" dirty="0"/>
              <a:t>twitter.com/efficientuser</a:t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701398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6BEED-C41D-4271-9B21-76C20D609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 2.2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52693-43F3-4521-B7AB-055E8180657F}"/>
              </a:ext>
            </a:extLst>
          </p:cNvPr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IN" dirty="0"/>
              <a:t>Preview 2</a:t>
            </a:r>
          </a:p>
        </p:txBody>
      </p:sp>
    </p:spTree>
    <p:extLst>
      <p:ext uri="{BB962C8B-B14F-4D97-AF65-F5344CB8AC3E}">
        <p14:creationId xmlns:p14="http://schemas.microsoft.com/office/powerpoint/2010/main" val="1716658384"/>
      </p:ext>
    </p:extLst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CA2243A-468B-4223-B004-3DE8F2507DC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47872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Install the .NET Core 2.2 Preview 2 SDK</a:t>
            </a:r>
          </a:p>
          <a:p>
            <a:pPr marL="0" indent="0">
              <a:buNone/>
            </a:pPr>
            <a:r>
              <a:rPr lang="en-IN" sz="3200" dirty="0">
                <a:hlinkClick r:id="rId3"/>
              </a:rPr>
              <a:t>https://www.microsoft.com/net/download/dotnet-core/2.2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Install Visual Studio 15.9 Preview 2</a:t>
            </a:r>
          </a:p>
          <a:p>
            <a:pPr marL="0" indent="0">
              <a:buNone/>
            </a:pPr>
            <a:r>
              <a:rPr lang="en-IN" sz="3200" dirty="0">
                <a:hlinkClick r:id="rId4"/>
              </a:rPr>
              <a:t>https://visualstudio.microsoft.com/vs/preview/</a:t>
            </a:r>
            <a:endParaRPr lang="en-IN" sz="3200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07E8CD-3990-4884-87C7-4BFF05EEDD5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Getting started with ASP.NET Core 2.2 Preview 2</a:t>
            </a: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8019E2-C054-4A0B-86DD-800CD8888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9980"/>
            <a:ext cx="5546085" cy="3981528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5EA90A94-99C7-4317-9D41-188F069309AA}"/>
              </a:ext>
            </a:extLst>
          </p:cNvPr>
          <p:cNvSpPr txBox="1">
            <a:spLocks/>
          </p:cNvSpPr>
          <p:nvPr/>
        </p:nvSpPr>
        <p:spPr>
          <a:xfrm>
            <a:off x="7033488" y="1963564"/>
            <a:ext cx="5158512" cy="920314"/>
          </a:xfrm>
          <a:prstGeom prst="rect">
            <a:avLst/>
          </a:prstGeom>
        </p:spPr>
        <p:txBody>
          <a:bodyPr/>
          <a:lstStyle>
            <a:lvl1pPr marL="0" marR="0" lvl="0" indent="0" algn="l" defTabSz="914363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4705" b="0" i="0" u="none" strike="noStrike" kern="1200" cap="none" spc="-100" baseline="0">
                <a:solidFill>
                  <a:srgbClr val="000000"/>
                </a:solidFill>
                <a:uFillTx/>
                <a:latin typeface="Segoe UI Light"/>
                <a:cs typeface="Segoe UI" pitchFamily="34"/>
              </a:defRPr>
            </a:lvl1pPr>
          </a:lstStyle>
          <a:p>
            <a:r>
              <a:rPr lang="en-IN" sz="5294" spc="-98" dirty="0">
                <a:solidFill>
                  <a:srgbClr val="FFFFFF"/>
                </a:solidFill>
              </a:rPr>
              <a:t>Verify the version</a:t>
            </a:r>
          </a:p>
        </p:txBody>
      </p:sp>
    </p:spTree>
    <p:extLst>
      <p:ext uri="{BB962C8B-B14F-4D97-AF65-F5344CB8AC3E}">
        <p14:creationId xmlns:p14="http://schemas.microsoft.com/office/powerpoint/2010/main" val="2725376644"/>
      </p:ext>
    </p:extLst>
  </p:cSld>
  <p:clrMapOvr>
    <a:masterClrMapping/>
  </p:clrMapOvr>
  <p:transition spd="slow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48876-A298-4744-B83B-26833EBFE128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Features</a:t>
            </a: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FBB7079-37DE-4942-AADA-2D45D2B38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ASP.NET Core 2.2 features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C9A9B6-CB6A-449F-B70E-EE5F5F7D5DDE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4678397"/>
          </a:xfrm>
        </p:spPr>
        <p:txBody>
          <a:bodyPr/>
          <a:lstStyle/>
          <a:p>
            <a:r>
              <a:rPr lang="en-IN" dirty="0"/>
              <a:t>Template updates: Bootstrap 4, Angular 6</a:t>
            </a:r>
          </a:p>
          <a:p>
            <a:r>
              <a:rPr lang="en-IN" dirty="0"/>
              <a:t>Web API improvements</a:t>
            </a:r>
          </a:p>
          <a:p>
            <a:r>
              <a:rPr lang="en-IN" dirty="0"/>
              <a:t>HTTP/2</a:t>
            </a:r>
          </a:p>
          <a:p>
            <a:r>
              <a:rPr lang="en-IN" dirty="0"/>
              <a:t>IIS in-process hosting</a:t>
            </a:r>
          </a:p>
          <a:p>
            <a:r>
              <a:rPr lang="en-IN" dirty="0"/>
              <a:t>Health checks</a:t>
            </a:r>
          </a:p>
          <a:p>
            <a:r>
              <a:rPr lang="en-IN" dirty="0"/>
              <a:t>Endpoint routing</a:t>
            </a:r>
          </a:p>
          <a:p>
            <a:r>
              <a:rPr lang="en-IN" dirty="0" err="1"/>
              <a:t>SignalR</a:t>
            </a:r>
            <a:r>
              <a:rPr lang="en-IN" dirty="0"/>
              <a:t> Java client</a:t>
            </a:r>
          </a:p>
        </p:txBody>
      </p:sp>
    </p:spTree>
    <p:extLst>
      <p:ext uri="{BB962C8B-B14F-4D97-AF65-F5344CB8AC3E}">
        <p14:creationId xmlns:p14="http://schemas.microsoft.com/office/powerpoint/2010/main" val="1896367306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D54A8D9-5514-4C48-AEC0-088D71FCD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Template updates</a:t>
            </a:r>
          </a:p>
        </p:txBody>
      </p:sp>
    </p:spTree>
    <p:extLst>
      <p:ext uri="{BB962C8B-B14F-4D97-AF65-F5344CB8AC3E}">
        <p14:creationId xmlns:p14="http://schemas.microsoft.com/office/powerpoint/2010/main" val="2938121713"/>
      </p:ext>
    </p:extLst>
  </p:cSld>
  <p:clrMapOvr>
    <a:masterClrMapping/>
  </p:clrMapOvr>
  <p:transition spd="slow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B09B187-A986-463C-853C-96BACAAE52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83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31666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32D129-CA7F-42DC-BCD2-CE2B09207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Web API Improvements in ASP.NET Core 2.2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133A75-0412-414A-ADF2-FC1833773C87}"/>
              </a:ext>
            </a:extLst>
          </p:cNvPr>
          <p:cNvSpPr>
            <a:spLocks noGrp="1"/>
          </p:cNvSpPr>
          <p:nvPr>
            <p:ph type="body" idx="4294967295"/>
          </p:nvPr>
        </p:nvSpPr>
        <p:spPr>
          <a:xfrm>
            <a:off x="269235" y="1189177"/>
            <a:ext cx="11653525" cy="5336846"/>
          </a:xfrm>
        </p:spPr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create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test &amp; debug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document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consume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secure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Easier to monitor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dirty="0"/>
              <a:t>Improved performance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2814752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Dotnet_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3815</TotalTime>
  <Words>425</Words>
  <Application>Microsoft Office PowerPoint</Application>
  <PresentationFormat>Widescreen</PresentationFormat>
  <Paragraphs>78</Paragraphs>
  <Slides>17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Segoe UI</vt:lpstr>
      <vt:lpstr>Segoe UI Light</vt:lpstr>
      <vt:lpstr>Dotnet_Template</vt:lpstr>
      <vt:lpstr>What's New in ASP.NET Core?</vt:lpstr>
      <vt:lpstr>ASP.NET Core 2.2</vt:lpstr>
      <vt:lpstr>Getting started with ASP.NET Core 2.2 Preview 2</vt:lpstr>
      <vt:lpstr>PowerPoint Presentation</vt:lpstr>
      <vt:lpstr>Features</vt:lpstr>
      <vt:lpstr>ASP.NET Core 2.2 features</vt:lpstr>
      <vt:lpstr>Template updates</vt:lpstr>
      <vt:lpstr>PowerPoint Presentation</vt:lpstr>
      <vt:lpstr>Web API Improvements in ASP.NET Core 2.2</vt:lpstr>
      <vt:lpstr>Web API Improvements </vt:lpstr>
      <vt:lpstr>HTTP/2</vt:lpstr>
      <vt:lpstr>IIS in-process hosting</vt:lpstr>
      <vt:lpstr>IIS in-process hosting</vt:lpstr>
      <vt:lpstr>Health checks</vt:lpstr>
      <vt:lpstr>Endpoint routing</vt:lpstr>
      <vt:lpstr>SignalR Java Client</vt:lpstr>
      <vt:lpstr>efficientuser.com  twitter.com/efficientuser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Beth Massi</dc:creator>
  <cp:lastModifiedBy>Pandiyan Murugan</cp:lastModifiedBy>
  <cp:revision>22</cp:revision>
  <dcterms:created xsi:type="dcterms:W3CDTF">2018-01-09T22:22:16Z</dcterms:created>
  <dcterms:modified xsi:type="dcterms:W3CDTF">2018-10-12T21:36:33Z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bethma@microsoft.com</vt:lpwstr>
  </property>
  <property fmtid="{D5CDD505-2E9C-101B-9397-08002B2CF9AE}" pid="5" name="MSIP_Label_f42aa342-8706-4288-bd11-ebb85995028c_SetDate">
    <vt:lpwstr>2018-01-09T22:28:27.0429869Z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  <property fmtid="{D5CDD505-2E9C-101B-9397-08002B2CF9AE}" pid="10" name="ContentTypeId">
    <vt:lpwstr>0x01010022F88B0CCF1BBA489747F146E6B5E06D</vt:lpwstr>
  </property>
</Properties>
</file>