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sldIdLst>
    <p:sldId id="256" r:id="rId5"/>
    <p:sldId id="257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8CAB37-1E88-4708-A532-D75EB217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PowerPoint logo">
            <a:extLst>
              <a:ext uri="{FF2B5EF4-FFF2-40B4-BE49-F238E27FC236}">
                <a16:creationId xmlns:a16="http://schemas.microsoft.com/office/drawing/2014/main" id="{A11B18B3-9881-4CAC-89A9-F3B8175309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487709" y="5573935"/>
            <a:ext cx="2043316" cy="67964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961839-10F7-4B26-97D8-3B09045F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56427" y="4486359"/>
            <a:ext cx="8303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2897E7F-9714-44E5-993E-DBF4230C6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124" y="3083859"/>
            <a:ext cx="10974598" cy="1513164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 b="0"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F7019-E7BE-4EF2-AE25-147C9EB6E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427" y="4746054"/>
            <a:ext cx="6579479" cy="1253469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200" b="1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9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C314C-387C-4945-A19D-3B87791BA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3BE1D-B9D6-4253-B297-6E1D1831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456AE-EFB4-48B9-B590-443B6AC1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7FEF9-F08B-4826-9DD0-63FA658A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60E9F-2C2A-48BA-B6BF-563F870F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7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AEA5-CF5B-46EC-AFCD-A1666F7A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33B-22CF-4853-8DBF-691E749A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E0E8C-901D-425E-8AA7-D1BD6A0A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FA12-E129-4E79-BFA1-62D435AD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ACBF-8BF8-4D7A-9998-28CF5ED5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6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0F17FC-DE49-4934-B430-4C904746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A32B5B-6A1B-4AEE-BE18-97E2FB02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08" y="528137"/>
            <a:ext cx="9274676" cy="1172326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F367-9A62-40CE-A7F4-639F03D2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17926"/>
            <a:ext cx="9274676" cy="51067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390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7/29/2020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5132614" cy="4083050"/>
          </a:xfrm>
        </p:spPr>
        <p:txBody>
          <a:bodyPr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9A8B0E0-E07A-49F7-B25F-4B478FADB3A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21186" y="2122488"/>
            <a:ext cx="5132614" cy="4083050"/>
          </a:xfrm>
        </p:spPr>
        <p:txBody>
          <a:bodyPr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7/29/2020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3450661" cy="4083050"/>
          </a:xfrm>
        </p:spPr>
        <p:txBody>
          <a:bodyPr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8C66BE67-91A6-49CD-A166-4EFD27D36C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70669" y="2122488"/>
            <a:ext cx="3450661" cy="4083050"/>
          </a:xfrm>
        </p:spPr>
        <p:txBody>
          <a:bodyPr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9A73E789-A47B-493F-BD60-32422000C6B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03139" y="2122488"/>
            <a:ext cx="3450661" cy="4083050"/>
          </a:xfrm>
        </p:spPr>
        <p:txBody>
          <a:bodyPr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C78D6D-D6FA-4ABF-8565-3BFF1B362A45}"/>
              </a:ext>
            </a:extLst>
          </p:cNvPr>
          <p:cNvCxnSpPr/>
          <p:nvPr userDrawn="1"/>
        </p:nvCxnSpPr>
        <p:spPr>
          <a:xfrm>
            <a:off x="4335277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B95B52-D4CC-44EE-9F94-F106A8238740}"/>
              </a:ext>
            </a:extLst>
          </p:cNvPr>
          <p:cNvCxnSpPr/>
          <p:nvPr userDrawn="1"/>
        </p:nvCxnSpPr>
        <p:spPr>
          <a:xfrm>
            <a:off x="7866780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8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6D1ED74-0D66-49A5-B190-A7DE0E67A6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7"/>
            <a:ext cx="12192000" cy="316706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0B519A99-FF44-472F-B22E-5F86CEAB9C59}"/>
              </a:ext>
            </a:extLst>
          </p:cNvPr>
          <p:cNvSpPr/>
          <p:nvPr userDrawn="1"/>
        </p:nvSpPr>
        <p:spPr>
          <a:xfrm>
            <a:off x="4693237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EC5AF5-F2E8-491C-BA10-ABF9E30E73D8}"/>
              </a:ext>
            </a:extLst>
          </p:cNvPr>
          <p:cNvSpPr/>
          <p:nvPr userDrawn="1"/>
        </p:nvSpPr>
        <p:spPr>
          <a:xfrm>
            <a:off x="8513368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915790-803C-4DD9-87FC-7880EE0EAC52}"/>
              </a:ext>
            </a:extLst>
          </p:cNvPr>
          <p:cNvSpPr/>
          <p:nvPr userDrawn="1"/>
        </p:nvSpPr>
        <p:spPr>
          <a:xfrm>
            <a:off x="910053" y="1892626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42C05-3195-4529-840F-8A6EADA6A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129" y="4764856"/>
            <a:ext cx="3037114" cy="1907586"/>
          </a:xfrm>
        </p:spPr>
        <p:txBody>
          <a:bodyPr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31B9BD-554C-40FA-8C90-F818F61C4557}"/>
              </a:ext>
            </a:extLst>
          </p:cNvPr>
          <p:cNvSpPr/>
          <p:nvPr userDrawn="1"/>
        </p:nvSpPr>
        <p:spPr>
          <a:xfrm>
            <a:off x="8892073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D3FE72-F542-4BD9-81A4-FB9FDE700A2A}"/>
              </a:ext>
            </a:extLst>
          </p:cNvPr>
          <p:cNvSpPr/>
          <p:nvPr userDrawn="1"/>
        </p:nvSpPr>
        <p:spPr>
          <a:xfrm>
            <a:off x="5071942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C24C6-88D8-4D3F-AFDC-A6C9E2922736}"/>
              </a:ext>
            </a:extLst>
          </p:cNvPr>
          <p:cNvSpPr/>
          <p:nvPr userDrawn="1"/>
        </p:nvSpPr>
        <p:spPr>
          <a:xfrm>
            <a:off x="1288758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9F6D5-2ED8-4FD9-B5B2-9093B4C1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7386" y="4298200"/>
            <a:ext cx="1877308" cy="358025"/>
          </a:xfrm>
          <a:grp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1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A39E9-D45A-443C-A58B-17D0B5D5C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1942" y="4298200"/>
            <a:ext cx="1912883" cy="358025"/>
          </a:xfrm>
          <a:grp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1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42B0D44-387D-4C24-B5F0-F47FD12154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2073" y="4264288"/>
            <a:ext cx="1912883" cy="422012"/>
          </a:xfrm>
          <a:grpFill/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>
              <a:lnSpc>
                <a:spcPct val="100000"/>
              </a:lnSpc>
              <a:spcAft>
                <a:spcPts val="1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9F3ACD07-A1A8-4C77-9A5E-A152399BF1A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509826" y="4764856"/>
            <a:ext cx="3037114" cy="1907586"/>
          </a:xfrm>
        </p:spPr>
        <p:txBody>
          <a:bodyPr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35A00728-0390-449B-A9C3-B2E70E7B87F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29957" y="4764856"/>
            <a:ext cx="3037114" cy="1907586"/>
          </a:xfrm>
        </p:spPr>
        <p:txBody>
          <a:bodyPr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68A52873-F950-4E21-95F3-B294D0B9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9C60224-04AE-4754-B02D-77F7807365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7518" y="2106669"/>
            <a:ext cx="1912828" cy="191282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0DB3A35F-50DF-4731-9C74-A6E9A24FBF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71997" y="2106669"/>
            <a:ext cx="1912828" cy="191282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90215D81-6F8E-4563-B187-421039C2AC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2128" y="2106669"/>
            <a:ext cx="1912828" cy="191282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0F1F5E-0F8E-4292-A2C4-57224605234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6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5456-20FC-48A7-BE67-71488B45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B51B5-1DF3-41CD-A957-E9A05361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7/29/2020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0CD5D-2F5B-4547-8B71-EF4448AB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21205-E349-470A-A959-45D60D2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9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6D9F9-5A76-47FC-B76A-79DF99E9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7/29/2020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46DF5-B260-48EA-A562-51A920C2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32BD4-E04A-4497-8494-72AA7909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0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7EEF-0759-477E-AA5C-EB9060CE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F86D4-5180-4D02-9937-52B7F61EF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84DC1-0189-44BD-9FB8-DF70AE92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7094-828F-4507-8763-329969F4092C}" type="datetimeFigureOut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4F59F-8F03-4A4D-8859-9298A260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A1F9-A38C-468E-ACB7-25764D97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3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F4D1852-0B32-43A2-AF32-062E9EC37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547"/>
            <a:ext cx="12192000" cy="3316716"/>
            <a:chOff x="0" y="4547"/>
            <a:chExt cx="12192000" cy="331671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87464D-F58B-492E-A7E1-17EC8F310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7"/>
              <a:ext cx="12192000" cy="316706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0FA97E-93E9-45A9-967A-DD905690C756}"/>
                </a:ext>
              </a:extLst>
            </p:cNvPr>
            <p:cNvSpPr/>
            <p:nvPr/>
          </p:nvSpPr>
          <p:spPr>
            <a:xfrm>
              <a:off x="0" y="1892300"/>
              <a:ext cx="12192000" cy="1428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1C049FA-04F3-4E83-A400-653730E5E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0" y="1"/>
            <a:ext cx="3225800" cy="279904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5AE06-C1A4-479D-961E-89F2BE93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72" y="365125"/>
            <a:ext cx="1075055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D420E-5AA3-46FF-924E-C6482652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1265"/>
            <a:ext cx="10515600" cy="412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AE446-2533-44B0-A61C-6E2640347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7094-828F-4507-8763-329969F4092C}" type="datetimeFigureOut">
              <a:rPr lang="en-US" smtClean="0"/>
              <a:t>7/29/2020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5CCA6-6249-4EEF-8EB6-5880D7FD2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4EE8A-DDD1-41D0-8553-81C0B037F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767F-C36F-43F3-A3EC-D3C6B44B9C0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81BBC1-20E7-4568-BB16-09A7F298515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5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b="1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ngular.io/" TargetMode="External"/><Relationship Id="rId2" Type="http://schemas.openxmlformats.org/officeDocument/2006/relationships/hyperlink" Target="https://v8.angular.io/cli/usage-analytics-gathe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date.angular.io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1F38D0-D1DC-424C-A95E-CA9BA3266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application with angular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E38BC034-3AAF-43AF-B5D3-540617DEE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Pandiyan</a:t>
            </a:r>
          </a:p>
        </p:txBody>
      </p:sp>
      <p:pic>
        <p:nvPicPr>
          <p:cNvPr id="1030" name="Picture 6" descr="Angular (web framework) - Wikipedia">
            <a:extLst>
              <a:ext uri="{FF2B5EF4-FFF2-40B4-BE49-F238E27FC236}">
                <a16:creationId xmlns:a16="http://schemas.microsoft.com/office/drawing/2014/main" id="{6E8591E8-5D98-4E59-A88D-6666B8BBA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017" y="3829879"/>
            <a:ext cx="3197486" cy="319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46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0BDD-8457-4B11-A95F-D743000B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Available angular CLI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BAE7F-1A79-4D2F-AFE8-F3761DC3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b="1" dirty="0"/>
              <a:t>add</a:t>
            </a:r>
            <a:r>
              <a:rPr lang="en-GB" dirty="0"/>
              <a:t> – Adds support for an external library to your project.</a:t>
            </a:r>
          </a:p>
          <a:p>
            <a:r>
              <a:rPr lang="en-GB" b="1" dirty="0"/>
              <a:t>analytics</a:t>
            </a:r>
            <a:r>
              <a:rPr lang="en-GB" dirty="0"/>
              <a:t> – Configures the gathering of Angular CLI usage metrics. See </a:t>
            </a:r>
            <a:r>
              <a:rPr lang="en-GB" dirty="0">
                <a:hlinkClick r:id="rId2"/>
              </a:rPr>
              <a:t>https://v8.angular.io/cli/usage-analytics-gathering</a:t>
            </a:r>
            <a:r>
              <a:rPr lang="en-GB" dirty="0"/>
              <a:t>.</a:t>
            </a:r>
          </a:p>
          <a:p>
            <a:r>
              <a:rPr lang="en-GB" b="1" dirty="0"/>
              <a:t>build (b)</a:t>
            </a:r>
            <a:r>
              <a:rPr lang="en-GB" dirty="0"/>
              <a:t> – Compiles an Angular app into an output directory named </a:t>
            </a:r>
            <a:r>
              <a:rPr lang="en-GB" dirty="0" err="1"/>
              <a:t>dist</a:t>
            </a:r>
            <a:r>
              <a:rPr lang="en-GB" dirty="0"/>
              <a:t>/ at the given output path. Must be executed from within a workspace directory.</a:t>
            </a:r>
          </a:p>
          <a:p>
            <a:r>
              <a:rPr lang="en-GB" b="1" dirty="0"/>
              <a:t>deploy</a:t>
            </a:r>
            <a:r>
              <a:rPr lang="en-GB" dirty="0"/>
              <a:t> – Invokes the deploy builder for a specified project or for the default project in the workspace.</a:t>
            </a:r>
          </a:p>
          <a:p>
            <a:r>
              <a:rPr lang="en-GB" b="1" dirty="0"/>
              <a:t>config</a:t>
            </a:r>
            <a:r>
              <a:rPr lang="en-GB" dirty="0"/>
              <a:t> – Retrieves or sets Angular configuration values in the </a:t>
            </a:r>
            <a:r>
              <a:rPr lang="en-GB" dirty="0" err="1"/>
              <a:t>angular.json</a:t>
            </a:r>
            <a:r>
              <a:rPr lang="en-GB" dirty="0"/>
              <a:t> file for the workspace.</a:t>
            </a:r>
          </a:p>
          <a:p>
            <a:r>
              <a:rPr lang="en-GB" b="1" dirty="0"/>
              <a:t>doc (d)</a:t>
            </a:r>
            <a:r>
              <a:rPr lang="en-GB" dirty="0"/>
              <a:t> – Opens the official Angular documentation (</a:t>
            </a:r>
            <a:r>
              <a:rPr lang="en-GB" dirty="0">
                <a:hlinkClick r:id="rId3"/>
              </a:rPr>
              <a:t>angular.io</a:t>
            </a:r>
            <a:r>
              <a:rPr lang="en-GB" dirty="0"/>
              <a:t>) in a browser, and searches for a given keyword.</a:t>
            </a:r>
          </a:p>
          <a:p>
            <a:r>
              <a:rPr lang="en-GB" b="1" dirty="0"/>
              <a:t>e2e (e)</a:t>
            </a:r>
            <a:r>
              <a:rPr lang="en-GB" dirty="0"/>
              <a:t> – Builds and serves an Angular app, then runs end-to-end tests using Protractor.</a:t>
            </a:r>
          </a:p>
          <a:p>
            <a:r>
              <a:rPr lang="en-GB" b="1" dirty="0"/>
              <a:t>generate (g)</a:t>
            </a:r>
            <a:r>
              <a:rPr lang="en-GB" dirty="0"/>
              <a:t> – Generates and/or modifies files based on a schematic.</a:t>
            </a:r>
          </a:p>
          <a:p>
            <a:r>
              <a:rPr lang="en-GB" b="1" dirty="0"/>
              <a:t>help</a:t>
            </a:r>
            <a:r>
              <a:rPr lang="en-GB" dirty="0"/>
              <a:t> – Lists available commands and their short descriptions.</a:t>
            </a:r>
          </a:p>
          <a:p>
            <a:r>
              <a:rPr lang="en-GB" b="1" dirty="0"/>
              <a:t>lint (l)</a:t>
            </a:r>
            <a:r>
              <a:rPr lang="en-GB" dirty="0"/>
              <a:t> – Runs linting tools on Angular app code in a given project folder.</a:t>
            </a:r>
          </a:p>
          <a:p>
            <a:r>
              <a:rPr lang="en-GB" b="1" dirty="0"/>
              <a:t>new (n)</a:t>
            </a:r>
            <a:r>
              <a:rPr lang="en-GB" dirty="0"/>
              <a:t> – Creates a new workspace and an initial Angular app.</a:t>
            </a:r>
          </a:p>
          <a:p>
            <a:r>
              <a:rPr lang="en-GB" b="1" dirty="0"/>
              <a:t>run</a:t>
            </a:r>
            <a:r>
              <a:rPr lang="en-GB" dirty="0"/>
              <a:t> – Runs an Architect target with an optional custom builder configuration defined in your project.</a:t>
            </a:r>
          </a:p>
          <a:p>
            <a:r>
              <a:rPr lang="en-GB" b="1" dirty="0"/>
              <a:t>serve (s)</a:t>
            </a:r>
            <a:r>
              <a:rPr lang="en-GB" dirty="0"/>
              <a:t> – Builds and serves your app, rebuilding on file changes.</a:t>
            </a:r>
          </a:p>
          <a:p>
            <a:r>
              <a:rPr lang="en-GB" b="1" dirty="0"/>
              <a:t>test (t)</a:t>
            </a:r>
            <a:r>
              <a:rPr lang="en-GB" dirty="0"/>
              <a:t> – Runs unit tests in a project.</a:t>
            </a:r>
          </a:p>
          <a:p>
            <a:r>
              <a:rPr lang="en-GB" b="1" dirty="0"/>
              <a:t>update</a:t>
            </a:r>
            <a:r>
              <a:rPr lang="en-GB" dirty="0"/>
              <a:t> – Updates your application and its dependencies. See </a:t>
            </a:r>
            <a:r>
              <a:rPr lang="en-GB" dirty="0">
                <a:hlinkClick r:id="rId4"/>
              </a:rPr>
              <a:t>https://update.angular.io/</a:t>
            </a:r>
            <a:endParaRPr lang="en-GB" dirty="0"/>
          </a:p>
          <a:p>
            <a:r>
              <a:rPr lang="en-GB" b="1" dirty="0"/>
              <a:t>version (v)</a:t>
            </a:r>
            <a:r>
              <a:rPr lang="en-GB" dirty="0"/>
              <a:t> – Outputs Angular CLI version.</a:t>
            </a:r>
          </a:p>
          <a:p>
            <a:r>
              <a:rPr lang="en-GB" b="1" dirty="0"/>
              <a:t>xi18n</a:t>
            </a:r>
            <a:r>
              <a:rPr lang="en-GB" dirty="0"/>
              <a:t> (i18n-extract) – Extracts i18n messages from source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52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CEF9-822F-4DE7-8862-A886A0B4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Serving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33728-8DED-4610-BDD7-1EE57AD58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Angular CLI provides a complete tool-chain for developing front-end apps on your local machine. As such, you don’t need to install a local server to serve your project — you can simply, use the ng serve command from your terminal to serve your project locally.</a:t>
            </a:r>
          </a:p>
          <a:p>
            <a:pPr marL="457200" lvl="1" indent="0">
              <a:buNone/>
            </a:pPr>
            <a:r>
              <a:rPr lang="en-IN" b="1" dirty="0"/>
              <a:t>ng serve</a:t>
            </a:r>
          </a:p>
          <a:p>
            <a:r>
              <a:rPr lang="en-GB" dirty="0"/>
              <a:t>The application will start serving in the root </a:t>
            </a:r>
            <a:r>
              <a:rPr lang="en-GB" dirty="0">
                <a:hlinkClick r:id="rId2"/>
              </a:rPr>
              <a:t>http://localhost:4200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29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2D0F-CAEB-4E4B-94EB-1F434C2D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626" y="2993042"/>
            <a:ext cx="9274676" cy="117232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671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GB" dirty="0"/>
              <a:t>A framework for building client application in HTML, CSS and JavaScript/TypeScript.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B64F-FE03-42EC-87C8-49D12B96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Why Angular?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8A4D-D91B-4455-9AA1-074BD125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Why we need to learn Angular?</a:t>
            </a:r>
            <a:r>
              <a:rPr lang="en-GB" dirty="0"/>
              <a:t> We can do the same in JavaScript or jQuery. Yes, we can complete our most of the task using jQuery.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When the application becomes complex in terms of requirements, jQuery becomes </a:t>
            </a:r>
            <a:r>
              <a:rPr lang="en-GB" b="1" dirty="0"/>
              <a:t>hard to maintain the code</a:t>
            </a:r>
            <a:r>
              <a:rPr lang="en-GB" dirty="0"/>
              <a:t>. Even though we have lots of design patterns for JavaScript, its hard for beginner to start with design patterns.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When we create large complex application using jQuery – it becomes hard to test. To make life easier a lots of frameworks arrived in programming world to help the programmers.</a:t>
            </a:r>
          </a:p>
          <a:p>
            <a:pPr marL="0" indent="0">
              <a:buNone/>
            </a:pPr>
            <a:br>
              <a:rPr lang="en-GB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58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95EA-FD03-4CE0-A0E4-C80BB3F2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Benefits of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0B7D5-44E5-44AE-BB21-FFE39579D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Its a </a:t>
            </a:r>
            <a:r>
              <a:rPr lang="en-GB" b="1" dirty="0"/>
              <a:t>component based framework</a:t>
            </a:r>
            <a:r>
              <a:rPr lang="en-GB" dirty="0"/>
              <a:t> which gives a clean structure for our application</a:t>
            </a:r>
          </a:p>
          <a:p>
            <a:r>
              <a:rPr lang="en-GB" dirty="0"/>
              <a:t>It has </a:t>
            </a:r>
            <a:r>
              <a:rPr lang="en-GB" b="1" dirty="0"/>
              <a:t>Declarative templates</a:t>
            </a:r>
            <a:r>
              <a:rPr lang="en-GB" dirty="0"/>
              <a:t> which Includes lots of re-usable code</a:t>
            </a:r>
          </a:p>
          <a:p>
            <a:r>
              <a:rPr lang="en-GB" b="1" dirty="0"/>
              <a:t>More testable code</a:t>
            </a:r>
            <a:r>
              <a:rPr lang="en-GB" dirty="0"/>
              <a:t> – supports to build lots of automated test</a:t>
            </a:r>
          </a:p>
          <a:p>
            <a:r>
              <a:rPr lang="en-GB" b="1" dirty="0"/>
              <a:t>Dependency Injection</a:t>
            </a:r>
            <a:r>
              <a:rPr lang="en-GB" dirty="0"/>
              <a:t> – loads dependent objects (called the </a:t>
            </a:r>
            <a:r>
              <a:rPr lang="en-GB" i="1" dirty="0"/>
              <a:t>dependencies</a:t>
            </a:r>
            <a:r>
              <a:rPr lang="en-GB" dirty="0"/>
              <a:t>) when it creates an instance of an object.</a:t>
            </a:r>
          </a:p>
          <a:p>
            <a:r>
              <a:rPr lang="en-GB" dirty="0"/>
              <a:t>We can write our code in either JavaScript or TypeScript – </a:t>
            </a:r>
            <a:r>
              <a:rPr lang="en-GB" b="1" dirty="0"/>
              <a:t>Angular Framework itself developed using TypeScript</a:t>
            </a: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39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40E4-59BA-4B58-9646-5D807436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of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882D8-92F1-4CAE-9994-E03915B6C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have two main sections in Architecture</a:t>
            </a:r>
          </a:p>
          <a:p>
            <a:pPr lvl="1"/>
            <a:r>
              <a:rPr lang="en-GB" dirty="0"/>
              <a:t>Front-end</a:t>
            </a:r>
          </a:p>
          <a:p>
            <a:pPr lvl="1"/>
            <a:r>
              <a:rPr lang="en-GB" dirty="0"/>
              <a:t>Back-end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72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EE9C-A407-4EC7-A30B-AC46E254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of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5EF7-A379-4BF8-A428-05446512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Front-end</a:t>
            </a:r>
          </a:p>
          <a:p>
            <a:pPr lvl="1"/>
            <a:r>
              <a:rPr lang="en-GB" dirty="0"/>
              <a:t>In the front-end, we have built our UI using HTML, CSS, JavaScript or TypeScript. It contains HTML templates, Graphical representation, application presentation logic.</a:t>
            </a:r>
          </a:p>
          <a:p>
            <a:r>
              <a:rPr lang="en-GB" b="1" dirty="0"/>
              <a:t>Back-end</a:t>
            </a:r>
          </a:p>
          <a:p>
            <a:pPr lvl="1"/>
            <a:r>
              <a:rPr lang="en-GB" dirty="0"/>
              <a:t>Back-end Architecture contains the Business Logic, Data from Database or APIs.</a:t>
            </a:r>
          </a:p>
          <a:p>
            <a:pPr lvl="1"/>
            <a:r>
              <a:rPr lang="en-GB" dirty="0"/>
              <a:t>In angular, we are not going to store any data in client side because once the session or cookies cleared everything will deleted.</a:t>
            </a:r>
          </a:p>
          <a:p>
            <a:pPr lvl="1"/>
            <a:r>
              <a:rPr lang="en-GB" dirty="0"/>
              <a:t>We will use local storage or cookies in client side to store temporary data. The business logic or data are stored in database or APIs.</a:t>
            </a:r>
          </a:p>
          <a:p>
            <a:pPr marL="457200" lvl="1" indent="0">
              <a:buNone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290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151D-CFEC-4721-8736-FF02CDF8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of angular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4BD0F-97D8-4030-B312-0F10D599D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 descr="angular architecture">
            <a:extLst>
              <a:ext uri="{FF2B5EF4-FFF2-40B4-BE49-F238E27FC236}">
                <a16:creationId xmlns:a16="http://schemas.microsoft.com/office/drawing/2014/main" id="{9135EB1C-3A03-4BE4-8128-D47B6B387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387" y="2397835"/>
            <a:ext cx="6907404" cy="377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34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D7E4-F4C0-4BDB-967F-39DFC90E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Setting up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64F7-BDF3-4C62-BCA6-42389E08D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Node </a:t>
            </a:r>
            <a:r>
              <a:rPr lang="en-GB" dirty="0" err="1"/>
              <a:t>js</a:t>
            </a:r>
            <a:r>
              <a:rPr lang="en-GB" dirty="0"/>
              <a:t> and </a:t>
            </a:r>
            <a:r>
              <a:rPr lang="en-GB" dirty="0" err="1"/>
              <a:t>npm</a:t>
            </a:r>
            <a:r>
              <a:rPr lang="en-GB" dirty="0"/>
              <a:t> on your machine</a:t>
            </a:r>
          </a:p>
          <a:p>
            <a:pPr lvl="1"/>
            <a:r>
              <a:rPr lang="en-GB" dirty="0">
                <a:hlinkClick r:id="rId2"/>
              </a:rPr>
              <a:t>https://nodejs.org/en/download/</a:t>
            </a:r>
            <a:endParaRPr lang="en-GB" dirty="0"/>
          </a:p>
          <a:p>
            <a:r>
              <a:rPr lang="en-IN" dirty="0"/>
              <a:t>Verify the compatible version</a:t>
            </a:r>
          </a:p>
          <a:p>
            <a:pPr lvl="1"/>
            <a:r>
              <a:rPr lang="en-IN" dirty="0"/>
              <a:t>node -v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-v</a:t>
            </a:r>
          </a:p>
          <a:p>
            <a:r>
              <a:rPr lang="en-IN" dirty="0"/>
              <a:t>Install Angular CLI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-g @angular/cli</a:t>
            </a:r>
          </a:p>
          <a:p>
            <a:pPr lvl="1"/>
            <a:r>
              <a:rPr lang="en-IN" dirty="0"/>
              <a:t>ng -v</a:t>
            </a:r>
          </a:p>
        </p:txBody>
      </p:sp>
    </p:spTree>
    <p:extLst>
      <p:ext uri="{BB962C8B-B14F-4D97-AF65-F5344CB8AC3E}">
        <p14:creationId xmlns:p14="http://schemas.microsoft.com/office/powerpoint/2010/main" val="194103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116B-F001-4904-AC99-1C6364F4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new Angular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4F6B5-6F5E-4547-A6EF-974FB3007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From your target empty folder, you need to run the following command to generate the basic files/</a:t>
            </a:r>
          </a:p>
          <a:p>
            <a:pPr marL="457200" lvl="1" indent="0">
              <a:buNone/>
            </a:pPr>
            <a:r>
              <a:rPr lang="en-GB" b="1" dirty="0"/>
              <a:t>ng new my-first-project</a:t>
            </a:r>
          </a:p>
          <a:p>
            <a:r>
              <a:rPr lang="en-GB" dirty="0"/>
              <a:t>Make sure to replace ‘my-first-project’ with name you prefer. This is will your application name.</a:t>
            </a:r>
          </a:p>
          <a:p>
            <a:r>
              <a:rPr lang="en-GB" dirty="0"/>
              <a:t>Angular CLI have lots of others option to help in setting the basic to advance files.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898748"/>
      </p:ext>
    </p:extLst>
  </p:cSld>
  <p:clrMapOvr>
    <a:masterClrMapping/>
  </p:clrMapOvr>
</p:sld>
</file>

<file path=ppt/theme/theme1.xml><?xml version="1.0" encoding="utf-8"?>
<a:theme xmlns:a="http://schemas.openxmlformats.org/drawingml/2006/main" name="Amaze Theme">
  <a:themeElements>
    <a:clrScheme name="Amaz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107C10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11256_Want to amaze your students_AAS_v3" id="{CF0B7811-8935-4673-B4B0-86BD20F96759}" vid="{3149A145-8BEC-467B-9355-0D8ED6B046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9E9E9-CE08-455B-9B22-675497F5CD5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D1E4E54-D823-4696-BBE2-5A8AE79AD4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9B03E2-46D2-4838-9BBC-FEB331B006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Want to amaze your students </Template>
  <TotalTime>0</TotalTime>
  <Words>396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Segoe UI</vt:lpstr>
      <vt:lpstr>Segoe UI Light</vt:lpstr>
      <vt:lpstr>Wingdings</vt:lpstr>
      <vt:lpstr>Amaze Theme</vt:lpstr>
      <vt:lpstr>Building application with angular</vt:lpstr>
      <vt:lpstr>What is angular?</vt:lpstr>
      <vt:lpstr>Why Angular?</vt:lpstr>
      <vt:lpstr>Benefits of Angular</vt:lpstr>
      <vt:lpstr>Architecture of Angular</vt:lpstr>
      <vt:lpstr>Architecture of Angular</vt:lpstr>
      <vt:lpstr>Architecture of angular</vt:lpstr>
      <vt:lpstr>Setting up the Environment</vt:lpstr>
      <vt:lpstr>Create new Angular App</vt:lpstr>
      <vt:lpstr>Available angular CLI commands</vt:lpstr>
      <vt:lpstr>Serving the project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2020-07-29T01:51:21Z</dcterms:created>
  <dcterms:modified xsi:type="dcterms:W3CDTF">2020-07-29T02:25:20Z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