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5" r:id="rId20"/>
    <p:sldId id="29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5FE"/>
    <a:srgbClr val="E6E6E6"/>
    <a:srgbClr val="666666"/>
    <a:srgbClr val="33363B"/>
    <a:srgbClr val="12A7E1"/>
    <a:srgbClr val="4EC1B2"/>
    <a:srgbClr val="006FA6"/>
    <a:srgbClr val="FF9D4C"/>
    <a:srgbClr val="F97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4217" autoAdjust="0"/>
  </p:normalViewPr>
  <p:slideViewPr>
    <p:cSldViewPr snapToGrid="0">
      <p:cViewPr varScale="1">
        <p:scale>
          <a:sx n="72" d="100"/>
          <a:sy n="72" d="100"/>
        </p:scale>
        <p:origin x="28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DF7A0-9E15-4ECC-96BC-05BD4E1DE75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E3D9210-3157-4087-BB79-3DF0B1A05417}">
      <dgm:prSet/>
      <dgm:spPr/>
      <dgm:t>
        <a:bodyPr/>
        <a:lstStyle/>
        <a:p>
          <a:r>
            <a:rPr lang="en-US"/>
            <a:t>CREATE</a:t>
          </a:r>
        </a:p>
      </dgm:t>
    </dgm:pt>
    <dgm:pt modelId="{02F84CCF-7416-4021-8548-B9DFF2023C8E}" type="parTrans" cxnId="{AD5BB6D4-9DD1-4079-B10F-C0F3D636BC11}">
      <dgm:prSet/>
      <dgm:spPr/>
      <dgm:t>
        <a:bodyPr/>
        <a:lstStyle/>
        <a:p>
          <a:endParaRPr lang="en-US"/>
        </a:p>
      </dgm:t>
    </dgm:pt>
    <dgm:pt modelId="{64CEB640-EE92-49F3-9ACC-FD9FF06A9CF2}" type="sibTrans" cxnId="{AD5BB6D4-9DD1-4079-B10F-C0F3D636BC11}">
      <dgm:prSet/>
      <dgm:spPr/>
      <dgm:t>
        <a:bodyPr/>
        <a:lstStyle/>
        <a:p>
          <a:endParaRPr lang="en-US"/>
        </a:p>
      </dgm:t>
    </dgm:pt>
    <dgm:pt modelId="{073574F0-A77F-4E0E-85B4-C7FE773D8124}">
      <dgm:prSet/>
      <dgm:spPr/>
      <dgm:t>
        <a:bodyPr/>
        <a:lstStyle/>
        <a:p>
          <a:r>
            <a:rPr lang="en-US"/>
            <a:t>CREATE USER ApplicationUser WITH PASSWORD = 'YourStrongPassword1’;</a:t>
          </a:r>
        </a:p>
      </dgm:t>
    </dgm:pt>
    <dgm:pt modelId="{F5DD120B-F377-40FF-B7FC-E90CA8B64BD3}" type="parTrans" cxnId="{40EAE140-4E85-4823-BBF3-D58EBAC1D1C7}">
      <dgm:prSet/>
      <dgm:spPr/>
      <dgm:t>
        <a:bodyPr/>
        <a:lstStyle/>
        <a:p>
          <a:endParaRPr lang="en-US"/>
        </a:p>
      </dgm:t>
    </dgm:pt>
    <dgm:pt modelId="{6E452BD8-C476-4ABF-AEDC-8054A748ECEE}" type="sibTrans" cxnId="{40EAE140-4E85-4823-BBF3-D58EBAC1D1C7}">
      <dgm:prSet/>
      <dgm:spPr/>
      <dgm:t>
        <a:bodyPr/>
        <a:lstStyle/>
        <a:p>
          <a:endParaRPr lang="en-US"/>
        </a:p>
      </dgm:t>
    </dgm:pt>
    <dgm:pt modelId="{B1451888-F04F-470D-8EBE-AC6EF24825DC}">
      <dgm:prSet/>
      <dgm:spPr/>
      <dgm:t>
        <a:bodyPr/>
        <a:lstStyle/>
        <a:p>
          <a:r>
            <a:rPr lang="en-US"/>
            <a:t>ALTER</a:t>
          </a:r>
        </a:p>
      </dgm:t>
    </dgm:pt>
    <dgm:pt modelId="{A7EE42B7-FD70-40A2-8233-898080D037D4}" type="parTrans" cxnId="{0FC65008-F78E-4453-9951-7B5748E7F9FA}">
      <dgm:prSet/>
      <dgm:spPr/>
      <dgm:t>
        <a:bodyPr/>
        <a:lstStyle/>
        <a:p>
          <a:endParaRPr lang="en-US"/>
        </a:p>
      </dgm:t>
    </dgm:pt>
    <dgm:pt modelId="{15B17619-A1D7-44C4-8017-259D12D28904}" type="sibTrans" cxnId="{0FC65008-F78E-4453-9951-7B5748E7F9FA}">
      <dgm:prSet/>
      <dgm:spPr/>
      <dgm:t>
        <a:bodyPr/>
        <a:lstStyle/>
        <a:p>
          <a:endParaRPr lang="en-US"/>
        </a:p>
      </dgm:t>
    </dgm:pt>
    <dgm:pt modelId="{D4BEA21D-C0A8-467D-A6AA-EDD720042D2A}">
      <dgm:prSet/>
      <dgm:spPr/>
      <dgm:t>
        <a:bodyPr/>
        <a:lstStyle/>
        <a:p>
          <a:r>
            <a:rPr lang="en-US"/>
            <a:t>ALTER ROLE db_datareader ADD MEMBER ApplicationUser;</a:t>
          </a:r>
        </a:p>
      </dgm:t>
    </dgm:pt>
    <dgm:pt modelId="{F54E1E68-83D1-4EA1-8527-B92C6DD90881}" type="parTrans" cxnId="{CADE9A0F-CBAB-47FE-85C8-2F65C9DB007B}">
      <dgm:prSet/>
      <dgm:spPr/>
      <dgm:t>
        <a:bodyPr/>
        <a:lstStyle/>
        <a:p>
          <a:endParaRPr lang="en-US"/>
        </a:p>
      </dgm:t>
    </dgm:pt>
    <dgm:pt modelId="{D3178A2A-5458-4E38-847C-7476FF53AD45}" type="sibTrans" cxnId="{CADE9A0F-CBAB-47FE-85C8-2F65C9DB007B}">
      <dgm:prSet/>
      <dgm:spPr/>
      <dgm:t>
        <a:bodyPr/>
        <a:lstStyle/>
        <a:p>
          <a:endParaRPr lang="en-US"/>
        </a:p>
      </dgm:t>
    </dgm:pt>
    <dgm:pt modelId="{C01AE60F-DB8A-4EF4-850D-DF91015D7734}">
      <dgm:prSet/>
      <dgm:spPr/>
      <dgm:t>
        <a:bodyPr/>
        <a:lstStyle/>
        <a:p>
          <a:r>
            <a:rPr lang="en-US"/>
            <a:t>ALTER</a:t>
          </a:r>
        </a:p>
      </dgm:t>
    </dgm:pt>
    <dgm:pt modelId="{F26ADAEF-EAEA-445B-9D7A-349C760B2838}" type="parTrans" cxnId="{84B89490-7A82-46A0-A92C-B3BF748BC3D5}">
      <dgm:prSet/>
      <dgm:spPr/>
      <dgm:t>
        <a:bodyPr/>
        <a:lstStyle/>
        <a:p>
          <a:endParaRPr lang="en-US"/>
        </a:p>
      </dgm:t>
    </dgm:pt>
    <dgm:pt modelId="{AB70D3E9-E790-489D-8500-0C86B5830F40}" type="sibTrans" cxnId="{84B89490-7A82-46A0-A92C-B3BF748BC3D5}">
      <dgm:prSet/>
      <dgm:spPr/>
      <dgm:t>
        <a:bodyPr/>
        <a:lstStyle/>
        <a:p>
          <a:endParaRPr lang="en-US"/>
        </a:p>
      </dgm:t>
    </dgm:pt>
    <dgm:pt modelId="{0111B0AB-9BE6-4E20-9DD6-4A904C101C6F}">
      <dgm:prSet/>
      <dgm:spPr/>
      <dgm:t>
        <a:bodyPr/>
        <a:lstStyle/>
        <a:p>
          <a:r>
            <a:rPr lang="en-US"/>
            <a:t>ALTER ROLE db_datawriter ADD MEMBER ApplicationUser;</a:t>
          </a:r>
        </a:p>
      </dgm:t>
    </dgm:pt>
    <dgm:pt modelId="{E33C0B9E-0881-47E0-8159-6426461C4CF0}" type="parTrans" cxnId="{73DDC889-E4DF-4CB5-8808-09B3BEFD1DCC}">
      <dgm:prSet/>
      <dgm:spPr/>
      <dgm:t>
        <a:bodyPr/>
        <a:lstStyle/>
        <a:p>
          <a:endParaRPr lang="en-US"/>
        </a:p>
      </dgm:t>
    </dgm:pt>
    <dgm:pt modelId="{BF454799-D3EC-4CC6-BC2A-32DA10815D66}" type="sibTrans" cxnId="{73DDC889-E4DF-4CB5-8808-09B3BEFD1DCC}">
      <dgm:prSet/>
      <dgm:spPr/>
      <dgm:t>
        <a:bodyPr/>
        <a:lstStyle/>
        <a:p>
          <a:endParaRPr lang="en-US"/>
        </a:p>
      </dgm:t>
    </dgm:pt>
    <dgm:pt modelId="{005545D5-205B-496B-B6C0-FC5200846B2B}" type="pres">
      <dgm:prSet presAssocID="{F19DF7A0-9E15-4ECC-96BC-05BD4E1DE752}" presName="Name0" presStyleCnt="0">
        <dgm:presLayoutVars>
          <dgm:dir/>
          <dgm:animLvl val="lvl"/>
          <dgm:resizeHandles val="exact"/>
        </dgm:presLayoutVars>
      </dgm:prSet>
      <dgm:spPr/>
    </dgm:pt>
    <dgm:pt modelId="{6B90B89C-EF72-4D91-8AA7-64EBCBDEE39E}" type="pres">
      <dgm:prSet presAssocID="{4E3D9210-3157-4087-BB79-3DF0B1A05417}" presName="linNode" presStyleCnt="0"/>
      <dgm:spPr/>
    </dgm:pt>
    <dgm:pt modelId="{93BC1DE8-E3FC-446B-9979-544A287898B3}" type="pres">
      <dgm:prSet presAssocID="{4E3D9210-3157-4087-BB79-3DF0B1A05417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62D9B16-7FD1-4B51-B775-314D03D32270}" type="pres">
      <dgm:prSet presAssocID="{4E3D9210-3157-4087-BB79-3DF0B1A05417}" presName="descendantText" presStyleLbl="alignAccFollowNode1" presStyleIdx="0" presStyleCnt="3">
        <dgm:presLayoutVars>
          <dgm:bulletEnabled/>
        </dgm:presLayoutVars>
      </dgm:prSet>
      <dgm:spPr/>
    </dgm:pt>
    <dgm:pt modelId="{9E894394-7A13-452F-A41A-4D5F8AAD85EB}" type="pres">
      <dgm:prSet presAssocID="{64CEB640-EE92-49F3-9ACC-FD9FF06A9CF2}" presName="sp" presStyleCnt="0"/>
      <dgm:spPr/>
    </dgm:pt>
    <dgm:pt modelId="{C6A3645C-3D39-49A8-B8DB-F51C8429B770}" type="pres">
      <dgm:prSet presAssocID="{B1451888-F04F-470D-8EBE-AC6EF24825DC}" presName="linNode" presStyleCnt="0"/>
      <dgm:spPr/>
    </dgm:pt>
    <dgm:pt modelId="{50693D6C-1E6A-4DA8-B10B-64C525B818B3}" type="pres">
      <dgm:prSet presAssocID="{B1451888-F04F-470D-8EBE-AC6EF24825DC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B40616C-BC42-4918-A0C3-1FF861942503}" type="pres">
      <dgm:prSet presAssocID="{B1451888-F04F-470D-8EBE-AC6EF24825DC}" presName="descendantText" presStyleLbl="alignAccFollowNode1" presStyleIdx="1" presStyleCnt="3">
        <dgm:presLayoutVars>
          <dgm:bulletEnabled/>
        </dgm:presLayoutVars>
      </dgm:prSet>
      <dgm:spPr/>
    </dgm:pt>
    <dgm:pt modelId="{873BB5DA-0CE1-4B04-B14A-ED59CEC1E666}" type="pres">
      <dgm:prSet presAssocID="{15B17619-A1D7-44C4-8017-259D12D28904}" presName="sp" presStyleCnt="0"/>
      <dgm:spPr/>
    </dgm:pt>
    <dgm:pt modelId="{83DFDB65-2DAB-40D1-98C3-2F204B9E7E6F}" type="pres">
      <dgm:prSet presAssocID="{C01AE60F-DB8A-4EF4-850D-DF91015D7734}" presName="linNode" presStyleCnt="0"/>
      <dgm:spPr/>
    </dgm:pt>
    <dgm:pt modelId="{D96C3A83-2D17-430A-A569-D342D02E5FED}" type="pres">
      <dgm:prSet presAssocID="{C01AE60F-DB8A-4EF4-850D-DF91015D773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28921475-92C2-4DE1-91D0-0BFBC4450973}" type="pres">
      <dgm:prSet presAssocID="{C01AE60F-DB8A-4EF4-850D-DF91015D773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721D3B05-7C17-4470-B80F-2A16F4EC7B1B}" type="presOf" srcId="{073574F0-A77F-4E0E-85B4-C7FE773D8124}" destId="{B62D9B16-7FD1-4B51-B775-314D03D32270}" srcOrd="0" destOrd="0" presId="urn:microsoft.com/office/officeart/2016/7/layout/VerticalSolidActionList"/>
    <dgm:cxn modelId="{0FC65008-F78E-4453-9951-7B5748E7F9FA}" srcId="{F19DF7A0-9E15-4ECC-96BC-05BD4E1DE752}" destId="{B1451888-F04F-470D-8EBE-AC6EF24825DC}" srcOrd="1" destOrd="0" parTransId="{A7EE42B7-FD70-40A2-8233-898080D037D4}" sibTransId="{15B17619-A1D7-44C4-8017-259D12D28904}"/>
    <dgm:cxn modelId="{CADE9A0F-CBAB-47FE-85C8-2F65C9DB007B}" srcId="{B1451888-F04F-470D-8EBE-AC6EF24825DC}" destId="{D4BEA21D-C0A8-467D-A6AA-EDD720042D2A}" srcOrd="0" destOrd="0" parTransId="{F54E1E68-83D1-4EA1-8527-B92C6DD90881}" sibTransId="{D3178A2A-5458-4E38-847C-7476FF53AD45}"/>
    <dgm:cxn modelId="{40EAE140-4E85-4823-BBF3-D58EBAC1D1C7}" srcId="{4E3D9210-3157-4087-BB79-3DF0B1A05417}" destId="{073574F0-A77F-4E0E-85B4-C7FE773D8124}" srcOrd="0" destOrd="0" parTransId="{F5DD120B-F377-40FF-B7FC-E90CA8B64BD3}" sibTransId="{6E452BD8-C476-4ABF-AEDC-8054A748ECEE}"/>
    <dgm:cxn modelId="{3BCD286D-6474-45FC-8F28-7DFF3789EEE7}" type="presOf" srcId="{B1451888-F04F-470D-8EBE-AC6EF24825DC}" destId="{50693D6C-1E6A-4DA8-B10B-64C525B818B3}" srcOrd="0" destOrd="0" presId="urn:microsoft.com/office/officeart/2016/7/layout/VerticalSolidActionList"/>
    <dgm:cxn modelId="{73DDC889-E4DF-4CB5-8808-09B3BEFD1DCC}" srcId="{C01AE60F-DB8A-4EF4-850D-DF91015D7734}" destId="{0111B0AB-9BE6-4E20-9DD6-4A904C101C6F}" srcOrd="0" destOrd="0" parTransId="{E33C0B9E-0881-47E0-8159-6426461C4CF0}" sibTransId="{BF454799-D3EC-4CC6-BC2A-32DA10815D66}"/>
    <dgm:cxn modelId="{84B89490-7A82-46A0-A92C-B3BF748BC3D5}" srcId="{F19DF7A0-9E15-4ECC-96BC-05BD4E1DE752}" destId="{C01AE60F-DB8A-4EF4-850D-DF91015D7734}" srcOrd="2" destOrd="0" parTransId="{F26ADAEF-EAEA-445B-9D7A-349C760B2838}" sibTransId="{AB70D3E9-E790-489D-8500-0C86B5830F40}"/>
    <dgm:cxn modelId="{08FBE8D0-695E-4592-872C-F65902657584}" type="presOf" srcId="{F19DF7A0-9E15-4ECC-96BC-05BD4E1DE752}" destId="{005545D5-205B-496B-B6C0-FC5200846B2B}" srcOrd="0" destOrd="0" presId="urn:microsoft.com/office/officeart/2016/7/layout/VerticalSolidActionList"/>
    <dgm:cxn modelId="{7656D5D1-03BD-4F2F-A49A-EBC588B564BD}" type="presOf" srcId="{0111B0AB-9BE6-4E20-9DD6-4A904C101C6F}" destId="{28921475-92C2-4DE1-91D0-0BFBC4450973}" srcOrd="0" destOrd="0" presId="urn:microsoft.com/office/officeart/2016/7/layout/VerticalSolidActionList"/>
    <dgm:cxn modelId="{78BF0CD3-B5EF-4DD7-8728-B712DBB7BE56}" type="presOf" srcId="{D4BEA21D-C0A8-467D-A6AA-EDD720042D2A}" destId="{3B40616C-BC42-4918-A0C3-1FF861942503}" srcOrd="0" destOrd="0" presId="urn:microsoft.com/office/officeart/2016/7/layout/VerticalSolidActionList"/>
    <dgm:cxn modelId="{A580F2D3-38CC-497F-9053-F2899B424080}" type="presOf" srcId="{C01AE60F-DB8A-4EF4-850D-DF91015D7734}" destId="{D96C3A83-2D17-430A-A569-D342D02E5FED}" srcOrd="0" destOrd="0" presId="urn:microsoft.com/office/officeart/2016/7/layout/VerticalSolidActionList"/>
    <dgm:cxn modelId="{AD5BB6D4-9DD1-4079-B10F-C0F3D636BC11}" srcId="{F19DF7A0-9E15-4ECC-96BC-05BD4E1DE752}" destId="{4E3D9210-3157-4087-BB79-3DF0B1A05417}" srcOrd="0" destOrd="0" parTransId="{02F84CCF-7416-4021-8548-B9DFF2023C8E}" sibTransId="{64CEB640-EE92-49F3-9ACC-FD9FF06A9CF2}"/>
    <dgm:cxn modelId="{CA16EFF3-74E0-4231-A093-AB964A6480C7}" type="presOf" srcId="{4E3D9210-3157-4087-BB79-3DF0B1A05417}" destId="{93BC1DE8-E3FC-446B-9979-544A287898B3}" srcOrd="0" destOrd="0" presId="urn:microsoft.com/office/officeart/2016/7/layout/VerticalSolidActionList"/>
    <dgm:cxn modelId="{BC3C6D75-FD63-48FB-A691-FACF009C9523}" type="presParOf" srcId="{005545D5-205B-496B-B6C0-FC5200846B2B}" destId="{6B90B89C-EF72-4D91-8AA7-64EBCBDEE39E}" srcOrd="0" destOrd="0" presId="urn:microsoft.com/office/officeart/2016/7/layout/VerticalSolidActionList"/>
    <dgm:cxn modelId="{7FE2CEF5-DAF4-46C4-9C8B-A796C5F3E0F0}" type="presParOf" srcId="{6B90B89C-EF72-4D91-8AA7-64EBCBDEE39E}" destId="{93BC1DE8-E3FC-446B-9979-544A287898B3}" srcOrd="0" destOrd="0" presId="urn:microsoft.com/office/officeart/2016/7/layout/VerticalSolidActionList"/>
    <dgm:cxn modelId="{864E12D8-50FE-4FB3-95AB-58048AB8AB05}" type="presParOf" srcId="{6B90B89C-EF72-4D91-8AA7-64EBCBDEE39E}" destId="{B62D9B16-7FD1-4B51-B775-314D03D32270}" srcOrd="1" destOrd="0" presId="urn:microsoft.com/office/officeart/2016/7/layout/VerticalSolidActionList"/>
    <dgm:cxn modelId="{B39EF52A-C9BE-4B10-81B0-7A5522D79A57}" type="presParOf" srcId="{005545D5-205B-496B-B6C0-FC5200846B2B}" destId="{9E894394-7A13-452F-A41A-4D5F8AAD85EB}" srcOrd="1" destOrd="0" presId="urn:microsoft.com/office/officeart/2016/7/layout/VerticalSolidActionList"/>
    <dgm:cxn modelId="{1365CE8A-3290-41B1-8597-98F5ABF11C19}" type="presParOf" srcId="{005545D5-205B-496B-B6C0-FC5200846B2B}" destId="{C6A3645C-3D39-49A8-B8DB-F51C8429B770}" srcOrd="2" destOrd="0" presId="urn:microsoft.com/office/officeart/2016/7/layout/VerticalSolidActionList"/>
    <dgm:cxn modelId="{74C7C139-6E77-4677-AA40-4FCC658FC3A2}" type="presParOf" srcId="{C6A3645C-3D39-49A8-B8DB-F51C8429B770}" destId="{50693D6C-1E6A-4DA8-B10B-64C525B818B3}" srcOrd="0" destOrd="0" presId="urn:microsoft.com/office/officeart/2016/7/layout/VerticalSolidActionList"/>
    <dgm:cxn modelId="{DA51A87B-71BE-4F37-AF8E-60BC58232ECE}" type="presParOf" srcId="{C6A3645C-3D39-49A8-B8DB-F51C8429B770}" destId="{3B40616C-BC42-4918-A0C3-1FF861942503}" srcOrd="1" destOrd="0" presId="urn:microsoft.com/office/officeart/2016/7/layout/VerticalSolidActionList"/>
    <dgm:cxn modelId="{570C9E27-DA5C-4B6E-B7C4-8D614D8C8514}" type="presParOf" srcId="{005545D5-205B-496B-B6C0-FC5200846B2B}" destId="{873BB5DA-0CE1-4B04-B14A-ED59CEC1E666}" srcOrd="3" destOrd="0" presId="urn:microsoft.com/office/officeart/2016/7/layout/VerticalSolidActionList"/>
    <dgm:cxn modelId="{D7EE1FC4-53CA-44C8-8DBB-5371146D4605}" type="presParOf" srcId="{005545D5-205B-496B-B6C0-FC5200846B2B}" destId="{83DFDB65-2DAB-40D1-98C3-2F204B9E7E6F}" srcOrd="4" destOrd="0" presId="urn:microsoft.com/office/officeart/2016/7/layout/VerticalSolidActionList"/>
    <dgm:cxn modelId="{F4C1B559-D3A8-4A49-9FEC-621F8BC6FFF5}" type="presParOf" srcId="{83DFDB65-2DAB-40D1-98C3-2F204B9E7E6F}" destId="{D96C3A83-2D17-430A-A569-D342D02E5FED}" srcOrd="0" destOrd="0" presId="urn:microsoft.com/office/officeart/2016/7/layout/VerticalSolidActionList"/>
    <dgm:cxn modelId="{CAD995E8-721E-4939-B30C-BA1343BBDC9F}" type="presParOf" srcId="{83DFDB65-2DAB-40D1-98C3-2F204B9E7E6F}" destId="{28921475-92C2-4DE1-91D0-0BFBC445097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D9B16-7FD1-4B51-B775-314D03D32270}">
      <dsp:nvSpPr>
        <dsp:cNvPr id="0" name=""/>
        <dsp:cNvSpPr/>
      </dsp:nvSpPr>
      <dsp:spPr>
        <a:xfrm>
          <a:off x="1217930" y="1741"/>
          <a:ext cx="4871720" cy="17848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453345" rIns="94525" bIns="4533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USER ApplicationUser WITH PASSWORD = 'YourStrongPassword1’;</a:t>
          </a:r>
        </a:p>
      </dsp:txBody>
      <dsp:txXfrm>
        <a:off x="1217930" y="1741"/>
        <a:ext cx="4871720" cy="1784821"/>
      </dsp:txXfrm>
    </dsp:sp>
    <dsp:sp modelId="{93BC1DE8-E3FC-446B-9979-544A287898B3}">
      <dsp:nvSpPr>
        <dsp:cNvPr id="0" name=""/>
        <dsp:cNvSpPr/>
      </dsp:nvSpPr>
      <dsp:spPr>
        <a:xfrm>
          <a:off x="0" y="1741"/>
          <a:ext cx="1217930" cy="17848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176301" rIns="64449" bIns="17630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</a:t>
          </a:r>
        </a:p>
      </dsp:txBody>
      <dsp:txXfrm>
        <a:off x="0" y="1741"/>
        <a:ext cx="1217930" cy="1784821"/>
      </dsp:txXfrm>
    </dsp:sp>
    <dsp:sp modelId="{3B40616C-BC42-4918-A0C3-1FF861942503}">
      <dsp:nvSpPr>
        <dsp:cNvPr id="0" name=""/>
        <dsp:cNvSpPr/>
      </dsp:nvSpPr>
      <dsp:spPr>
        <a:xfrm>
          <a:off x="1217930" y="1893651"/>
          <a:ext cx="4871720" cy="17848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453345" rIns="94525" bIns="4533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ALTER ROLE db_datareader ADD MEMBER ApplicationUser;</a:t>
          </a:r>
        </a:p>
      </dsp:txBody>
      <dsp:txXfrm>
        <a:off x="1217930" y="1893651"/>
        <a:ext cx="4871720" cy="1784821"/>
      </dsp:txXfrm>
    </dsp:sp>
    <dsp:sp modelId="{50693D6C-1E6A-4DA8-B10B-64C525B818B3}">
      <dsp:nvSpPr>
        <dsp:cNvPr id="0" name=""/>
        <dsp:cNvSpPr/>
      </dsp:nvSpPr>
      <dsp:spPr>
        <a:xfrm>
          <a:off x="0" y="1893651"/>
          <a:ext cx="1217930" cy="17848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176301" rIns="64449" bIns="17630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ALTER</a:t>
          </a:r>
        </a:p>
      </dsp:txBody>
      <dsp:txXfrm>
        <a:off x="0" y="1893651"/>
        <a:ext cx="1217930" cy="1784821"/>
      </dsp:txXfrm>
    </dsp:sp>
    <dsp:sp modelId="{28921475-92C2-4DE1-91D0-0BFBC4450973}">
      <dsp:nvSpPr>
        <dsp:cNvPr id="0" name=""/>
        <dsp:cNvSpPr/>
      </dsp:nvSpPr>
      <dsp:spPr>
        <a:xfrm>
          <a:off x="1217930" y="3785562"/>
          <a:ext cx="4871720" cy="17848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25" tIns="453345" rIns="94525" bIns="4533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ALTER ROLE db_datawriter ADD MEMBER ApplicationUser;</a:t>
          </a:r>
        </a:p>
      </dsp:txBody>
      <dsp:txXfrm>
        <a:off x="1217930" y="3785562"/>
        <a:ext cx="4871720" cy="1784821"/>
      </dsp:txXfrm>
    </dsp:sp>
    <dsp:sp modelId="{D96C3A83-2D17-430A-A569-D342D02E5FED}">
      <dsp:nvSpPr>
        <dsp:cNvPr id="0" name=""/>
        <dsp:cNvSpPr/>
      </dsp:nvSpPr>
      <dsp:spPr>
        <a:xfrm>
          <a:off x="0" y="3785562"/>
          <a:ext cx="1217930" cy="17848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449" tIns="176301" rIns="64449" bIns="17630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ALTER</a:t>
          </a:r>
        </a:p>
      </dsp:txBody>
      <dsp:txXfrm>
        <a:off x="0" y="3785562"/>
        <a:ext cx="1217930" cy="1784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F37ED-90F5-4EAF-98A6-55B7F0E1EFCE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A1C63-4A19-4F29-92CF-3B41E46C3E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BC237-54E6-445A-A7FA-512DE34CCA1B}" type="datetimeFigureOut">
              <a:rPr lang="en-IN" smtClean="0"/>
              <a:t>14-09-2019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EEA90-197E-479D-89C5-AF38B411E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59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Microsoft announced 25 major updates and new features in Azure in this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EEA90-197E-479D-89C5-AF38B411E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8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98D8EDC-AB52-4DC5-A396-0D969A00E4C8}"/>
              </a:ext>
            </a:extLst>
          </p:cNvPr>
          <p:cNvGrpSpPr/>
          <p:nvPr userDrawn="1"/>
        </p:nvGrpSpPr>
        <p:grpSpPr>
          <a:xfrm>
            <a:off x="106352" y="285596"/>
            <a:ext cx="11868269" cy="3608572"/>
            <a:chOff x="106352" y="285596"/>
            <a:chExt cx="11868269" cy="360857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71BBAB-4D69-4472-99DA-3D3C2F3834FA}"/>
                </a:ext>
              </a:extLst>
            </p:cNvPr>
            <p:cNvSpPr txBox="1"/>
            <p:nvPr/>
          </p:nvSpPr>
          <p:spPr>
            <a:xfrm>
              <a:off x="450875" y="653143"/>
              <a:ext cx="199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rgbClr val="EE782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PRESENTS</a:t>
              </a:r>
            </a:p>
          </p:txBody>
        </p:sp>
        <p:sp>
          <p:nvSpPr>
            <p:cNvPr id="27" name="Donut 45">
              <a:extLst>
                <a:ext uri="{FF2B5EF4-FFF2-40B4-BE49-F238E27FC236}">
                  <a16:creationId xmlns:a16="http://schemas.microsoft.com/office/drawing/2014/main" id="{74E60AF2-A8EE-4F50-BA2E-7C419AE06459}"/>
                </a:ext>
              </a:extLst>
            </p:cNvPr>
            <p:cNvSpPr/>
            <p:nvPr/>
          </p:nvSpPr>
          <p:spPr>
            <a:xfrm>
              <a:off x="2732867" y="3296917"/>
              <a:ext cx="597600" cy="597251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1D43ACB-0150-44BE-BC4E-EB5F672911E4}"/>
                </a:ext>
              </a:extLst>
            </p:cNvPr>
            <p:cNvSpPr/>
            <p:nvPr/>
          </p:nvSpPr>
          <p:spPr>
            <a:xfrm>
              <a:off x="2732868" y="2403981"/>
              <a:ext cx="4508589" cy="525767"/>
            </a:xfrm>
            <a:prstGeom prst="rect">
              <a:avLst/>
            </a:prstGeom>
            <a:solidFill>
              <a:srgbClr val="0495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9" name="Flowchart: Card 25">
              <a:extLst>
                <a:ext uri="{FF2B5EF4-FFF2-40B4-BE49-F238E27FC236}">
                  <a16:creationId xmlns:a16="http://schemas.microsoft.com/office/drawing/2014/main" id="{AFCCC256-B1E3-40DE-B469-A594D8FE4D8F}"/>
                </a:ext>
              </a:extLst>
            </p:cNvPr>
            <p:cNvSpPr/>
            <p:nvPr/>
          </p:nvSpPr>
          <p:spPr>
            <a:xfrm rot="10800000" flipH="1">
              <a:off x="7020233" y="2403971"/>
              <a:ext cx="2328483" cy="525767"/>
            </a:xfrm>
            <a:custGeom>
              <a:avLst/>
              <a:gdLst>
                <a:gd name="connsiteX0" fmla="*/ 0 w 10000"/>
                <a:gd name="connsiteY0" fmla="*/ 2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0 w 10000"/>
                <a:gd name="connsiteY5" fmla="*/ 2000 h 10000"/>
                <a:gd name="connsiteX0" fmla="*/ 43 w 10000"/>
                <a:gd name="connsiteY0" fmla="*/ 9813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  <a:gd name="connsiteX0" fmla="*/ 43 w 10000"/>
                <a:gd name="connsiteY0" fmla="*/ 9813 h 10000"/>
                <a:gd name="connsiteX1" fmla="*/ 689 w 10000"/>
                <a:gd name="connsiteY1" fmla="*/ 0 h 10000"/>
                <a:gd name="connsiteX2" fmla="*/ 10000 w 10000"/>
                <a:gd name="connsiteY2" fmla="*/ 0 h 10000"/>
                <a:gd name="connsiteX3" fmla="*/ 10000 w 10000"/>
                <a:gd name="connsiteY3" fmla="*/ 10000 h 10000"/>
                <a:gd name="connsiteX4" fmla="*/ 0 w 10000"/>
                <a:gd name="connsiteY4" fmla="*/ 10000 h 10000"/>
                <a:gd name="connsiteX5" fmla="*/ 43 w 10000"/>
                <a:gd name="connsiteY5" fmla="*/ 981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43" y="9813"/>
                  </a:moveTo>
                  <a:cubicBezTo>
                    <a:pt x="258" y="6542"/>
                    <a:pt x="474" y="3271"/>
                    <a:pt x="689" y="0"/>
                  </a:cubicBez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cubicBezTo>
                    <a:pt x="14" y="9938"/>
                    <a:pt x="29" y="9875"/>
                    <a:pt x="43" y="9813"/>
                  </a:cubicBezTo>
                  <a:close/>
                </a:path>
              </a:pathLst>
            </a:custGeom>
            <a:solidFill>
              <a:srgbClr val="FF9D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018D96-23C3-4E32-9DB7-C4822728C3B0}"/>
                </a:ext>
              </a:extLst>
            </p:cNvPr>
            <p:cNvSpPr txBox="1"/>
            <p:nvPr/>
          </p:nvSpPr>
          <p:spPr>
            <a:xfrm>
              <a:off x="2855661" y="2491390"/>
              <a:ext cx="416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 Coimbatore, India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38BEDC-5F2B-4F3B-BC32-E3B95F713FB5}"/>
                </a:ext>
              </a:extLst>
            </p:cNvPr>
            <p:cNvSpPr txBox="1"/>
            <p:nvPr/>
          </p:nvSpPr>
          <p:spPr>
            <a:xfrm>
              <a:off x="7264233" y="2491390"/>
              <a:ext cx="1840482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Segoe UI" panose="020B0502040204020203" pitchFamily="34" charset="0"/>
                  <a:ea typeface="Lato" panose="020F0502020204030203" pitchFamily="34" charset="0"/>
                  <a:cs typeface="Segoe UI" panose="020B0502040204020203" pitchFamily="34" charset="0"/>
                </a:rPr>
                <a:t>Sep 14, 2019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2B6B98-A3C1-4F64-98FD-A8425D9D7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52" y="285596"/>
              <a:ext cx="2683310" cy="35385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C51D49-28A0-4DC5-B118-A843A62A2D73}"/>
                </a:ext>
              </a:extLst>
            </p:cNvPr>
            <p:cNvSpPr txBox="1"/>
            <p:nvPr userDrawn="1"/>
          </p:nvSpPr>
          <p:spPr>
            <a:xfrm>
              <a:off x="10465439" y="307418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3DCA299-C7F3-4194-B541-32D68EDC20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3661" y="597875"/>
              <a:ext cx="1172738" cy="36066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6532B96-D68A-4223-92B0-8C6DD6C135A1}"/>
                </a:ext>
              </a:extLst>
            </p:cNvPr>
            <p:cNvSpPr txBox="1"/>
            <p:nvPr/>
          </p:nvSpPr>
          <p:spPr>
            <a:xfrm>
              <a:off x="1100097" y="1600727"/>
              <a:ext cx="97587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b="1" dirty="0">
                  <a:solidFill>
                    <a:srgbClr val="666666"/>
                  </a:solidFill>
                  <a:latin typeface="+mj-lt"/>
                  <a:cs typeface="Arial" panose="020B0604020202020204" pitchFamily="34" charset="0"/>
                </a:rPr>
                <a:t>Workshop on Azure Database</a:t>
              </a:r>
            </a:p>
          </p:txBody>
        </p:sp>
      </p:grpSp>
      <p:sp>
        <p:nvSpPr>
          <p:cNvPr id="2" name="AutoShape 2" descr="https://eu-api.asm.skype.com/v1/objects/0-weu-d10-01de2d48621d36fa4aea6d312e9afe2c/views/imgpsh_mobile_save">
            <a:extLst>
              <a:ext uri="{FF2B5EF4-FFF2-40B4-BE49-F238E27FC236}">
                <a16:creationId xmlns:a16="http://schemas.microsoft.com/office/drawing/2014/main" id="{51DB5051-CE5A-4FD7-88AC-3423201797A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2660651" y="2491390"/>
            <a:ext cx="4373686" cy="43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C8E457E3-CA24-4591-B060-165AF84622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3489381"/>
            <a:ext cx="2374503" cy="23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3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Title 1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52E5F9-FA16-455D-A746-604DD9425888}"/>
              </a:ext>
            </a:extLst>
          </p:cNvPr>
          <p:cNvSpPr txBox="1"/>
          <p:nvPr userDrawn="1"/>
        </p:nvSpPr>
        <p:spPr>
          <a:xfrm>
            <a:off x="10465439" y="307418"/>
            <a:ext cx="150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Brought to you by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4F6CEDE-0E28-451A-AD8B-5CC2CDA317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661" y="597875"/>
            <a:ext cx="1172738" cy="3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5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88915C6-D271-4797-AB5A-438DD498C12C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16F53F-B4F8-4BB5-B024-8B50F86604C6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A717AB-A5A5-40E5-9C9C-05C4A1327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2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0B88E45-0831-4AF6-A18F-4A0C3202986E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BDC602-5DC7-4E68-9211-7214372401E4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6B2A7CC-D233-4DF2-8087-012F947028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961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623618B-08C5-4C2A-94D4-26AFE82A77AC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834401-71D1-463D-BEB4-BB93C35E0C85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70CC157-B4AE-467A-893F-6F2B24DEB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8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6D573DA-4D8A-483B-8FEF-6A958873A95B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34C8F8-12D1-4228-BA3F-66F7EE21BF36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E8DFED7-01F7-4371-AC2B-FF37B7CAE9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2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DDEE385-E649-40D0-BD85-B5B198B49E9B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2781D0-22B2-40C7-BB66-1E9458C47E79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AF84EF-1023-4635-BACC-47AE87B42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41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C553019-1150-4CB7-99C6-51456CBC6CE1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938C4-376D-49A4-9949-084729C63A1A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6E8E6C1-37DF-4659-B3A1-CEF708B81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‹#›</a:t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9" y="138213"/>
            <a:ext cx="1394902" cy="18395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7BEA06-65D6-4A6B-BDA5-A5F7B4303FB9}"/>
              </a:ext>
            </a:extLst>
          </p:cNvPr>
          <p:cNvGrpSpPr/>
          <p:nvPr userDrawn="1"/>
        </p:nvGrpSpPr>
        <p:grpSpPr>
          <a:xfrm>
            <a:off x="10787322" y="91103"/>
            <a:ext cx="1509182" cy="651121"/>
            <a:chOff x="10787322" y="91103"/>
            <a:chExt cx="1509182" cy="6511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348DE7-6014-4D2C-857C-970ED93E22CD}"/>
                </a:ext>
              </a:extLst>
            </p:cNvPr>
            <p:cNvSpPr txBox="1"/>
            <p:nvPr userDrawn="1"/>
          </p:nvSpPr>
          <p:spPr>
            <a:xfrm>
              <a:off x="10787322" y="91103"/>
              <a:ext cx="1509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Brought to you by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9806A5D-7C0F-4A98-8BA1-4380AE0907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5544" y="381560"/>
              <a:ext cx="1172738" cy="360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109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BD173E30-8D43-43BA-9C8B-0C6B0D93C5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01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virtual-network/virtual-network-ip-addresses-overview-arm" TargetMode="External"/><Relationship Id="rId2" Type="http://schemas.openxmlformats.org/officeDocument/2006/relationships/hyperlink" Target="https://docs.microsoft.com/en-us/azure/virtual-network/virtual-networks-reserved-public-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85" y="4037582"/>
            <a:ext cx="1232767" cy="1232767"/>
          </a:xfrm>
          <a:prstGeom prst="flowChartConnector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689529-04A6-4238-BE54-9F68ACFD2D8D}"/>
              </a:ext>
            </a:extLst>
          </p:cNvPr>
          <p:cNvGrpSpPr/>
          <p:nvPr/>
        </p:nvGrpSpPr>
        <p:grpSpPr>
          <a:xfrm>
            <a:off x="3925942" y="3622574"/>
            <a:ext cx="8044384" cy="2192701"/>
            <a:chOff x="3917475" y="3393700"/>
            <a:chExt cx="8044384" cy="219270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68B0A8-6DF0-4D3F-88E3-62C0DFE1D25C}"/>
                </a:ext>
              </a:extLst>
            </p:cNvPr>
            <p:cNvSpPr txBox="1"/>
            <p:nvPr/>
          </p:nvSpPr>
          <p:spPr>
            <a:xfrm>
              <a:off x="3917476" y="3393700"/>
              <a:ext cx="5681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Pandiyan</a:t>
              </a:r>
              <a:r>
                <a:rPr lang="en-US" sz="36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 </a:t>
              </a:r>
              <a:r>
                <a:rPr lang="en-US" sz="3600" dirty="0" err="1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Murugan</a:t>
              </a:r>
              <a:endParaRPr lang="en-US" sz="3600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C51F4E-0C7A-4B60-8DD6-58A945560A87}"/>
                </a:ext>
              </a:extLst>
            </p:cNvPr>
            <p:cNvSpPr txBox="1"/>
            <p:nvPr/>
          </p:nvSpPr>
          <p:spPr>
            <a:xfrm>
              <a:off x="3917475" y="3993904"/>
              <a:ext cx="804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Sr. Software Engineer @ Kovai.co</a:t>
              </a:r>
              <a:endParaRPr lang="en-IN" sz="2000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907EBC-E3F2-4BBB-9CAC-FB6415727B58}"/>
                </a:ext>
              </a:extLst>
            </p:cNvPr>
            <p:cNvSpPr txBox="1"/>
            <p:nvPr/>
          </p:nvSpPr>
          <p:spPr>
            <a:xfrm>
              <a:off x="3917475" y="4509183"/>
              <a:ext cx="764877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Building Secure Solutions with Azure SQL 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247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1F639-F78B-48A9-9C34-356C83CA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Database-level firewall rules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3CF0B7-640C-4A51-B343-0BB6769DA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1913"/>
            <a:ext cx="6553545" cy="55221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B8F8D4-E7BA-41D9-B572-489768CAF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>
                <a:solidFill>
                  <a:srgbClr val="59595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59595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05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379D2-0B51-438E-8A6A-EDF9A750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SQL authentication</a:t>
            </a:r>
            <a:r>
              <a:rPr lang="en-US" dirty="0"/>
              <a:t>, use a username and password for logins and are only valid in the context of a specific database within the server</a:t>
            </a:r>
          </a:p>
          <a:p>
            <a:r>
              <a:rPr lang="en-US" b="1" dirty="0"/>
              <a:t>Azure AD authentication</a:t>
            </a:r>
            <a:r>
              <a:rPr lang="en-US" dirty="0"/>
              <a:t>, use identities managed by Azure AD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F501A-95CA-477C-B1AE-1E22B78B4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AF29A-D281-460F-8127-00A06FFF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who can access your database</a:t>
            </a:r>
          </a:p>
        </p:txBody>
      </p:sp>
    </p:spTree>
    <p:extLst>
      <p:ext uri="{BB962C8B-B14F-4D97-AF65-F5344CB8AC3E}">
        <p14:creationId xmlns:p14="http://schemas.microsoft.com/office/powerpoint/2010/main" val="112651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F058D9-55EA-46B7-A092-0FE8CA7B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authentication</a:t>
            </a: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7ACA7-7A86-4BA0-A82D-F074850E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898989"/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Aft>
                <a:spcPts val="600"/>
              </a:spcAft>
            </a:pPr>
            <a:fld id="{BD173E30-8D43-43BA-9C8B-0C6B0D93C555}" type="slidenum">
              <a:rPr lang="en-US" sz="1500">
                <a:solidFill>
                  <a:srgbClr val="FFFFFF">
                    <a:alpha val="80000"/>
                  </a:srgbClr>
                </a:solidFill>
                <a:latin typeface="+mn-lt"/>
                <a:cs typeface="+mn-cs"/>
              </a:rPr>
              <a:pPr algn="ctr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>
                  <a:alpha val="80000"/>
                </a:srgbClr>
              </a:solidFill>
              <a:latin typeface="+mn-lt"/>
              <a:cs typeface="+mn-cs"/>
            </a:endParaRPr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B3C8B1D-0600-4C87-9CE2-743C6E5D2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283038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90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F2B18B-7FC1-4733-A358-584BBA9C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AD authentication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E9235-5014-4E0F-8AA6-D12767BF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To add a user with Azure AD authentication: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Connect to your Azure SQL server using an Azure AD account with at least the ALTER ANY USER permission.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In the query window, enter the following command and modify &lt;</a:t>
            </a:r>
            <a:r>
              <a:rPr lang="en-US" sz="2000" dirty="0" err="1">
                <a:solidFill>
                  <a:srgbClr val="000000"/>
                </a:solidFill>
                <a:latin typeface="+mn-lt"/>
                <a:cs typeface="+mn-cs"/>
              </a:rPr>
              <a:t>Azure_AD_principal_name</a:t>
            </a:r>
            <a:r>
              <a:rPr lang="en-US" sz="2000" dirty="0">
                <a:solidFill>
                  <a:srgbClr val="000000"/>
                </a:solidFill>
                <a:latin typeface="+mn-lt"/>
                <a:cs typeface="+mn-cs"/>
              </a:rPr>
              <a:t>&gt; to the principal name of the Azure AD user or the display name of the Azure AD group: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+mn-lt"/>
                <a:cs typeface="+mn-cs"/>
              </a:rPr>
              <a:t>CREATE USER &lt;</a:t>
            </a:r>
            <a:r>
              <a:rPr lang="en-US" sz="2000" b="1" dirty="0" err="1">
                <a:solidFill>
                  <a:srgbClr val="000000"/>
                </a:solidFill>
                <a:latin typeface="+mn-lt"/>
                <a:cs typeface="+mn-cs"/>
              </a:rPr>
              <a:t>Azure_AD_principal_name</a:t>
            </a:r>
            <a:r>
              <a:rPr lang="en-US" sz="2000" b="1" dirty="0">
                <a:solidFill>
                  <a:srgbClr val="000000"/>
                </a:solidFill>
                <a:latin typeface="+mn-lt"/>
                <a:cs typeface="+mn-cs"/>
              </a:rPr>
              <a:t>&gt; FROM EXTERNAL PROVIDER;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0523E-6618-44F5-92DC-4FA081F7E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 sz="1000">
                <a:solidFill>
                  <a:srgbClr val="89898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000">
              <a:solidFill>
                <a:srgbClr val="89898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67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E3B843-FED3-407C-B181-73BE3E9E2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a secure, encrypted connection between the client application and SQL database, a connection string must be configured to:</a:t>
            </a:r>
          </a:p>
          <a:p>
            <a:pPr lvl="1"/>
            <a:r>
              <a:rPr lang="en-US" dirty="0"/>
              <a:t>Request an encrypted connection</a:t>
            </a:r>
          </a:p>
          <a:p>
            <a:pPr lvl="1"/>
            <a:r>
              <a:rPr lang="en-US" dirty="0"/>
              <a:t>Not trust the server certificate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95A74-B4AF-4426-A209-BFFEBA72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AE379A-57B8-44C3-8BA6-E2852541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Secure connection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681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C64389-C1D0-40D3-AFCB-A762CE61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masking rules consist of the column to apply the mask to, and how the data should be masked. 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7EC5D-0CC1-45C0-8C26-2EF46DD4D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E0F50E-0C85-48B9-BF57-ED002EC6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Dynamic data masking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912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BBBEB5-6A4D-4BA1-967E-9A0F1DD5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advanced data security feature detects potential threats as they occur and provides security alerts on anomalous activities. </a:t>
            </a:r>
          </a:p>
          <a:p>
            <a:r>
              <a:rPr lang="en-US" dirty="0"/>
              <a:t>Users can explore these suspicious events using the auditing feature, and determine if the event was to access, breach, or exploit data in the database.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CD1D13-8180-4EFA-859F-F1A981F2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07BC87-50AB-4084-ACBD-702E10E5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Advanced data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62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EAF896-BD26-447D-B938-226041AA9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139322-6F76-4A14-A37B-6E22216D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913" y="2883038"/>
            <a:ext cx="10515600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95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3D2520-4AFE-44AF-905A-DD63EF3A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Server-level and database-level firewall rules</a:t>
            </a:r>
          </a:p>
          <a:p>
            <a:r>
              <a:rPr lang="en-US" dirty="0"/>
              <a:t>Configure an Azure Active Directory (AD) administrator</a:t>
            </a:r>
          </a:p>
          <a:p>
            <a:r>
              <a:rPr lang="en-US" dirty="0"/>
              <a:t>Manage user access with SQL authentication, Azure AD authentication, and secure connection strings</a:t>
            </a:r>
          </a:p>
          <a:p>
            <a:r>
              <a:rPr lang="en-US" dirty="0"/>
              <a:t>Enable security features, such as advanced data security, auditing, data masking, and encryption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56E136-8C96-4131-BAB5-B4013C15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088B49-4BF9-4233-9187-8549317A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53988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EF0D24-CC56-4FF0-A22D-9B16F0FC4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SQL Database secures data in a single or pooled database by allowing you to:</a:t>
            </a:r>
          </a:p>
          <a:p>
            <a:pPr lvl="1"/>
            <a:r>
              <a:rPr lang="en-US" dirty="0"/>
              <a:t>Limit access using firewall rules</a:t>
            </a:r>
          </a:p>
          <a:p>
            <a:pPr lvl="1"/>
            <a:r>
              <a:rPr lang="en-US" dirty="0"/>
              <a:t>Use authentication mechanisms that require identity</a:t>
            </a:r>
          </a:p>
          <a:p>
            <a:pPr lvl="1"/>
            <a:r>
              <a:rPr lang="en-US" dirty="0"/>
              <a:t>Use authorization with role-based memberships and permissions</a:t>
            </a:r>
          </a:p>
          <a:p>
            <a:pPr lvl="1"/>
            <a:r>
              <a:rPr lang="en-US" dirty="0"/>
              <a:t>Enable security features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44D1C-C847-49F4-89C9-2CDCFD058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8D9F1-20F4-4B7D-8525-4EFF03AC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4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67F161-4959-4CA2-8F7E-0F9466A3A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databases are protected by firewalls in Azure. By default, all connections to the server and database are rejected.</a:t>
            </a:r>
          </a:p>
          <a:p>
            <a:r>
              <a:rPr lang="en-US" dirty="0"/>
              <a:t>Set </a:t>
            </a:r>
            <a:r>
              <a:rPr lang="en-US" b="1" dirty="0"/>
              <a:t>Allow access to Azure services</a:t>
            </a:r>
            <a:r>
              <a:rPr lang="en-US" dirty="0"/>
              <a:t> to </a:t>
            </a:r>
            <a:r>
              <a:rPr lang="en-US" b="1" dirty="0"/>
              <a:t>OFF</a:t>
            </a:r>
            <a:r>
              <a:rPr lang="en-US" dirty="0"/>
              <a:t> for the most secure configuration. Then, create a </a:t>
            </a:r>
            <a:r>
              <a:rPr lang="en-US" u="sng" dirty="0">
                <a:hlinkClick r:id="rId2"/>
              </a:rPr>
              <a:t>reserved IP (classic deployment)</a:t>
            </a:r>
            <a:r>
              <a:rPr lang="en-US" dirty="0"/>
              <a:t> for the resource that needs to connect, such as an Azure VM or cloud service, and only allow that IP address access through the firewall. If you're using the </a:t>
            </a:r>
            <a:r>
              <a:rPr lang="en-US" u="sng" dirty="0">
                <a:hlinkClick r:id="rId3"/>
              </a:rPr>
              <a:t>resource manager</a:t>
            </a:r>
            <a:r>
              <a:rPr lang="en-US" dirty="0"/>
              <a:t> deployment model, a dedicated public IP address is required for each resource.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0B6AD-00FE-4EB5-AB51-78DDE8789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701FCD-159B-45AB-B670-DDBB4417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firewall rules</a:t>
            </a:r>
          </a:p>
        </p:txBody>
      </p:sp>
    </p:spTree>
    <p:extLst>
      <p:ext uri="{BB962C8B-B14F-4D97-AF65-F5344CB8AC3E}">
        <p14:creationId xmlns:p14="http://schemas.microsoft.com/office/powerpoint/2010/main" val="426253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D1B2E2-2364-4F6F-8109-133359EE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Set up SQL Database server firewall rules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CC9AA-BFFF-4101-8449-578D225F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8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8EC4F-5429-4263-BEDF-743402E18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Server-level firewall rules</a:t>
            </a:r>
            <a:endParaRPr lang="en-US" dirty="0"/>
          </a:p>
          <a:p>
            <a:pPr lvl="1"/>
            <a:r>
              <a:rPr lang="en-US" dirty="0"/>
              <a:t>Allow access to Azure services</a:t>
            </a:r>
          </a:p>
          <a:p>
            <a:pPr lvl="1"/>
            <a:r>
              <a:rPr lang="en-US" dirty="0"/>
              <a:t>IP address rules</a:t>
            </a:r>
          </a:p>
          <a:p>
            <a:pPr lvl="1"/>
            <a:r>
              <a:rPr lang="en-US" dirty="0"/>
              <a:t>Virtual network rules</a:t>
            </a:r>
          </a:p>
          <a:p>
            <a:r>
              <a:rPr lang="en-US" b="1" dirty="0"/>
              <a:t>Database-level firewall rules</a:t>
            </a:r>
            <a:endParaRPr lang="en-US" dirty="0"/>
          </a:p>
          <a:p>
            <a:pPr lvl="1"/>
            <a:r>
              <a:rPr lang="en-US" dirty="0"/>
              <a:t>IP address rules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824FE9-5FE7-4865-A155-15697039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D173E30-8D43-43BA-9C8B-0C6B0D93C555}" type="slidenum">
              <a:rPr lang="en-IN" smtClean="0"/>
              <a:t>6</a:t>
            </a:fld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873B4-BE3E-46DA-9D25-FD6B7CB0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Firewall rules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33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1AD4FB-1C4F-411D-AAF6-549F5416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Allow access to Azure services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D76D868-6C4E-4A60-89E6-26139B76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52922"/>
            <a:ext cx="6553545" cy="556009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27F5C-E892-4A06-89FF-5C4EE6533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>
                <a:solidFill>
                  <a:srgbClr val="59595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59595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26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8F2EC7-F470-4DB3-AA03-63E2D417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IP address rules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371213D-511D-410F-A6AB-F77F2C80B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3165"/>
            <a:ext cx="6553545" cy="55196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EC47BE-B6CB-458F-92E4-0EC983080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>
                <a:solidFill>
                  <a:srgbClr val="59595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59595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18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F9E318-AC0F-4A36-B3C6-4C51DB7B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network rules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41F86FC-1429-4256-BEC9-B139E084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51710"/>
            <a:ext cx="6553545" cy="55625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F5746-3866-4FA7-985E-744B2B3A9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D173E30-8D43-43BA-9C8B-0C6B0D93C555}" type="slidenum">
              <a:rPr lang="en-US">
                <a:solidFill>
                  <a:srgbClr val="595959"/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595959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66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Montserra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1F81DC5BEF84096615F0BA9929F51" ma:contentTypeVersion="2" ma:contentTypeDescription="Create a new document." ma:contentTypeScope="" ma:versionID="0a5f5797e8191b0eb0c5e3098c4ac85f">
  <xsd:schema xmlns:xsd="http://www.w3.org/2001/XMLSchema" xmlns:xs="http://www.w3.org/2001/XMLSchema" xmlns:p="http://schemas.microsoft.com/office/2006/metadata/properties" xmlns:ns2="6572b90b-9a27-40e9-bbdc-d32d2d31ad39" targetNamespace="http://schemas.microsoft.com/office/2006/metadata/properties" ma:root="true" ma:fieldsID="f46122011700eca45fa8c383875aacad" ns2:_="">
    <xsd:import namespace="6572b90b-9a27-40e9-bbdc-d32d2d31ad3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2b90b-9a27-40e9-bbdc-d32d2d31ad3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3D9159-1EB3-42F9-9A64-6E02005876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7F3881-6EB3-4E38-8DD5-FEAF14887EA9}">
  <ds:schemaRefs>
    <ds:schemaRef ds:uri="http://purl.org/dc/terms/"/>
    <ds:schemaRef ds:uri="http://schemas.openxmlformats.org/package/2006/metadata/core-properties"/>
    <ds:schemaRef ds:uri="6572b90b-9a27-40e9-bbdc-d32d2d31ad39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571132C-3358-4741-BAB2-A58FBA8206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72b90b-9a27-40e9-bbdc-d32d2d31ad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470</Words>
  <Application>Microsoft Office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Lato</vt:lpstr>
      <vt:lpstr>Montserrat</vt:lpstr>
      <vt:lpstr>Segoe UI</vt:lpstr>
      <vt:lpstr>Office Theme</vt:lpstr>
      <vt:lpstr>PowerPoint Presentation</vt:lpstr>
      <vt:lpstr>How?</vt:lpstr>
      <vt:lpstr>PowerPoint Presentation</vt:lpstr>
      <vt:lpstr>Create firewall rules</vt:lpstr>
      <vt:lpstr>Set up SQL Database server firewall rules </vt:lpstr>
      <vt:lpstr>Firewall rules </vt:lpstr>
      <vt:lpstr>Allow access to Azure services</vt:lpstr>
      <vt:lpstr>IP address rules</vt:lpstr>
      <vt:lpstr>Virtual network rules</vt:lpstr>
      <vt:lpstr>Database-level firewall rules</vt:lpstr>
      <vt:lpstr>Control who can access your database</vt:lpstr>
      <vt:lpstr>SQL authentication</vt:lpstr>
      <vt:lpstr>Azure AD authentication</vt:lpstr>
      <vt:lpstr>Secure connection strings</vt:lpstr>
      <vt:lpstr>Dynamic data masking</vt:lpstr>
      <vt:lpstr>Advanced data security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Pandiyan Murugan</dc:creator>
  <cp:lastModifiedBy>Pandiyan Murugan</cp:lastModifiedBy>
  <cp:revision>8</cp:revision>
  <dcterms:created xsi:type="dcterms:W3CDTF">2019-09-14T05:24:06Z</dcterms:created>
  <dcterms:modified xsi:type="dcterms:W3CDTF">2019-09-14T06:33:16Z</dcterms:modified>
</cp:coreProperties>
</file>