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6"/>
  </p:notesMasterIdLst>
  <p:sldIdLst>
    <p:sldId id="292" r:id="rId5"/>
    <p:sldId id="1305" r:id="rId6"/>
    <p:sldId id="352" r:id="rId7"/>
    <p:sldId id="1300" r:id="rId8"/>
    <p:sldId id="1284" r:id="rId9"/>
    <p:sldId id="1285" r:id="rId10"/>
    <p:sldId id="1303" r:id="rId11"/>
    <p:sldId id="1304" r:id="rId12"/>
    <p:sldId id="1286" r:id="rId13"/>
    <p:sldId id="1287" r:id="rId14"/>
    <p:sldId id="1307" r:id="rId15"/>
    <p:sldId id="1308" r:id="rId16"/>
    <p:sldId id="1309" r:id="rId17"/>
    <p:sldId id="1292" r:id="rId18"/>
    <p:sldId id="1293" r:id="rId19"/>
    <p:sldId id="1294" r:id="rId20"/>
    <p:sldId id="1295" r:id="rId21"/>
    <p:sldId id="1296" r:id="rId22"/>
    <p:sldId id="1297" r:id="rId23"/>
    <p:sldId id="1288" r:id="rId24"/>
    <p:sldId id="1249" r:id="rId25"/>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78" autoAdjust="0"/>
    <p:restoredTop sz="99821" autoAdjust="0"/>
  </p:normalViewPr>
  <p:slideViewPr>
    <p:cSldViewPr snapToGrid="0">
      <p:cViewPr>
        <p:scale>
          <a:sx n="100" d="100"/>
          <a:sy n="100" d="100"/>
        </p:scale>
        <p:origin x="-648" y="-48"/>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notesMaster" Target="notesMasters/notesMaster1.xml" /><Relationship Id="rId3" Type="http://schemas.openxmlformats.org/officeDocument/2006/relationships/customXml" Target="../customXml/item3.xml" /><Relationship Id="rId21" Type="http://schemas.openxmlformats.org/officeDocument/2006/relationships/slide" Target="slides/slide17.xml" /><Relationship Id="rId222" Type="http://schemas.openxmlformats.org/officeDocument/2006/relationships/viewProps" Target="view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slide" Target="slides/slide2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221"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slide" Target="slides/slide20.xml" /><Relationship Id="rId220" Type="http://customschemas.google.com/relationships/presentationmetadata" Target="metadata"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slide" Target="slides/slide19.xml" /><Relationship Id="rId10" Type="http://schemas.openxmlformats.org/officeDocument/2006/relationships/slide" Target="slides/slide6.xml" /><Relationship Id="rId19" Type="http://schemas.openxmlformats.org/officeDocument/2006/relationships/slide" Target="slides/slide15.xml" /><Relationship Id="rId224" Type="http://schemas.openxmlformats.org/officeDocument/2006/relationships/tableStyles" Target="tableStyle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23" Type="http://schemas.openxmlformats.org/officeDocument/2006/relationships/theme" Target="theme/theme1.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57806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873310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SG" dirty="0"/>
          </a:p>
          <a:p>
            <a:endParaRPr lang="en-SG" dirty="0"/>
          </a:p>
        </p:txBody>
      </p:sp>
    </p:spTree>
    <p:extLst>
      <p:ext uri="{BB962C8B-B14F-4D97-AF65-F5344CB8AC3E}">
        <p14:creationId xmlns:p14="http://schemas.microsoft.com/office/powerpoint/2010/main" val="6679778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38556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4/12/2024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4/12/2024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0.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9.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10.xml"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9.xml" /></Relationships>
</file>

<file path=ppt/slides/_rels/slide16.xml.rels><?xml version="1.0" encoding="UTF-8" standalone="yes"?>
<Relationships xmlns="http://schemas.openxmlformats.org/package/2006/relationships"><Relationship Id="rId3" Type="http://schemas.openxmlformats.org/officeDocument/2006/relationships/image" Target="../media/image16.jpeg" /><Relationship Id="rId2" Type="http://schemas.openxmlformats.org/officeDocument/2006/relationships/image" Target="../media/image15.jpeg" /><Relationship Id="rId1" Type="http://schemas.openxmlformats.org/officeDocument/2006/relationships/slideLayout" Target="../slideLayouts/slideLayout9.xml" /><Relationship Id="rId5" Type="http://schemas.openxmlformats.org/officeDocument/2006/relationships/image" Target="../media/image18.jpeg" /><Relationship Id="rId4" Type="http://schemas.openxmlformats.org/officeDocument/2006/relationships/image" Target="../media/image17.jpeg" /></Relationships>
</file>

<file path=ppt/slides/_rels/slide17.xml.rels><?xml version="1.0" encoding="UTF-8" standalone="yes"?>
<Relationships xmlns="http://schemas.openxmlformats.org/package/2006/relationships"><Relationship Id="rId3" Type="http://schemas.openxmlformats.org/officeDocument/2006/relationships/image" Target="../media/image19.jpeg" /><Relationship Id="rId2" Type="http://schemas.openxmlformats.org/officeDocument/2006/relationships/notesSlide" Target="../notesSlides/notesSlide12.xml" /><Relationship Id="rId1" Type="http://schemas.openxmlformats.org/officeDocument/2006/relationships/slideLayout" Target="../slideLayouts/slideLayout9.xml" /><Relationship Id="rId4" Type="http://schemas.openxmlformats.org/officeDocument/2006/relationships/image" Target="../media/image16.jpeg"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2.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1.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1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8" Type="http://schemas.openxmlformats.org/officeDocument/2006/relationships/image" Target="../media/image7.png" /><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notesSlide" Target="../notesSlides/notesSlide7.xml" /><Relationship Id="rId1" Type="http://schemas.openxmlformats.org/officeDocument/2006/relationships/slideLayout" Target="../slideLayouts/slideLayout1.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 Id="rId9" Type="http://schemas.openxmlformats.org/officeDocument/2006/relationships/image" Target="../media/image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9049"/>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42826" y="3904252"/>
            <a:ext cx="2504698"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a:t>
            </a:r>
            <a:r>
              <a:rPr lang="en-GB" sz="1100" b="0" i="0" u="none" strike="noStrike" cap="none" dirty="0">
                <a:solidFill>
                  <a:schemeClr val="tx1"/>
                </a:solidFill>
                <a:latin typeface="Arial"/>
                <a:ea typeface="Arial"/>
                <a:cs typeface="Arial"/>
                <a:sym typeface="Arial"/>
              </a:rPr>
              <a:t> </a:t>
            </a:r>
            <a:r>
              <a:rPr lang="en-GB" sz="1100" dirty="0" err="1">
                <a:solidFill>
                  <a:schemeClr val="tx1"/>
                </a:solidFill>
              </a:rPr>
              <a:t>Pandiyaraja</a:t>
            </a:r>
            <a:r>
              <a:rPr lang="en-GB" sz="1100" dirty="0">
                <a:solidFill>
                  <a:schemeClr val="tx1"/>
                </a:solidFill>
              </a:rPr>
              <a:t> . M</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GB" sz="1100" b="0" i="0" u="none" strike="noStrike" cap="none" dirty="0">
                <a:solidFill>
                  <a:schemeClr val="tx1"/>
                </a:solidFill>
                <a:latin typeface="Arial"/>
                <a:ea typeface="Arial"/>
                <a:cs typeface="Arial"/>
                <a:sym typeface="Arial"/>
              </a:rPr>
              <a:t> </a:t>
            </a:r>
            <a:r>
              <a:rPr lang="en-US" sz="1100" b="0" i="0" u="none" strike="noStrike" cap="none" dirty="0">
                <a:solidFill>
                  <a:schemeClr val="tx1"/>
                </a:solidFill>
                <a:latin typeface="Arial"/>
                <a:ea typeface="Arial"/>
                <a:cs typeface="Arial"/>
                <a:sym typeface="Arial"/>
              </a:rPr>
              <a:t>au9124211040</a:t>
            </a:r>
            <a:r>
              <a:rPr lang="en-GB" sz="1100" b="0" i="0" u="none" strike="noStrike" cap="none" dirty="0">
                <a:solidFill>
                  <a:schemeClr val="tx1"/>
                </a:solidFill>
                <a:latin typeface="Arial"/>
                <a:ea typeface="Arial"/>
                <a:cs typeface="Arial"/>
                <a:sym typeface="Arial"/>
              </a:rPr>
              <a:t>26</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a:solidFill>
                  <a:schemeClr val="tx1"/>
                </a:solidFill>
              </a:rPr>
              <a:t>SHANMUGANATHAN ENGINEERING COLLEGE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EB9ACFB1-7CCF-F7B4-62CA-7510B0BF2123}"/>
              </a:ext>
            </a:extLst>
          </p:cNvPr>
          <p:cNvSpPr txBox="1"/>
          <p:nvPr/>
        </p:nvSpPr>
        <p:spPr>
          <a:xfrm>
            <a:off x="2904554" y="1745499"/>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2828B78A-7103-9756-CD7E-8B1987D981AC}"/>
              </a:ext>
            </a:extLst>
          </p:cNvPr>
          <p:cNvSpPr>
            <a:spLocks noChangeArrowheads="1"/>
          </p:cNvSpPr>
          <p:nvPr/>
        </p:nvSpPr>
        <p:spPr bwMode="auto">
          <a:xfrm>
            <a:off x="3067114" y="3768873"/>
            <a:ext cx="6675119"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6" name="Picture 15">
            <a:extLst>
              <a:ext uri="{FF2B5EF4-FFF2-40B4-BE49-F238E27FC236}">
                <a16:creationId xmlns:a16="http://schemas.microsoft.com/office/drawing/2014/main" id="{1B47035D-385D-0C16-11CA-98146541E60D}"/>
              </a:ext>
            </a:extLst>
          </p:cNvPr>
          <p:cNvPicPr>
            <a:picLocks noChangeAspect="1"/>
          </p:cNvPicPr>
          <p:nvPr/>
        </p:nvPicPr>
        <p:blipFill>
          <a:blip r:embed="rId3"/>
          <a:stretch>
            <a:fillRect/>
          </a:stretch>
        </p:blipFill>
        <p:spPr>
          <a:xfrm>
            <a:off x="856928" y="1161928"/>
            <a:ext cx="7430144" cy="2819644"/>
          </a:xfrm>
          <a:prstGeom prst="rect">
            <a:avLst/>
          </a:prstGeom>
        </p:spPr>
      </p:pic>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EB9ACFB1-7CCF-F7B4-62CA-7510B0BF2123}"/>
              </a:ext>
            </a:extLst>
          </p:cNvPr>
          <p:cNvSpPr txBox="1"/>
          <p:nvPr/>
        </p:nvSpPr>
        <p:spPr>
          <a:xfrm>
            <a:off x="2904554" y="1745499"/>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2828B78A-7103-9756-CD7E-8B1987D981AC}"/>
              </a:ext>
            </a:extLst>
          </p:cNvPr>
          <p:cNvSpPr>
            <a:spLocks noChangeArrowheads="1"/>
          </p:cNvSpPr>
          <p:nvPr/>
        </p:nvSpPr>
        <p:spPr bwMode="auto">
          <a:xfrm>
            <a:off x="1234440" y="2493903"/>
            <a:ext cx="6675119"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3DC853E6-9748-0F37-3B36-28478BC1294E}"/>
              </a:ext>
            </a:extLst>
          </p:cNvPr>
          <p:cNvPicPr>
            <a:picLocks noChangeAspect="1"/>
          </p:cNvPicPr>
          <p:nvPr/>
        </p:nvPicPr>
        <p:blipFill>
          <a:blip r:embed="rId3"/>
          <a:stretch>
            <a:fillRect/>
          </a:stretch>
        </p:blipFill>
        <p:spPr>
          <a:xfrm>
            <a:off x="0" y="556137"/>
            <a:ext cx="9144000" cy="4031226"/>
          </a:xfrm>
          <a:prstGeom prst="rect">
            <a:avLst/>
          </a:prstGeom>
        </p:spPr>
      </p:pic>
    </p:spTree>
    <p:extLst>
      <p:ext uri="{BB962C8B-B14F-4D97-AF65-F5344CB8AC3E}">
        <p14:creationId xmlns:p14="http://schemas.microsoft.com/office/powerpoint/2010/main" val="3631441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EB9ACFB1-7CCF-F7B4-62CA-7510B0BF2123}"/>
              </a:ext>
            </a:extLst>
          </p:cNvPr>
          <p:cNvSpPr txBox="1"/>
          <p:nvPr/>
        </p:nvSpPr>
        <p:spPr>
          <a:xfrm>
            <a:off x="845820" y="2951084"/>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2828B78A-7103-9756-CD7E-8B1987D981AC}"/>
              </a:ext>
            </a:extLst>
          </p:cNvPr>
          <p:cNvSpPr>
            <a:spLocks noChangeArrowheads="1"/>
          </p:cNvSpPr>
          <p:nvPr/>
        </p:nvSpPr>
        <p:spPr bwMode="auto">
          <a:xfrm>
            <a:off x="1234440" y="2493903"/>
            <a:ext cx="6675119"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C34C601A-F1C2-6976-ABE8-6EBD93287365}"/>
              </a:ext>
            </a:extLst>
          </p:cNvPr>
          <p:cNvPicPr>
            <a:picLocks noChangeAspect="1"/>
          </p:cNvPicPr>
          <p:nvPr/>
        </p:nvPicPr>
        <p:blipFill>
          <a:blip r:embed="rId3"/>
          <a:stretch>
            <a:fillRect/>
          </a:stretch>
        </p:blipFill>
        <p:spPr>
          <a:xfrm>
            <a:off x="1638046" y="1283858"/>
            <a:ext cx="5867908" cy="2930000"/>
          </a:xfrm>
          <a:prstGeom prst="rect">
            <a:avLst/>
          </a:prstGeom>
        </p:spPr>
      </p:pic>
    </p:spTree>
    <p:extLst>
      <p:ext uri="{BB962C8B-B14F-4D97-AF65-F5344CB8AC3E}">
        <p14:creationId xmlns:p14="http://schemas.microsoft.com/office/powerpoint/2010/main" val="726233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EB9ACFB1-7CCF-F7B4-62CA-7510B0BF2123}"/>
              </a:ext>
            </a:extLst>
          </p:cNvPr>
          <p:cNvSpPr txBox="1"/>
          <p:nvPr/>
        </p:nvSpPr>
        <p:spPr>
          <a:xfrm>
            <a:off x="2904554" y="1745499"/>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2828B78A-7103-9756-CD7E-8B1987D981AC}"/>
              </a:ext>
            </a:extLst>
          </p:cNvPr>
          <p:cNvSpPr>
            <a:spLocks noChangeArrowheads="1"/>
          </p:cNvSpPr>
          <p:nvPr/>
        </p:nvSpPr>
        <p:spPr bwMode="auto">
          <a:xfrm>
            <a:off x="1234440" y="2493903"/>
            <a:ext cx="6675119"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22A89632-F11E-4841-2579-276B8EE44200}"/>
              </a:ext>
            </a:extLst>
          </p:cNvPr>
          <p:cNvPicPr>
            <a:picLocks noChangeAspect="1"/>
          </p:cNvPicPr>
          <p:nvPr/>
        </p:nvPicPr>
        <p:blipFill>
          <a:blip r:embed="rId3"/>
          <a:stretch>
            <a:fillRect/>
          </a:stretch>
        </p:blipFill>
        <p:spPr>
          <a:xfrm>
            <a:off x="1439908" y="1264806"/>
            <a:ext cx="6264183" cy="3411104"/>
          </a:xfrm>
          <a:prstGeom prst="rect">
            <a:avLst/>
          </a:prstGeom>
        </p:spPr>
      </p:pic>
    </p:spTree>
    <p:extLst>
      <p:ext uri="{BB962C8B-B14F-4D97-AF65-F5344CB8AC3E}">
        <p14:creationId xmlns:p14="http://schemas.microsoft.com/office/powerpoint/2010/main" val="2738433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dirty="0"/>
          </a:p>
        </p:txBody>
      </p:sp>
      <p:pic>
        <p:nvPicPr>
          <p:cNvPr id="7" name="Picture 6">
            <a:extLst>
              <a:ext uri="{FF2B5EF4-FFF2-40B4-BE49-F238E27FC236}">
                <a16:creationId xmlns:a16="http://schemas.microsoft.com/office/drawing/2014/main" id="{61105B85-9EF1-732A-3339-A99CCC0D5910}"/>
              </a:ext>
            </a:extLst>
          </p:cNvPr>
          <p:cNvPicPr>
            <a:picLocks noChangeAspect="1"/>
          </p:cNvPicPr>
          <p:nvPr/>
        </p:nvPicPr>
        <p:blipFill>
          <a:blip r:embed="rId2"/>
          <a:stretch>
            <a:fillRect/>
          </a:stretch>
        </p:blipFill>
        <p:spPr>
          <a:xfrm>
            <a:off x="451777" y="1172899"/>
            <a:ext cx="7948175" cy="3751488"/>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3" name="Picture 2">
            <a:extLst>
              <a:ext uri="{FF2B5EF4-FFF2-40B4-BE49-F238E27FC236}">
                <a16:creationId xmlns:a16="http://schemas.microsoft.com/office/drawing/2014/main" id="{DD92E3F3-8673-FF8D-05A9-F4489A248911}"/>
              </a:ext>
            </a:extLst>
          </p:cNvPr>
          <p:cNvPicPr>
            <a:picLocks noChangeAspect="1"/>
          </p:cNvPicPr>
          <p:nvPr/>
        </p:nvPicPr>
        <p:blipFill>
          <a:blip r:embed="rId2"/>
          <a:stretch>
            <a:fillRect/>
          </a:stretch>
        </p:blipFill>
        <p:spPr>
          <a:xfrm>
            <a:off x="936687" y="832048"/>
            <a:ext cx="6915225" cy="3885492"/>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3" name="Picture 2">
            <a:extLst>
              <a:ext uri="{FF2B5EF4-FFF2-40B4-BE49-F238E27FC236}">
                <a16:creationId xmlns:a16="http://schemas.microsoft.com/office/drawing/2014/main" id="{C568320A-EF99-63D7-25C9-3DA4F180AC0E}"/>
              </a:ext>
            </a:extLst>
          </p:cNvPr>
          <p:cNvPicPr>
            <a:picLocks noChangeAspect="1"/>
          </p:cNvPicPr>
          <p:nvPr/>
        </p:nvPicPr>
        <p:blipFill>
          <a:blip r:embed="rId2"/>
          <a:stretch>
            <a:fillRect/>
          </a:stretch>
        </p:blipFill>
        <p:spPr>
          <a:xfrm>
            <a:off x="585186" y="1745737"/>
            <a:ext cx="2089612" cy="1181408"/>
          </a:xfrm>
          <a:prstGeom prst="rect">
            <a:avLst/>
          </a:prstGeom>
        </p:spPr>
      </p:pic>
      <p:pic>
        <p:nvPicPr>
          <p:cNvPr id="4" name="Picture 3">
            <a:extLst>
              <a:ext uri="{FF2B5EF4-FFF2-40B4-BE49-F238E27FC236}">
                <a16:creationId xmlns:a16="http://schemas.microsoft.com/office/drawing/2014/main" id="{9082D10B-3EAD-CBF8-ACC2-04D166329512}"/>
              </a:ext>
            </a:extLst>
          </p:cNvPr>
          <p:cNvPicPr>
            <a:picLocks noChangeAspect="1"/>
          </p:cNvPicPr>
          <p:nvPr/>
        </p:nvPicPr>
        <p:blipFill>
          <a:blip r:embed="rId3"/>
          <a:stretch>
            <a:fillRect/>
          </a:stretch>
        </p:blipFill>
        <p:spPr>
          <a:xfrm>
            <a:off x="2674798" y="1770537"/>
            <a:ext cx="2014342" cy="1131809"/>
          </a:xfrm>
          <a:prstGeom prst="rect">
            <a:avLst/>
          </a:prstGeom>
        </p:spPr>
      </p:pic>
      <p:pic>
        <p:nvPicPr>
          <p:cNvPr id="5" name="Picture 4">
            <a:extLst>
              <a:ext uri="{FF2B5EF4-FFF2-40B4-BE49-F238E27FC236}">
                <a16:creationId xmlns:a16="http://schemas.microsoft.com/office/drawing/2014/main" id="{9BC9DCFE-6800-1F4B-9A08-7991A11AC3CE}"/>
              </a:ext>
            </a:extLst>
          </p:cNvPr>
          <p:cNvPicPr>
            <a:picLocks noChangeAspect="1"/>
          </p:cNvPicPr>
          <p:nvPr/>
        </p:nvPicPr>
        <p:blipFill>
          <a:blip r:embed="rId4"/>
          <a:stretch>
            <a:fillRect/>
          </a:stretch>
        </p:blipFill>
        <p:spPr>
          <a:xfrm>
            <a:off x="6795472" y="1770537"/>
            <a:ext cx="2014343" cy="1198554"/>
          </a:xfrm>
          <a:prstGeom prst="rect">
            <a:avLst/>
          </a:prstGeom>
        </p:spPr>
      </p:pic>
      <p:pic>
        <p:nvPicPr>
          <p:cNvPr id="6" name="Picture 5">
            <a:extLst>
              <a:ext uri="{FF2B5EF4-FFF2-40B4-BE49-F238E27FC236}">
                <a16:creationId xmlns:a16="http://schemas.microsoft.com/office/drawing/2014/main" id="{022851CC-9A7F-ED5E-B8E5-5AEB95B51CF0}"/>
              </a:ext>
            </a:extLst>
          </p:cNvPr>
          <p:cNvPicPr>
            <a:picLocks noChangeAspect="1"/>
          </p:cNvPicPr>
          <p:nvPr/>
        </p:nvPicPr>
        <p:blipFill>
          <a:blip r:embed="rId5"/>
          <a:stretch>
            <a:fillRect/>
          </a:stretch>
        </p:blipFill>
        <p:spPr>
          <a:xfrm>
            <a:off x="4546852" y="1770537"/>
            <a:ext cx="2248620" cy="1198554"/>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561885" y="523876"/>
            <a:ext cx="7886430" cy="724724"/>
          </a:xfrm>
        </p:spPr>
        <p:txBody>
          <a:bodyPr/>
          <a:lstStyle/>
          <a:p>
            <a:pPr algn="ctr"/>
            <a:r>
              <a:rPr lang="en-US" b="1" dirty="0"/>
              <a:t>Departments-Page</a:t>
            </a:r>
          </a:p>
        </p:txBody>
      </p:sp>
      <p:pic>
        <p:nvPicPr>
          <p:cNvPr id="3" name="Picture 2">
            <a:extLst>
              <a:ext uri="{FF2B5EF4-FFF2-40B4-BE49-F238E27FC236}">
                <a16:creationId xmlns:a16="http://schemas.microsoft.com/office/drawing/2014/main" id="{0FF8FEF4-74B3-8773-6D99-BA41C0ED2D25}"/>
              </a:ext>
            </a:extLst>
          </p:cNvPr>
          <p:cNvPicPr>
            <a:picLocks noChangeAspect="1"/>
          </p:cNvPicPr>
          <p:nvPr/>
        </p:nvPicPr>
        <p:blipFill>
          <a:blip r:embed="rId3"/>
          <a:stretch>
            <a:fillRect/>
          </a:stretch>
        </p:blipFill>
        <p:spPr>
          <a:xfrm>
            <a:off x="258372" y="1388363"/>
            <a:ext cx="4643359" cy="2608987"/>
          </a:xfrm>
          <a:prstGeom prst="rect">
            <a:avLst/>
          </a:prstGeom>
        </p:spPr>
      </p:pic>
      <p:pic>
        <p:nvPicPr>
          <p:cNvPr id="5" name="Picture 4">
            <a:extLst>
              <a:ext uri="{FF2B5EF4-FFF2-40B4-BE49-F238E27FC236}">
                <a16:creationId xmlns:a16="http://schemas.microsoft.com/office/drawing/2014/main" id="{084014B6-66E3-50C0-9A2D-50CF5C31FA85}"/>
              </a:ext>
            </a:extLst>
          </p:cNvPr>
          <p:cNvPicPr>
            <a:picLocks noChangeAspect="1"/>
          </p:cNvPicPr>
          <p:nvPr/>
        </p:nvPicPr>
        <p:blipFill>
          <a:blip r:embed="rId4"/>
          <a:stretch>
            <a:fillRect/>
          </a:stretch>
        </p:blipFill>
        <p:spPr>
          <a:xfrm>
            <a:off x="4901731" y="1549476"/>
            <a:ext cx="3983897" cy="2238452"/>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sp>
        <p:nvSpPr>
          <p:cNvPr id="4" name="TextBox 3">
            <a:extLst>
              <a:ext uri="{FF2B5EF4-FFF2-40B4-BE49-F238E27FC236}">
                <a16:creationId xmlns:a16="http://schemas.microsoft.com/office/drawing/2014/main" id="{D59F8C1C-8232-F55C-65D6-78EE00194EB6}"/>
              </a:ext>
            </a:extLst>
          </p:cNvPr>
          <p:cNvSpPr txBox="1"/>
          <p:nvPr/>
        </p:nvSpPr>
        <p:spPr>
          <a:xfrm>
            <a:off x="707231" y="1123504"/>
            <a:ext cx="7736682" cy="2031325"/>
          </a:xfrm>
          <a:prstGeom prst="rect">
            <a:avLst/>
          </a:prstGeom>
          <a:noFill/>
        </p:spPr>
        <p:txBody>
          <a:bodyPr wrap="square">
            <a:spAutoFit/>
          </a:bodyPr>
          <a:lstStyle/>
          <a:p>
            <a:pPr algn="l"/>
            <a:r>
              <a:rPr lang="en-US" b="0" i="0" dirty="0">
                <a:solidFill>
                  <a:srgbClr val="0D0D0D"/>
                </a:solidFill>
                <a:effectLst/>
                <a:latin typeface="Times New Roman" pitchFamily="18" charset="0"/>
                <a:cs typeface="Times New Roman" pitchFamily="18" charset="0"/>
              </a:rPr>
              <a:t>Title: "Empowering Democracy: Introducing Our Innovative Voting Application"</a:t>
            </a:r>
          </a:p>
          <a:p>
            <a:pPr algn="l"/>
            <a:r>
              <a:rPr lang="en-US" b="0" i="0" dirty="0">
                <a:solidFill>
                  <a:srgbClr val="0D0D0D"/>
                </a:solidFill>
                <a:effectLst/>
                <a:latin typeface="Times New Roman" pitchFamily="18" charset="0"/>
                <a:cs typeface="Times New Roman" pitchFamily="18" charset="0"/>
              </a:rPr>
              <a:t>Introduction: In an age where technology is reshaping every aspect of our lives, it's time for democracy to catch up. Our voting application represents a leap forward in how we engage with the democratic process. In this blog post, we're thrilled to introduce you to our innovative voting application and explore how it's revolutionizing the way we participate in elections.</a:t>
            </a:r>
          </a:p>
          <a:p>
            <a:pPr algn="l"/>
            <a:r>
              <a:rPr lang="en-US" b="0" i="0" dirty="0">
                <a:solidFill>
                  <a:srgbClr val="0D0D0D"/>
                </a:solidFill>
                <a:effectLst/>
                <a:latin typeface="Times New Roman" pitchFamily="18" charset="0"/>
                <a:cs typeface="Times New Roman" pitchFamily="18" charset="0"/>
              </a:rPr>
              <a:t>The Need for Change: Traditional voting methods are often cumbersome, time-consuming, and inaccessible to many. Long lines at polling stations, logistical challenges, and concerns about security and fraud have led to disenchantment with the electoral process. Our voting application seeks to address these issues by providing a modern, convenient, and secure way to cast your vote.</a:t>
            </a:r>
          </a:p>
        </p:txBody>
      </p:sp>
    </p:spTree>
    <p:extLst>
      <p:ext uri="{BB962C8B-B14F-4D97-AF65-F5344CB8AC3E}">
        <p14:creationId xmlns:p14="http://schemas.microsoft.com/office/powerpoint/2010/main" val="299461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10" name="TextBox 9">
            <a:extLst>
              <a:ext uri="{FF2B5EF4-FFF2-40B4-BE49-F238E27FC236}">
                <a16:creationId xmlns:a16="http://schemas.microsoft.com/office/drawing/2014/main" id="{E440C09D-DF42-08F8-384C-B9B6F4A90F38}"/>
              </a:ext>
            </a:extLst>
          </p:cNvPr>
          <p:cNvSpPr txBox="1"/>
          <p:nvPr/>
        </p:nvSpPr>
        <p:spPr>
          <a:xfrm>
            <a:off x="1668922" y="1133476"/>
            <a:ext cx="2293143" cy="3970318"/>
          </a:xfrm>
          <a:prstGeom prst="rect">
            <a:avLst/>
          </a:prstGeom>
          <a:noFill/>
        </p:spPr>
        <p:txBody>
          <a:bodyPr wrap="square">
            <a:spAutoFit/>
          </a:bodyPr>
          <a:lstStyle/>
          <a:p>
            <a:r>
              <a:rPr lang="en-US" b="1" dirty="0"/>
              <a:t>User Authentication:</a:t>
            </a:r>
          </a:p>
          <a:p>
            <a:r>
              <a:rPr lang="en-US" dirty="0"/>
              <a:t>Implement user authentication to allow only registered users to vote.</a:t>
            </a:r>
          </a:p>
          <a:p>
            <a:r>
              <a:rPr lang="en-US" dirty="0"/>
              <a:t>Associate each vote with a user to prevent duplicate voting.</a:t>
            </a:r>
          </a:p>
          <a:p>
            <a:endParaRPr lang="en-US" dirty="0"/>
          </a:p>
          <a:p>
            <a:r>
              <a:rPr lang="en-US" b="1" dirty="0"/>
              <a:t>Multiple Choice Options:</a:t>
            </a:r>
            <a:endParaRPr lang="en-US" dirty="0"/>
          </a:p>
          <a:p>
            <a:r>
              <a:rPr lang="en-US" dirty="0"/>
              <a:t>Allow users to select multiple choices for a single poll.</a:t>
            </a:r>
          </a:p>
          <a:p>
            <a:r>
              <a:rPr lang="en-US" dirty="0"/>
              <a:t>Implement validation to ensure users do not exceed the allowed number of choices.</a:t>
            </a:r>
          </a:p>
          <a:p>
            <a:endParaRPr lang="en-US" dirty="0"/>
          </a:p>
        </p:txBody>
      </p:sp>
    </p:spTree>
    <p:extLst>
      <p:ext uri="{BB962C8B-B14F-4D97-AF65-F5344CB8AC3E}">
        <p14:creationId xmlns:p14="http://schemas.microsoft.com/office/powerpoint/2010/main" val="1323128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3" name="TextBox 10">
            <a:extLst>
              <a:ext uri="{FF2B5EF4-FFF2-40B4-BE49-F238E27FC236}">
                <a16:creationId xmlns:a16="http://schemas.microsoft.com/office/drawing/2014/main" id="{5EA4B0C5-E33A-D592-C106-2AB96DBFDD04}"/>
              </a:ext>
            </a:extLst>
          </p:cNvPr>
          <p:cNvSpPr txBox="1"/>
          <p:nvPr/>
        </p:nvSpPr>
        <p:spPr>
          <a:xfrm>
            <a:off x="2129473" y="3183633"/>
            <a:ext cx="4881245" cy="752001"/>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cs typeface="Poppins"/>
              </a:rPr>
              <a:t>VOTING APPLICATION USING DJANGO FRAMEWORK</a:t>
            </a:r>
          </a:p>
          <a:p>
            <a:pPr algn="ctr">
              <a:lnSpc>
                <a:spcPts val="1996"/>
              </a:lnSpc>
              <a:spcBef>
                <a:spcPct val="0"/>
              </a:spcBef>
            </a:pP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Rectangle 1">
            <a:extLst>
              <a:ext uri="{FF2B5EF4-FFF2-40B4-BE49-F238E27FC236}">
                <a16:creationId xmlns:a16="http://schemas.microsoft.com/office/drawing/2014/main" id="{A80864F8-CEC2-C933-FD76-3DEE4835E140}"/>
              </a:ext>
            </a:extLst>
          </p:cNvPr>
          <p:cNvSpPr>
            <a:spLocks noChangeArrowheads="1"/>
          </p:cNvSpPr>
          <p:nvPr/>
        </p:nvSpPr>
        <p:spPr bwMode="auto">
          <a:xfrm>
            <a:off x="435768" y="1192970"/>
            <a:ext cx="8015287"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itchFamily="18" charset="0"/>
                <a:cs typeface="Times New Roman" pitchFamily="18" charset="0"/>
              </a:rPr>
              <a:t>*</a:t>
            </a:r>
            <a:r>
              <a:rPr lang="en-US" altLang="en-US" sz="2400" dirty="0">
                <a:solidFill>
                  <a:schemeClr val="tx1"/>
                </a:solidFill>
                <a:latin typeface="Times New Roman" pitchFamily="18" charset="0"/>
                <a:cs typeface="Times New Roman" pitchFamily="18" charset="0"/>
              </a:rPr>
              <a:t>T</a:t>
            </a:r>
            <a:r>
              <a:rPr kumimoji="0" lang="en-US" altLang="en-US" sz="2400" b="0" i="0" u="none" strike="noStrike" cap="none" normalizeH="0" baseline="0" dirty="0">
                <a:ln>
                  <a:noFill/>
                </a:ln>
                <a:solidFill>
                  <a:schemeClr val="tx1"/>
                </a:solidFill>
                <a:effectLst/>
                <a:latin typeface="Times New Roman" pitchFamily="18" charset="0"/>
                <a:cs typeface="Times New Roman" pitchFamily="18" charset="0"/>
              </a:rPr>
              <a:t>he e-voting application developed using the Django framework represents a significant step towards modernizing democracy and promoting inclusive participation in electoral processes. As we continue to refine and enhance the application, we remain committed to upholding the principles of transparency, integrity, and accessibility in the democratic process.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4" name="Rectangle 2">
            <a:extLst>
              <a:ext uri="{FF2B5EF4-FFF2-40B4-BE49-F238E27FC236}">
                <a16:creationId xmlns:a16="http://schemas.microsoft.com/office/drawing/2014/main" id="{F5372E5D-9FA0-3E05-C4F9-FFCF84D6EA74}"/>
              </a:ext>
            </a:extLst>
          </p:cNvPr>
          <p:cNvSpPr>
            <a:spLocks noChangeArrowheads="1"/>
          </p:cNvSpPr>
          <p:nvPr/>
        </p:nvSpPr>
        <p:spPr bwMode="auto">
          <a:xfrm>
            <a:off x="0" y="0"/>
            <a:ext cx="2967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38189" y="682131"/>
            <a:ext cx="1047687" cy="38228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2" name="Rectangle 1">
            <a:extLst>
              <a:ext uri="{FF2B5EF4-FFF2-40B4-BE49-F238E27FC236}">
                <a16:creationId xmlns:a16="http://schemas.microsoft.com/office/drawing/2014/main" id="{04A78F5B-6692-831F-B456-FA4C182E5B23}"/>
              </a:ext>
            </a:extLst>
          </p:cNvPr>
          <p:cNvSpPr>
            <a:spLocks noChangeArrowheads="1"/>
          </p:cNvSpPr>
          <p:nvPr/>
        </p:nvSpPr>
        <p:spPr bwMode="auto">
          <a:xfrm>
            <a:off x="2721768" y="1826879"/>
            <a:ext cx="262890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E5FD8B3A-35BE-0728-C974-DE4A104F8F36}"/>
              </a:ext>
            </a:extLst>
          </p:cNvPr>
          <p:cNvSpPr>
            <a:spLocks noChangeArrowheads="1"/>
          </p:cNvSpPr>
          <p:nvPr/>
        </p:nvSpPr>
        <p:spPr bwMode="auto">
          <a:xfrm>
            <a:off x="845820" y="1981104"/>
            <a:ext cx="4743450"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CA424146-F9AD-C68C-6C36-7395AD3D2322}"/>
              </a:ext>
            </a:extLst>
          </p:cNvPr>
          <p:cNvSpPr>
            <a:spLocks noChangeArrowheads="1"/>
          </p:cNvSpPr>
          <p:nvPr/>
        </p:nvSpPr>
        <p:spPr bwMode="auto">
          <a:xfrm>
            <a:off x="0" y="0"/>
            <a:ext cx="3286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ED95BCBE-68AC-3154-6013-95ADE010F4C1}"/>
              </a:ext>
            </a:extLst>
          </p:cNvPr>
          <p:cNvSpPr txBox="1"/>
          <p:nvPr/>
        </p:nvSpPr>
        <p:spPr>
          <a:xfrm>
            <a:off x="450055" y="1064417"/>
            <a:ext cx="8579645" cy="3323987"/>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Objective</a:t>
            </a:r>
            <a:r>
              <a:rPr lang="en-US" b="0" i="0" dirty="0">
                <a:solidFill>
                  <a:srgbClr val="0D0D0D"/>
                </a:solidFill>
                <a:effectLst/>
                <a:latin typeface="Söhne"/>
              </a:rPr>
              <a:t>: </a:t>
            </a:r>
            <a:r>
              <a:rPr lang="en-US" b="0" i="0" dirty="0">
                <a:solidFill>
                  <a:srgbClr val="0D0D0D"/>
                </a:solidFill>
                <a:effectLst/>
                <a:latin typeface="Times New Roman" pitchFamily="18" charset="0"/>
                <a:cs typeface="Times New Roman" pitchFamily="18" charset="0"/>
              </a:rPr>
              <a:t>Develop a user-friendly electronic voting (e-voting) application to modernize the voting process, ensuring accessibility and security.</a:t>
            </a:r>
          </a:p>
          <a:p>
            <a:pPr algn="l">
              <a:buFont typeface="+mj-lt"/>
              <a:buAutoNum type="arabicPeriod"/>
            </a:pPr>
            <a:endParaRPr lang="en-US" b="1" i="0" dirty="0">
              <a:solidFill>
                <a:srgbClr val="0D0D0D"/>
              </a:solidFill>
              <a:effectLst/>
              <a:latin typeface="Söhne"/>
            </a:endParaRPr>
          </a:p>
          <a:p>
            <a:pPr algn="l">
              <a:buFont typeface="+mj-lt"/>
              <a:buAutoNum type="arabicPeriod"/>
            </a:pPr>
            <a:r>
              <a:rPr lang="en-US" b="1" i="0" dirty="0">
                <a:solidFill>
                  <a:srgbClr val="0D0D0D"/>
                </a:solidFill>
                <a:effectLst/>
                <a:latin typeface="Söhne"/>
              </a:rPr>
              <a:t>Accessibility</a:t>
            </a:r>
            <a:r>
              <a:rPr lang="en-US" b="0" i="0" dirty="0">
                <a:solidFill>
                  <a:srgbClr val="0D0D0D"/>
                </a:solidFill>
                <a:effectLst/>
                <a:latin typeface="Söhne"/>
              </a:rPr>
              <a:t>: </a:t>
            </a:r>
            <a:r>
              <a:rPr lang="en-US" b="0" i="0" dirty="0">
                <a:solidFill>
                  <a:srgbClr val="0D0D0D"/>
                </a:solidFill>
                <a:effectLst/>
                <a:latin typeface="Times New Roman" pitchFamily="18" charset="0"/>
                <a:cs typeface="Times New Roman" pitchFamily="18" charset="0"/>
              </a:rPr>
              <a:t>Prioritize user-centric design for ease of use, enabling voters of all demographics to cast their votes conveniently from any location with internet access.</a:t>
            </a:r>
          </a:p>
          <a:p>
            <a:pPr algn="l">
              <a:buFont typeface="+mj-lt"/>
              <a:buAutoNum type="arabicPeriod"/>
            </a:pPr>
            <a:endParaRPr lang="en-US" b="1" i="0" dirty="0">
              <a:solidFill>
                <a:srgbClr val="0D0D0D"/>
              </a:solidFill>
              <a:effectLst/>
              <a:latin typeface="Söhne"/>
            </a:endParaRPr>
          </a:p>
          <a:p>
            <a:pPr algn="l">
              <a:buFont typeface="+mj-lt"/>
              <a:buAutoNum type="arabicPeriod"/>
            </a:pPr>
            <a:r>
              <a:rPr lang="en-US" b="1" i="0" dirty="0">
                <a:solidFill>
                  <a:srgbClr val="0D0D0D"/>
                </a:solidFill>
                <a:effectLst/>
                <a:latin typeface="Söhne"/>
              </a:rPr>
              <a:t>Security Measures</a:t>
            </a:r>
            <a:r>
              <a:rPr lang="en-US" b="0" i="0" dirty="0">
                <a:solidFill>
                  <a:srgbClr val="0D0D0D"/>
                </a:solidFill>
                <a:effectLst/>
                <a:latin typeface="Söhne"/>
              </a:rPr>
              <a:t>: </a:t>
            </a:r>
            <a:r>
              <a:rPr lang="en-US" b="0" i="0" dirty="0">
                <a:solidFill>
                  <a:srgbClr val="0D0D0D"/>
                </a:solidFill>
                <a:effectLst/>
                <a:latin typeface="Times New Roman" pitchFamily="18" charset="0"/>
                <a:cs typeface="Times New Roman" pitchFamily="18" charset="0"/>
              </a:rPr>
              <a:t>Implement robust encryption techniques, cryptographic protocols, and stringent authentication mechanisms to safeguard vote integrity and confidentiality, preventing tampering and unauthorized access.</a:t>
            </a:r>
          </a:p>
          <a:p>
            <a:pPr algn="l">
              <a:buFont typeface="+mj-lt"/>
              <a:buAutoNum type="arabicPeriod"/>
            </a:pPr>
            <a:endParaRPr lang="en-US" b="1" i="0" dirty="0">
              <a:solidFill>
                <a:srgbClr val="0D0D0D"/>
              </a:solidFill>
              <a:effectLst/>
              <a:latin typeface="Söhne"/>
            </a:endParaRPr>
          </a:p>
          <a:p>
            <a:pPr algn="l">
              <a:buFont typeface="+mj-lt"/>
              <a:buAutoNum type="arabicPeriod"/>
            </a:pPr>
            <a:r>
              <a:rPr lang="en-US" b="1" i="0" dirty="0">
                <a:solidFill>
                  <a:srgbClr val="0D0D0D"/>
                </a:solidFill>
                <a:effectLst/>
                <a:latin typeface="Söhne"/>
              </a:rPr>
              <a:t>Transparency</a:t>
            </a:r>
            <a:r>
              <a:rPr lang="en-US" b="0" i="0" dirty="0">
                <a:solidFill>
                  <a:srgbClr val="0D0D0D"/>
                </a:solidFill>
                <a:effectLst/>
                <a:latin typeface="Söhne"/>
              </a:rPr>
              <a:t>: </a:t>
            </a:r>
            <a:r>
              <a:rPr lang="en-US" b="0" i="0" dirty="0">
                <a:solidFill>
                  <a:srgbClr val="0D0D0D"/>
                </a:solidFill>
                <a:effectLst/>
                <a:latin typeface="Times New Roman" pitchFamily="18" charset="0"/>
                <a:cs typeface="Times New Roman" pitchFamily="18" charset="0"/>
              </a:rPr>
              <a:t>Incorporate real-time result tracking and auditing features to enhance transparency and trust in the electoral process, enabling stakeholders to monitor the voting process and verify result accuracy.</a:t>
            </a:r>
          </a:p>
          <a:p>
            <a:pPr algn="l">
              <a:buFont typeface="+mj-lt"/>
              <a:buAutoNum type="arabicPeriod"/>
            </a:pPr>
            <a:endParaRPr lang="en-US" b="1" i="0" dirty="0">
              <a:solidFill>
                <a:srgbClr val="0D0D0D"/>
              </a:solidFill>
              <a:effectLst/>
              <a:latin typeface="Söhne"/>
            </a:endParaRPr>
          </a:p>
          <a:p>
            <a:pPr algn="l">
              <a:buFont typeface="+mj-lt"/>
              <a:buAutoNum type="arabicPeriod"/>
            </a:pPr>
            <a:r>
              <a:rPr lang="en-US" b="1" i="0" dirty="0">
                <a:solidFill>
                  <a:srgbClr val="0D0D0D"/>
                </a:solidFill>
                <a:effectLst/>
                <a:latin typeface="Söhne"/>
              </a:rPr>
              <a:t>Conclusion</a:t>
            </a:r>
            <a:r>
              <a:rPr lang="en-US" b="0" i="0" dirty="0">
                <a:solidFill>
                  <a:srgbClr val="0D0D0D"/>
                </a:solidFill>
                <a:effectLst/>
                <a:latin typeface="Times New Roman" pitchFamily="18" charset="0"/>
                <a:cs typeface="Times New Roman" pitchFamily="18" charset="0"/>
              </a:rPr>
              <a:t>: The proposed e-voting application aims to revolutionize democracy by making voting more accessible, efficient, and secure, contributing to the advancement of democratic practices in the digital age.</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0" y="5678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51435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1">
            <a:extLst>
              <a:ext uri="{FF2B5EF4-FFF2-40B4-BE49-F238E27FC236}">
                <a16:creationId xmlns:a16="http://schemas.microsoft.com/office/drawing/2014/main" id="{C112477A-7D75-59A7-8093-888C2465CFBA}"/>
              </a:ext>
            </a:extLst>
          </p:cNvPr>
          <p:cNvSpPr>
            <a:spLocks noChangeArrowheads="1"/>
          </p:cNvSpPr>
          <p:nvPr/>
        </p:nvSpPr>
        <p:spPr bwMode="auto">
          <a:xfrm>
            <a:off x="0" y="453390"/>
            <a:ext cx="8771668" cy="4872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Times New Roman" pitchFamily="18" charset="0"/>
                <a:cs typeface="Times New Roman" pitchFamily="18" charset="0"/>
              </a:rPr>
              <a:t>Inefficiencies of Traditional Systems</a:t>
            </a: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 Traditional paper-based voting systems are plagued by logistical challenges, including long queues, time constraints, and high operational costs, leading to inefficiencies in the electoral process.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Times New Roman" pitchFamily="18" charset="0"/>
                <a:cs typeface="Times New Roman" pitchFamily="18" charset="0"/>
              </a:rPr>
              <a:t>Security Vulnerabilities</a:t>
            </a: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 Existing voting systems are vulnerable to various forms of fraud, manipulation, and coercion, compromising the integrity of elections and eroding public trust in the electoral process.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Times New Roman" pitchFamily="18" charset="0"/>
                <a:cs typeface="Times New Roman" pitchFamily="18" charset="0"/>
              </a:rPr>
              <a:t>Limited Accessibility</a:t>
            </a: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 Marginalized groups, such as the elderly, disabled, and geographically isolated individuals, face significant barriers to participation due to limited access to polling stations and cumbersome voting procedures.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Times New Roman" pitchFamily="18" charset="0"/>
                <a:cs typeface="Times New Roman" pitchFamily="18" charset="0"/>
              </a:rPr>
              <a:t>Need for Innovation</a:t>
            </a: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 Addressing these challenges requires the development of an innovative electronic voting (e-voting) application that ensures the integrity, security, and accessibility of the voting process.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Times New Roman" pitchFamily="18" charset="0"/>
                <a:cs typeface="Times New Roman" pitchFamily="18" charset="0"/>
              </a:rPr>
              <a:t>User-Friendly Interface</a:t>
            </a: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 The e-voting application must be user-friendly, enabling voters to cast their ballots conveniently from any location with internet access, thereby enhancing voter turnout and engagement.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5" name="Rectangle 2">
            <a:extLst>
              <a:ext uri="{FF2B5EF4-FFF2-40B4-BE49-F238E27FC236}">
                <a16:creationId xmlns:a16="http://schemas.microsoft.com/office/drawing/2014/main" id="{26CA42FC-625B-B6FF-5F7B-8084D00EFBD4}"/>
              </a:ext>
            </a:extLst>
          </p:cNvPr>
          <p:cNvSpPr>
            <a:spLocks noChangeArrowheads="1"/>
          </p:cNvSpPr>
          <p:nvPr/>
        </p:nvSpPr>
        <p:spPr bwMode="auto">
          <a:xfrm>
            <a:off x="612058" y="1666568"/>
            <a:ext cx="12382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a:cxnSpLocks/>
          </p:cNvCxnSpPr>
          <p:nvPr/>
        </p:nvCxnSpPr>
        <p:spPr>
          <a:xfrm>
            <a:off x="0" y="2870144"/>
            <a:ext cx="9144000" cy="4318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1">
            <a:extLst>
              <a:ext uri="{FF2B5EF4-FFF2-40B4-BE49-F238E27FC236}">
                <a16:creationId xmlns:a16="http://schemas.microsoft.com/office/drawing/2014/main" id="{E7C33AAB-30E3-09F4-22AA-5E4BB7F44644}"/>
              </a:ext>
            </a:extLst>
          </p:cNvPr>
          <p:cNvSpPr>
            <a:spLocks noChangeArrowheads="1"/>
          </p:cNvSpPr>
          <p:nvPr/>
        </p:nvSpPr>
        <p:spPr bwMode="auto">
          <a:xfrm>
            <a:off x="266218" y="505944"/>
            <a:ext cx="8495817" cy="5186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Times New Roman" pitchFamily="18" charset="0"/>
                <a:cs typeface="Times New Roman" pitchFamily="18" charset="0"/>
              </a:rPr>
              <a:t>Project Title</a:t>
            </a: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1800" b="0" i="0" u="none" strike="noStrike" cap="none" normalizeH="0" baseline="0" dirty="0" err="1">
                <a:ln>
                  <a:noFill/>
                </a:ln>
                <a:solidFill>
                  <a:schemeClr val="tx1"/>
                </a:solidFill>
                <a:effectLst/>
                <a:latin typeface="Times New Roman" pitchFamily="18" charset="0"/>
                <a:cs typeface="Times New Roman" pitchFamily="18" charset="0"/>
              </a:rPr>
              <a:t>DjangoVote</a:t>
            </a:r>
            <a:endPar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Times New Roman" pitchFamily="18" charset="0"/>
                <a:cs typeface="Times New Roman" pitchFamily="18" charset="0"/>
              </a:rPr>
              <a:t>Objective</a:t>
            </a: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 Develop a robust electronic voting (e-voting) application using the Django framework to streamline the voting process, ensure security, and enhance accessibility for voters.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Times New Roman" pitchFamily="18" charset="0"/>
                <a:cs typeface="Times New Roman" pitchFamily="18" charset="0"/>
              </a:rPr>
              <a:t>Key Features</a:t>
            </a: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User Authentication: Implement secure user authentication for voter registration and login.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Ballot Creation: Allow election administrators to create and customize electronic ballots for different elections.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Vote Casting: Enable registered voters to cast their ballots online securely.</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Times New Roman" pitchFamily="18" charset="0"/>
                <a:cs typeface="Times New Roman" pitchFamily="18" charset="0"/>
              </a:rPr>
              <a:t>Expected Outcomes</a:t>
            </a: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Increased Efficiency: By automating the voting process and reducing manual intervention.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Enhanced Security: By leveraging Django's built-in security features to protect against vulnerabilities.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5" name="Rectangle 2">
            <a:extLst>
              <a:ext uri="{FF2B5EF4-FFF2-40B4-BE49-F238E27FC236}">
                <a16:creationId xmlns:a16="http://schemas.microsoft.com/office/drawing/2014/main" id="{6D318F3B-AD28-20A2-B925-D1384AC95D8E}"/>
              </a:ext>
            </a:extLst>
          </p:cNvPr>
          <p:cNvSpPr>
            <a:spLocks noChangeArrowheads="1"/>
          </p:cNvSpPr>
          <p:nvPr/>
        </p:nvSpPr>
        <p:spPr bwMode="auto">
          <a:xfrm>
            <a:off x="0" y="0"/>
            <a:ext cx="4191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845820" y="1102220"/>
            <a:ext cx="6964680" cy="2893100"/>
          </a:xfrm>
          <a:prstGeom prst="rect">
            <a:avLst/>
          </a:prstGeom>
          <a:noFill/>
        </p:spPr>
        <p:txBody>
          <a:bodyPr wrap="square">
            <a:spAutoFit/>
          </a:bodyPr>
          <a:lstStyle/>
          <a:p>
            <a:pPr algn="l">
              <a:buFont typeface="+mj-lt"/>
              <a:buAutoNum type="arabicPeriod"/>
            </a:pPr>
            <a:r>
              <a:rPr lang="en-US" b="1" i="0" dirty="0">
                <a:solidFill>
                  <a:srgbClr val="0D0D0D"/>
                </a:solidFill>
                <a:effectLst/>
                <a:latin typeface="Times New Roman" pitchFamily="18" charset="0"/>
                <a:cs typeface="Times New Roman" pitchFamily="18" charset="0"/>
              </a:rPr>
              <a:t>Overview</a:t>
            </a:r>
            <a:r>
              <a:rPr lang="en-US" b="0" i="0" dirty="0">
                <a:solidFill>
                  <a:srgbClr val="0D0D0D"/>
                </a:solidFill>
                <a:effectLst/>
                <a:latin typeface="Times New Roman" pitchFamily="18" charset="0"/>
                <a:cs typeface="Times New Roman" pitchFamily="18" charset="0"/>
              </a:rPr>
              <a:t>:</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The proposed solution involves developing an electronic voting (e-voting) application using the Django framework, a high-level Python web framework known for its simplicity, flexibility, and security features.</a:t>
            </a:r>
          </a:p>
          <a:p>
            <a:pPr algn="l">
              <a:buFont typeface="+mj-lt"/>
              <a:buAutoNum type="arabicPeriod"/>
            </a:pPr>
            <a:r>
              <a:rPr lang="en-US" b="1" i="0" dirty="0">
                <a:solidFill>
                  <a:srgbClr val="0D0D0D"/>
                </a:solidFill>
                <a:effectLst/>
                <a:latin typeface="Times New Roman" pitchFamily="18" charset="0"/>
                <a:cs typeface="Times New Roman" pitchFamily="18" charset="0"/>
              </a:rPr>
              <a:t>User Authentication</a:t>
            </a:r>
            <a:r>
              <a:rPr lang="en-US" b="0" i="0" dirty="0">
                <a:solidFill>
                  <a:srgbClr val="0D0D0D"/>
                </a:solidFill>
                <a:effectLst/>
                <a:latin typeface="Times New Roman" pitchFamily="18" charset="0"/>
                <a:cs typeface="Times New Roman" pitchFamily="18" charset="0"/>
              </a:rPr>
              <a:t>:</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Implement secure user authentication mechanisms using Django's built-in authentication system to ensure that only registered voters can access the application.</a:t>
            </a:r>
          </a:p>
          <a:p>
            <a:pPr algn="l">
              <a:buFont typeface="+mj-lt"/>
              <a:buAutoNum type="arabicPeriod"/>
            </a:pPr>
            <a:r>
              <a:rPr lang="en-US" b="1" i="0" dirty="0">
                <a:solidFill>
                  <a:srgbClr val="0D0D0D"/>
                </a:solidFill>
                <a:effectLst/>
                <a:latin typeface="Times New Roman" pitchFamily="18" charset="0"/>
                <a:cs typeface="Times New Roman" pitchFamily="18" charset="0"/>
              </a:rPr>
              <a:t>Ballot Creation and Customization</a:t>
            </a:r>
            <a:r>
              <a:rPr lang="en-US" b="0" i="0" dirty="0">
                <a:solidFill>
                  <a:srgbClr val="0D0D0D"/>
                </a:solidFill>
                <a:effectLst/>
                <a:latin typeface="Times New Roman" pitchFamily="18" charset="0"/>
                <a:cs typeface="Times New Roman" pitchFamily="18" charset="0"/>
              </a:rPr>
              <a:t>:</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Develop an intuitive interface for election administrators to create electronic ballots for different elections.</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Allow administrators to customize ballot options, candidate profiles, and voting rules based on the specific requirements of each election.</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8" name="TextBox 7">
            <a:extLst>
              <a:ext uri="{FF2B5EF4-FFF2-40B4-BE49-F238E27FC236}">
                <a16:creationId xmlns:a16="http://schemas.microsoft.com/office/drawing/2014/main" id="{426095FD-83B9-00FE-04F1-3FC18CF700EC}"/>
              </a:ext>
            </a:extLst>
          </p:cNvPr>
          <p:cNvSpPr txBox="1"/>
          <p:nvPr/>
        </p:nvSpPr>
        <p:spPr>
          <a:xfrm>
            <a:off x="327660" y="1178868"/>
            <a:ext cx="8017932" cy="3211799"/>
          </a:xfrm>
          <a:prstGeom prst="rect">
            <a:avLst/>
          </a:prstGeom>
          <a:noFill/>
        </p:spPr>
        <p:txBody>
          <a:bodyPr wrap="square">
            <a:spAutoFit/>
          </a:bodyPr>
          <a:lstStyle/>
          <a:p>
            <a:pPr algn="l">
              <a:buFont typeface="+mj-lt"/>
              <a:buAutoNum type="arabicPeriod"/>
            </a:pPr>
            <a:r>
              <a:rPr lang="en-US" b="1" i="0" dirty="0">
                <a:solidFill>
                  <a:srgbClr val="0D0D0D"/>
                </a:solidFill>
                <a:effectLst/>
                <a:latin typeface="Times New Roman" pitchFamily="18" charset="0"/>
                <a:cs typeface="Times New Roman" pitchFamily="18" charset="0"/>
              </a:rPr>
              <a:t>Vote Casting</a:t>
            </a:r>
            <a:r>
              <a:rPr lang="en-US" b="0" i="0" dirty="0">
                <a:solidFill>
                  <a:srgbClr val="0D0D0D"/>
                </a:solidFill>
                <a:effectLst/>
                <a:latin typeface="Times New Roman" pitchFamily="18" charset="0"/>
                <a:cs typeface="Times New Roman" pitchFamily="18" charset="0"/>
              </a:rPr>
              <a:t>:</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Design a user-friendly interface for registered voters to cast their ballots securely online.</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Ensure that the voting process is simple, intuitive, and accessible across different devices, including desktops, tablets, and smartphones.</a:t>
            </a:r>
          </a:p>
          <a:p>
            <a:pPr algn="l">
              <a:buFont typeface="+mj-lt"/>
              <a:buAutoNum type="arabicPeriod"/>
            </a:pPr>
            <a:r>
              <a:rPr lang="en-US" b="1" i="0" dirty="0">
                <a:solidFill>
                  <a:srgbClr val="0D0D0D"/>
                </a:solidFill>
                <a:effectLst/>
                <a:latin typeface="Times New Roman" pitchFamily="18" charset="0"/>
                <a:cs typeface="Times New Roman" pitchFamily="18" charset="0"/>
              </a:rPr>
              <a:t>Result Tabulation and Reporting</a:t>
            </a:r>
            <a:r>
              <a:rPr lang="en-US" b="0" i="0" dirty="0">
                <a:solidFill>
                  <a:srgbClr val="0D0D0D"/>
                </a:solidFill>
                <a:effectLst/>
                <a:latin typeface="Times New Roman" pitchFamily="18" charset="0"/>
                <a:cs typeface="Times New Roman" pitchFamily="18" charset="0"/>
              </a:rPr>
              <a:t>:</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Automate the tabulation of votes and calculation of election results based on the votes cast by registered voters.</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Provide real-time reporting features to display election results to election officials, candidates, and voters as soon as voting closes.</a:t>
            </a:r>
          </a:p>
          <a:p>
            <a:pPr algn="l">
              <a:buFont typeface="+mj-lt"/>
              <a:buAutoNum type="arabicPeriod"/>
            </a:pPr>
            <a:r>
              <a:rPr lang="en-US" b="1" i="0" dirty="0">
                <a:solidFill>
                  <a:srgbClr val="0D0D0D"/>
                </a:solidFill>
                <a:effectLst/>
                <a:latin typeface="Times New Roman" pitchFamily="18" charset="0"/>
                <a:cs typeface="Times New Roman" pitchFamily="18" charset="0"/>
              </a:rPr>
              <a:t>Administration Panel</a:t>
            </a:r>
            <a:r>
              <a:rPr lang="en-US" b="0" i="0" dirty="0">
                <a:solidFill>
                  <a:srgbClr val="0D0D0D"/>
                </a:solidFill>
                <a:effectLst/>
                <a:latin typeface="Times New Roman" pitchFamily="18" charset="0"/>
                <a:cs typeface="Times New Roman" pitchFamily="18" charset="0"/>
              </a:rPr>
              <a:t>:</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Create an administration panel for election officials to manage voter registration, monitor voting activity, and verify election results.</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Implement role-based access control to ensure that only authorized personnel can access sensitive election data.</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1028700" y="37945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3B3B6C8D-3DA7-850D-F8E2-BD307F5A0A6C}"/>
              </a:ext>
            </a:extLst>
          </p:cNvPr>
          <p:cNvSpPr txBox="1"/>
          <p:nvPr/>
        </p:nvSpPr>
        <p:spPr>
          <a:xfrm>
            <a:off x="76200" y="668393"/>
            <a:ext cx="8852948" cy="3970318"/>
          </a:xfrm>
          <a:prstGeom prst="rect">
            <a:avLst/>
          </a:prstGeom>
          <a:noFill/>
        </p:spPr>
        <p:txBody>
          <a:bodyPr wrap="square">
            <a:spAutoFit/>
          </a:bodyPr>
          <a:lstStyle/>
          <a:p>
            <a:pPr algn="l">
              <a:buFont typeface="+mj-lt"/>
              <a:buAutoNum type="arabicPeriod"/>
            </a:pPr>
            <a:r>
              <a:rPr lang="en-US" b="1" i="0" dirty="0">
                <a:solidFill>
                  <a:srgbClr val="0D0D0D"/>
                </a:solidFill>
                <a:effectLst/>
                <a:latin typeface="Times New Roman" pitchFamily="18" charset="0"/>
                <a:cs typeface="Times New Roman" pitchFamily="18" charset="0"/>
              </a:rPr>
              <a:t>Security Features</a:t>
            </a:r>
            <a:r>
              <a:rPr lang="en-US" b="0" i="0" dirty="0">
                <a:solidFill>
                  <a:srgbClr val="0D0D0D"/>
                </a:solidFill>
                <a:effectLst/>
                <a:latin typeface="Times New Roman" pitchFamily="18" charset="0"/>
                <a:cs typeface="Times New Roman" pitchFamily="18" charset="0"/>
              </a:rPr>
              <a:t>:</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Utilize Django's security features, including protection against common web vulnerabilities such as SQL injection, cross-site scripting (XSS), and cross-site request forgery (CSRF).</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Implement encryption techniques and data validation measures to protect sensitive voter information and prevent unauthorized access to the application.</a:t>
            </a:r>
          </a:p>
          <a:p>
            <a:pPr algn="l">
              <a:buFont typeface="+mj-lt"/>
              <a:buAutoNum type="arabicPeriod"/>
            </a:pPr>
            <a:r>
              <a:rPr lang="en-US" b="1" i="0" dirty="0">
                <a:solidFill>
                  <a:srgbClr val="0D0D0D"/>
                </a:solidFill>
                <a:effectLst/>
                <a:latin typeface="Times New Roman" pitchFamily="18" charset="0"/>
                <a:cs typeface="Times New Roman" pitchFamily="18" charset="0"/>
              </a:rPr>
              <a:t>Scalability and Performance</a:t>
            </a:r>
            <a:r>
              <a:rPr lang="en-US" b="0" i="0" dirty="0">
                <a:solidFill>
                  <a:srgbClr val="0D0D0D"/>
                </a:solidFill>
                <a:effectLst/>
                <a:latin typeface="Times New Roman" pitchFamily="18" charset="0"/>
                <a:cs typeface="Times New Roman" pitchFamily="18" charset="0"/>
              </a:rPr>
              <a:t>:</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Design the application architecture to be scalable and capable of handling a large volume of users and concurrent voting sessions.</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Optimize database queries, caching mechanisms, and server configurations to ensure optimal performance during peak voting periods.</a:t>
            </a:r>
          </a:p>
          <a:p>
            <a:pPr algn="l">
              <a:buFont typeface="+mj-lt"/>
              <a:buAutoNum type="arabicPeriod"/>
            </a:pPr>
            <a:r>
              <a:rPr lang="en-US" b="1" i="0" dirty="0">
                <a:solidFill>
                  <a:srgbClr val="0D0D0D"/>
                </a:solidFill>
                <a:effectLst/>
                <a:latin typeface="Times New Roman" pitchFamily="18" charset="0"/>
                <a:cs typeface="Times New Roman" pitchFamily="18" charset="0"/>
              </a:rPr>
              <a:t>Accessibility</a:t>
            </a:r>
            <a:r>
              <a:rPr lang="en-US" b="0" i="0" dirty="0">
                <a:solidFill>
                  <a:srgbClr val="0D0D0D"/>
                </a:solidFill>
                <a:effectLst/>
                <a:latin typeface="Times New Roman" pitchFamily="18" charset="0"/>
                <a:cs typeface="Times New Roman" pitchFamily="18" charset="0"/>
              </a:rPr>
              <a:t>:</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Adhere to web accessibility standards (WCAG) to ensure that the voting application is accessible to users with disabilities, including support for screen readers and keyboard navigation.</a:t>
            </a:r>
          </a:p>
          <a:p>
            <a:pPr algn="l">
              <a:buFont typeface="+mj-lt"/>
              <a:buAutoNum type="arabicPeriod"/>
            </a:pPr>
            <a:r>
              <a:rPr lang="en-US" b="1" i="0" dirty="0">
                <a:solidFill>
                  <a:srgbClr val="0D0D0D"/>
                </a:solidFill>
                <a:effectLst/>
                <a:latin typeface="Times New Roman" pitchFamily="18" charset="0"/>
                <a:cs typeface="Times New Roman" pitchFamily="18" charset="0"/>
              </a:rPr>
              <a:t>Deployment and Maintenance</a:t>
            </a:r>
            <a:r>
              <a:rPr lang="en-US" b="0" i="0" dirty="0">
                <a:solidFill>
                  <a:srgbClr val="0D0D0D"/>
                </a:solidFill>
                <a:effectLst/>
                <a:latin typeface="Times New Roman" pitchFamily="18" charset="0"/>
                <a:cs typeface="Times New Roman" pitchFamily="18" charset="0"/>
              </a:rPr>
              <a:t>:</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Deploy the e-voting application on a secure server infrastructure, ensuring high availability, reliability, and data integrity.</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Provide ongoing maintenance and support to address any issues, perform updates, and implement enhancements based on user feedback and evolving requirements.</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
  <TotalTime>293</TotalTime>
  <Words>1184</Words>
  <Application>Microsoft Office PowerPoint</Application>
  <PresentationFormat>On-screen Show (16:9)</PresentationFormat>
  <Paragraphs>127</Paragraphs>
  <Slides>21</Slides>
  <Notes>14</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Modelling &amp; Results</vt:lpstr>
      <vt:lpstr>Modelling &amp; Results</vt:lpstr>
      <vt:lpstr>Modelling &amp; Results</vt:lpstr>
      <vt:lpstr>Homepage</vt:lpstr>
      <vt:lpstr>About-Us-Page</vt:lpstr>
      <vt:lpstr>Service-Page</vt:lpstr>
      <vt:lpstr>Departments-Page</vt:lpstr>
      <vt:lpstr>Blog-Page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Guest User</cp:lastModifiedBy>
  <cp:revision>15</cp:revision>
  <dcterms:modified xsi:type="dcterms:W3CDTF">2024-04-12T05:45:06Z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