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5" r:id="rId3"/>
    <p:sldId id="266" r:id="rId4"/>
    <p:sldId id="292" r:id="rId5"/>
    <p:sldId id="293"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7B8412-AD0C-4FFE-924B-BDECC970442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3AD0EDD-CBD4-4D2A-A0DD-539651F4FD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44618ED-3A3D-4D4F-80C4-CF09D67FB6FF}"/>
              </a:ext>
            </a:extLst>
          </p:cNvPr>
          <p:cNvSpPr>
            <a:spLocks noGrp="1"/>
          </p:cNvSpPr>
          <p:nvPr>
            <p:ph type="dt" sz="half" idx="10"/>
          </p:nvPr>
        </p:nvSpPr>
        <p:spPr/>
        <p:txBody>
          <a:bodyPr/>
          <a:lstStyle/>
          <a:p>
            <a:fld id="{A88C044D-A3AE-4F30-BA4B-EC5F24EDA70F}" type="datetimeFigureOut">
              <a:rPr lang="zh-CN" altLang="en-US" smtClean="0"/>
              <a:t>2021/4/29</a:t>
            </a:fld>
            <a:endParaRPr lang="zh-CN" altLang="en-US"/>
          </a:p>
        </p:txBody>
      </p:sp>
      <p:sp>
        <p:nvSpPr>
          <p:cNvPr id="5" name="页脚占位符 4">
            <a:extLst>
              <a:ext uri="{FF2B5EF4-FFF2-40B4-BE49-F238E27FC236}">
                <a16:creationId xmlns:a16="http://schemas.microsoft.com/office/drawing/2014/main" id="{613E97FE-BBFC-4E2D-B330-1353EB2FF5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00187A-4894-4EF7-ACD8-2569C052BD6F}"/>
              </a:ext>
            </a:extLst>
          </p:cNvPr>
          <p:cNvSpPr>
            <a:spLocks noGrp="1"/>
          </p:cNvSpPr>
          <p:nvPr>
            <p:ph type="sldNum" sz="quarter" idx="12"/>
          </p:nvPr>
        </p:nvSpPr>
        <p:spPr/>
        <p:txBody>
          <a:bodyPr/>
          <a:lstStyle/>
          <a:p>
            <a:fld id="{7C051663-7528-4760-8FD2-AE0827E60B5A}" type="slidenum">
              <a:rPr lang="zh-CN" altLang="en-US" smtClean="0"/>
              <a:t>‹#›</a:t>
            </a:fld>
            <a:endParaRPr lang="zh-CN" altLang="en-US"/>
          </a:p>
        </p:txBody>
      </p:sp>
    </p:spTree>
    <p:extLst>
      <p:ext uri="{BB962C8B-B14F-4D97-AF65-F5344CB8AC3E}">
        <p14:creationId xmlns:p14="http://schemas.microsoft.com/office/powerpoint/2010/main" val="2526332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701E3A-C954-4AD2-BC46-E484D0FCE56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B20AB03-6E70-4B93-89E1-6E6AD5FC613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3C3341-307E-485D-A5EA-01F4003AA9E9}"/>
              </a:ext>
            </a:extLst>
          </p:cNvPr>
          <p:cNvSpPr>
            <a:spLocks noGrp="1"/>
          </p:cNvSpPr>
          <p:nvPr>
            <p:ph type="dt" sz="half" idx="10"/>
          </p:nvPr>
        </p:nvSpPr>
        <p:spPr/>
        <p:txBody>
          <a:bodyPr/>
          <a:lstStyle/>
          <a:p>
            <a:fld id="{A88C044D-A3AE-4F30-BA4B-EC5F24EDA70F}" type="datetimeFigureOut">
              <a:rPr lang="zh-CN" altLang="en-US" smtClean="0"/>
              <a:t>2021/4/29</a:t>
            </a:fld>
            <a:endParaRPr lang="zh-CN" altLang="en-US"/>
          </a:p>
        </p:txBody>
      </p:sp>
      <p:sp>
        <p:nvSpPr>
          <p:cNvPr id="5" name="页脚占位符 4">
            <a:extLst>
              <a:ext uri="{FF2B5EF4-FFF2-40B4-BE49-F238E27FC236}">
                <a16:creationId xmlns:a16="http://schemas.microsoft.com/office/drawing/2014/main" id="{B6510A91-975C-4A69-B86C-66442F6933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8C491D-B28E-4731-B54A-E80DC64623EE}"/>
              </a:ext>
            </a:extLst>
          </p:cNvPr>
          <p:cNvSpPr>
            <a:spLocks noGrp="1"/>
          </p:cNvSpPr>
          <p:nvPr>
            <p:ph type="sldNum" sz="quarter" idx="12"/>
          </p:nvPr>
        </p:nvSpPr>
        <p:spPr/>
        <p:txBody>
          <a:bodyPr/>
          <a:lstStyle/>
          <a:p>
            <a:fld id="{7C051663-7528-4760-8FD2-AE0827E60B5A}" type="slidenum">
              <a:rPr lang="zh-CN" altLang="en-US" smtClean="0"/>
              <a:t>‹#›</a:t>
            </a:fld>
            <a:endParaRPr lang="zh-CN" altLang="en-US"/>
          </a:p>
        </p:txBody>
      </p:sp>
    </p:spTree>
    <p:extLst>
      <p:ext uri="{BB962C8B-B14F-4D97-AF65-F5344CB8AC3E}">
        <p14:creationId xmlns:p14="http://schemas.microsoft.com/office/powerpoint/2010/main" val="42652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9C948BD-2726-4B5E-A8CB-8BCDC7272BB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1876C36-3AAA-4749-A743-67B66418B8A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A146CA9-5306-4301-A6AE-526919E939F9}"/>
              </a:ext>
            </a:extLst>
          </p:cNvPr>
          <p:cNvSpPr>
            <a:spLocks noGrp="1"/>
          </p:cNvSpPr>
          <p:nvPr>
            <p:ph type="dt" sz="half" idx="10"/>
          </p:nvPr>
        </p:nvSpPr>
        <p:spPr/>
        <p:txBody>
          <a:bodyPr/>
          <a:lstStyle/>
          <a:p>
            <a:fld id="{A88C044D-A3AE-4F30-BA4B-EC5F24EDA70F}" type="datetimeFigureOut">
              <a:rPr lang="zh-CN" altLang="en-US" smtClean="0"/>
              <a:t>2021/4/29</a:t>
            </a:fld>
            <a:endParaRPr lang="zh-CN" altLang="en-US"/>
          </a:p>
        </p:txBody>
      </p:sp>
      <p:sp>
        <p:nvSpPr>
          <p:cNvPr id="5" name="页脚占位符 4">
            <a:extLst>
              <a:ext uri="{FF2B5EF4-FFF2-40B4-BE49-F238E27FC236}">
                <a16:creationId xmlns:a16="http://schemas.microsoft.com/office/drawing/2014/main" id="{0D233EF4-AF13-418B-931C-9F2220DDDA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E0A801-936A-4D17-8471-6582EB8A1D16}"/>
              </a:ext>
            </a:extLst>
          </p:cNvPr>
          <p:cNvSpPr>
            <a:spLocks noGrp="1"/>
          </p:cNvSpPr>
          <p:nvPr>
            <p:ph type="sldNum" sz="quarter" idx="12"/>
          </p:nvPr>
        </p:nvSpPr>
        <p:spPr/>
        <p:txBody>
          <a:bodyPr/>
          <a:lstStyle/>
          <a:p>
            <a:fld id="{7C051663-7528-4760-8FD2-AE0827E60B5A}" type="slidenum">
              <a:rPr lang="zh-CN" altLang="en-US" smtClean="0"/>
              <a:t>‹#›</a:t>
            </a:fld>
            <a:endParaRPr lang="zh-CN" altLang="en-US"/>
          </a:p>
        </p:txBody>
      </p:sp>
    </p:spTree>
    <p:extLst>
      <p:ext uri="{BB962C8B-B14F-4D97-AF65-F5344CB8AC3E}">
        <p14:creationId xmlns:p14="http://schemas.microsoft.com/office/powerpoint/2010/main" val="1738518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88C5FF-7731-418B-AF6F-D7CE116D09C4}"/>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5120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2FFE4-9C7D-4B14-AAA7-1FF6343981E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D6357E1-14C7-484B-94D4-A258237CA1D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DE89B4-6EE2-44DC-ABEE-42A750707CC0}"/>
              </a:ext>
            </a:extLst>
          </p:cNvPr>
          <p:cNvSpPr>
            <a:spLocks noGrp="1"/>
          </p:cNvSpPr>
          <p:nvPr>
            <p:ph type="dt" sz="half" idx="10"/>
          </p:nvPr>
        </p:nvSpPr>
        <p:spPr/>
        <p:txBody>
          <a:bodyPr/>
          <a:lstStyle/>
          <a:p>
            <a:fld id="{A88C044D-A3AE-4F30-BA4B-EC5F24EDA70F}" type="datetimeFigureOut">
              <a:rPr lang="zh-CN" altLang="en-US" smtClean="0"/>
              <a:t>2021/4/29</a:t>
            </a:fld>
            <a:endParaRPr lang="zh-CN" altLang="en-US"/>
          </a:p>
        </p:txBody>
      </p:sp>
      <p:sp>
        <p:nvSpPr>
          <p:cNvPr id="5" name="页脚占位符 4">
            <a:extLst>
              <a:ext uri="{FF2B5EF4-FFF2-40B4-BE49-F238E27FC236}">
                <a16:creationId xmlns:a16="http://schemas.microsoft.com/office/drawing/2014/main" id="{181ACB60-3E73-4E94-899E-2F70D99798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3558CD-603A-41E5-9837-B5EDA0A1EB15}"/>
              </a:ext>
            </a:extLst>
          </p:cNvPr>
          <p:cNvSpPr>
            <a:spLocks noGrp="1"/>
          </p:cNvSpPr>
          <p:nvPr>
            <p:ph type="sldNum" sz="quarter" idx="12"/>
          </p:nvPr>
        </p:nvSpPr>
        <p:spPr/>
        <p:txBody>
          <a:bodyPr/>
          <a:lstStyle/>
          <a:p>
            <a:fld id="{7C051663-7528-4760-8FD2-AE0827E60B5A}" type="slidenum">
              <a:rPr lang="zh-CN" altLang="en-US" smtClean="0"/>
              <a:t>‹#›</a:t>
            </a:fld>
            <a:endParaRPr lang="zh-CN" altLang="en-US"/>
          </a:p>
        </p:txBody>
      </p:sp>
    </p:spTree>
    <p:extLst>
      <p:ext uri="{BB962C8B-B14F-4D97-AF65-F5344CB8AC3E}">
        <p14:creationId xmlns:p14="http://schemas.microsoft.com/office/powerpoint/2010/main" val="1239219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89439D-2E6F-43B2-88BD-42EBABADBDA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2AD0480-3C25-4F03-B74B-C637666245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E8D7C71-D7D7-4EDD-99A2-5E9314829181}"/>
              </a:ext>
            </a:extLst>
          </p:cNvPr>
          <p:cNvSpPr>
            <a:spLocks noGrp="1"/>
          </p:cNvSpPr>
          <p:nvPr>
            <p:ph type="dt" sz="half" idx="10"/>
          </p:nvPr>
        </p:nvSpPr>
        <p:spPr/>
        <p:txBody>
          <a:bodyPr/>
          <a:lstStyle/>
          <a:p>
            <a:fld id="{A88C044D-A3AE-4F30-BA4B-EC5F24EDA70F}" type="datetimeFigureOut">
              <a:rPr lang="zh-CN" altLang="en-US" smtClean="0"/>
              <a:t>2021/4/29</a:t>
            </a:fld>
            <a:endParaRPr lang="zh-CN" altLang="en-US"/>
          </a:p>
        </p:txBody>
      </p:sp>
      <p:sp>
        <p:nvSpPr>
          <p:cNvPr id="5" name="页脚占位符 4">
            <a:extLst>
              <a:ext uri="{FF2B5EF4-FFF2-40B4-BE49-F238E27FC236}">
                <a16:creationId xmlns:a16="http://schemas.microsoft.com/office/drawing/2014/main" id="{791F8BB3-CBD0-48F8-B3BD-E3D8A2DBDB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1DA3F0-C14B-4372-B971-BC55445C6502}"/>
              </a:ext>
            </a:extLst>
          </p:cNvPr>
          <p:cNvSpPr>
            <a:spLocks noGrp="1"/>
          </p:cNvSpPr>
          <p:nvPr>
            <p:ph type="sldNum" sz="quarter" idx="12"/>
          </p:nvPr>
        </p:nvSpPr>
        <p:spPr/>
        <p:txBody>
          <a:bodyPr/>
          <a:lstStyle/>
          <a:p>
            <a:fld id="{7C051663-7528-4760-8FD2-AE0827E60B5A}" type="slidenum">
              <a:rPr lang="zh-CN" altLang="en-US" smtClean="0"/>
              <a:t>‹#›</a:t>
            </a:fld>
            <a:endParaRPr lang="zh-CN" altLang="en-US"/>
          </a:p>
        </p:txBody>
      </p:sp>
    </p:spTree>
    <p:extLst>
      <p:ext uri="{BB962C8B-B14F-4D97-AF65-F5344CB8AC3E}">
        <p14:creationId xmlns:p14="http://schemas.microsoft.com/office/powerpoint/2010/main" val="1870347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910E2F-EB59-4770-8545-121C39FA66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EB67658-FC23-467B-927E-2EE72367EE7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30E4FF7-0616-4FAF-9862-C6506AEB3D1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770BA07-F02E-4C0B-8AB4-003FE55E8946}"/>
              </a:ext>
            </a:extLst>
          </p:cNvPr>
          <p:cNvSpPr>
            <a:spLocks noGrp="1"/>
          </p:cNvSpPr>
          <p:nvPr>
            <p:ph type="dt" sz="half" idx="10"/>
          </p:nvPr>
        </p:nvSpPr>
        <p:spPr/>
        <p:txBody>
          <a:bodyPr/>
          <a:lstStyle/>
          <a:p>
            <a:fld id="{A88C044D-A3AE-4F30-BA4B-EC5F24EDA70F}" type="datetimeFigureOut">
              <a:rPr lang="zh-CN" altLang="en-US" smtClean="0"/>
              <a:t>2021/4/29</a:t>
            </a:fld>
            <a:endParaRPr lang="zh-CN" altLang="en-US"/>
          </a:p>
        </p:txBody>
      </p:sp>
      <p:sp>
        <p:nvSpPr>
          <p:cNvPr id="6" name="页脚占位符 5">
            <a:extLst>
              <a:ext uri="{FF2B5EF4-FFF2-40B4-BE49-F238E27FC236}">
                <a16:creationId xmlns:a16="http://schemas.microsoft.com/office/drawing/2014/main" id="{2BD0D833-FC92-41B2-A891-9EB8843910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F2751B-4C35-4582-9357-CDCBF778DF52}"/>
              </a:ext>
            </a:extLst>
          </p:cNvPr>
          <p:cNvSpPr>
            <a:spLocks noGrp="1"/>
          </p:cNvSpPr>
          <p:nvPr>
            <p:ph type="sldNum" sz="quarter" idx="12"/>
          </p:nvPr>
        </p:nvSpPr>
        <p:spPr/>
        <p:txBody>
          <a:bodyPr/>
          <a:lstStyle/>
          <a:p>
            <a:fld id="{7C051663-7528-4760-8FD2-AE0827E60B5A}" type="slidenum">
              <a:rPr lang="zh-CN" altLang="en-US" smtClean="0"/>
              <a:t>‹#›</a:t>
            </a:fld>
            <a:endParaRPr lang="zh-CN" altLang="en-US"/>
          </a:p>
        </p:txBody>
      </p:sp>
    </p:spTree>
    <p:extLst>
      <p:ext uri="{BB962C8B-B14F-4D97-AF65-F5344CB8AC3E}">
        <p14:creationId xmlns:p14="http://schemas.microsoft.com/office/powerpoint/2010/main" val="3074062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78FD7-9852-41F3-A268-34AD31A2143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ED626BA-284D-497C-A80F-63CC7E9C4B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525136C-EDA0-4E12-9AF8-479F5412960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DAB72E3-C61F-441C-8B87-FE315442A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BBB1FBC-B371-48FF-9236-FAB45F4B4AB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3A27F82-24CE-49AF-97D4-AEBE3A84F5CF}"/>
              </a:ext>
            </a:extLst>
          </p:cNvPr>
          <p:cNvSpPr>
            <a:spLocks noGrp="1"/>
          </p:cNvSpPr>
          <p:nvPr>
            <p:ph type="dt" sz="half" idx="10"/>
          </p:nvPr>
        </p:nvSpPr>
        <p:spPr/>
        <p:txBody>
          <a:bodyPr/>
          <a:lstStyle/>
          <a:p>
            <a:fld id="{A88C044D-A3AE-4F30-BA4B-EC5F24EDA70F}" type="datetimeFigureOut">
              <a:rPr lang="zh-CN" altLang="en-US" smtClean="0"/>
              <a:t>2021/4/29</a:t>
            </a:fld>
            <a:endParaRPr lang="zh-CN" altLang="en-US"/>
          </a:p>
        </p:txBody>
      </p:sp>
      <p:sp>
        <p:nvSpPr>
          <p:cNvPr id="8" name="页脚占位符 7">
            <a:extLst>
              <a:ext uri="{FF2B5EF4-FFF2-40B4-BE49-F238E27FC236}">
                <a16:creationId xmlns:a16="http://schemas.microsoft.com/office/drawing/2014/main" id="{A76078B3-FFCF-40CD-BD19-168899FCA9F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FCE4DDA-67CA-4E5F-A3A5-259577EABE9D}"/>
              </a:ext>
            </a:extLst>
          </p:cNvPr>
          <p:cNvSpPr>
            <a:spLocks noGrp="1"/>
          </p:cNvSpPr>
          <p:nvPr>
            <p:ph type="sldNum" sz="quarter" idx="12"/>
          </p:nvPr>
        </p:nvSpPr>
        <p:spPr/>
        <p:txBody>
          <a:bodyPr/>
          <a:lstStyle/>
          <a:p>
            <a:fld id="{7C051663-7528-4760-8FD2-AE0827E60B5A}" type="slidenum">
              <a:rPr lang="zh-CN" altLang="en-US" smtClean="0"/>
              <a:t>‹#›</a:t>
            </a:fld>
            <a:endParaRPr lang="zh-CN" altLang="en-US"/>
          </a:p>
        </p:txBody>
      </p:sp>
    </p:spTree>
    <p:extLst>
      <p:ext uri="{BB962C8B-B14F-4D97-AF65-F5344CB8AC3E}">
        <p14:creationId xmlns:p14="http://schemas.microsoft.com/office/powerpoint/2010/main" val="3945200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4D3AE9-7540-417A-BF49-5C85A28F541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F8D38DE-FD92-46EA-BF6F-4955DEAFC995}"/>
              </a:ext>
            </a:extLst>
          </p:cNvPr>
          <p:cNvSpPr>
            <a:spLocks noGrp="1"/>
          </p:cNvSpPr>
          <p:nvPr>
            <p:ph type="dt" sz="half" idx="10"/>
          </p:nvPr>
        </p:nvSpPr>
        <p:spPr/>
        <p:txBody>
          <a:bodyPr/>
          <a:lstStyle/>
          <a:p>
            <a:fld id="{A88C044D-A3AE-4F30-BA4B-EC5F24EDA70F}" type="datetimeFigureOut">
              <a:rPr lang="zh-CN" altLang="en-US" smtClean="0"/>
              <a:t>2021/4/29</a:t>
            </a:fld>
            <a:endParaRPr lang="zh-CN" altLang="en-US"/>
          </a:p>
        </p:txBody>
      </p:sp>
      <p:sp>
        <p:nvSpPr>
          <p:cNvPr id="4" name="页脚占位符 3">
            <a:extLst>
              <a:ext uri="{FF2B5EF4-FFF2-40B4-BE49-F238E27FC236}">
                <a16:creationId xmlns:a16="http://schemas.microsoft.com/office/drawing/2014/main" id="{21DB4645-260B-4C3D-B739-E47E3F5B0FF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11E652A-319F-4419-9159-1DBC90FDF16B}"/>
              </a:ext>
            </a:extLst>
          </p:cNvPr>
          <p:cNvSpPr>
            <a:spLocks noGrp="1"/>
          </p:cNvSpPr>
          <p:nvPr>
            <p:ph type="sldNum" sz="quarter" idx="12"/>
          </p:nvPr>
        </p:nvSpPr>
        <p:spPr/>
        <p:txBody>
          <a:bodyPr/>
          <a:lstStyle/>
          <a:p>
            <a:fld id="{7C051663-7528-4760-8FD2-AE0827E60B5A}" type="slidenum">
              <a:rPr lang="zh-CN" altLang="en-US" smtClean="0"/>
              <a:t>‹#›</a:t>
            </a:fld>
            <a:endParaRPr lang="zh-CN" altLang="en-US"/>
          </a:p>
        </p:txBody>
      </p:sp>
    </p:spTree>
    <p:extLst>
      <p:ext uri="{BB962C8B-B14F-4D97-AF65-F5344CB8AC3E}">
        <p14:creationId xmlns:p14="http://schemas.microsoft.com/office/powerpoint/2010/main" val="3408138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80D9173-4CEA-48B0-9A3D-31231B0CE103}"/>
              </a:ext>
            </a:extLst>
          </p:cNvPr>
          <p:cNvSpPr>
            <a:spLocks noGrp="1"/>
          </p:cNvSpPr>
          <p:nvPr>
            <p:ph type="dt" sz="half" idx="10"/>
          </p:nvPr>
        </p:nvSpPr>
        <p:spPr/>
        <p:txBody>
          <a:bodyPr/>
          <a:lstStyle/>
          <a:p>
            <a:fld id="{A88C044D-A3AE-4F30-BA4B-EC5F24EDA70F}" type="datetimeFigureOut">
              <a:rPr lang="zh-CN" altLang="en-US" smtClean="0"/>
              <a:t>2021/4/29</a:t>
            </a:fld>
            <a:endParaRPr lang="zh-CN" altLang="en-US"/>
          </a:p>
        </p:txBody>
      </p:sp>
      <p:sp>
        <p:nvSpPr>
          <p:cNvPr id="3" name="页脚占位符 2">
            <a:extLst>
              <a:ext uri="{FF2B5EF4-FFF2-40B4-BE49-F238E27FC236}">
                <a16:creationId xmlns:a16="http://schemas.microsoft.com/office/drawing/2014/main" id="{C2ED03D3-2F4B-44FD-9B3A-778099CEFB4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E9819BE-7ED4-4E48-9C94-D6CF0C9BD685}"/>
              </a:ext>
            </a:extLst>
          </p:cNvPr>
          <p:cNvSpPr>
            <a:spLocks noGrp="1"/>
          </p:cNvSpPr>
          <p:nvPr>
            <p:ph type="sldNum" sz="quarter" idx="12"/>
          </p:nvPr>
        </p:nvSpPr>
        <p:spPr/>
        <p:txBody>
          <a:bodyPr/>
          <a:lstStyle/>
          <a:p>
            <a:fld id="{7C051663-7528-4760-8FD2-AE0827E60B5A}" type="slidenum">
              <a:rPr lang="zh-CN" altLang="en-US" smtClean="0"/>
              <a:t>‹#›</a:t>
            </a:fld>
            <a:endParaRPr lang="zh-CN" altLang="en-US"/>
          </a:p>
        </p:txBody>
      </p:sp>
    </p:spTree>
    <p:extLst>
      <p:ext uri="{BB962C8B-B14F-4D97-AF65-F5344CB8AC3E}">
        <p14:creationId xmlns:p14="http://schemas.microsoft.com/office/powerpoint/2010/main" val="1430421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0A8DDC-4313-423E-9EC4-9822A92578D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3D1ECD7-E290-4907-A77B-733116FBB8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4836806-B622-4FAA-A942-163C51FBB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3DE503D-F7A0-4299-8761-713C66EE0EC0}"/>
              </a:ext>
            </a:extLst>
          </p:cNvPr>
          <p:cNvSpPr>
            <a:spLocks noGrp="1"/>
          </p:cNvSpPr>
          <p:nvPr>
            <p:ph type="dt" sz="half" idx="10"/>
          </p:nvPr>
        </p:nvSpPr>
        <p:spPr/>
        <p:txBody>
          <a:bodyPr/>
          <a:lstStyle/>
          <a:p>
            <a:fld id="{A88C044D-A3AE-4F30-BA4B-EC5F24EDA70F}" type="datetimeFigureOut">
              <a:rPr lang="zh-CN" altLang="en-US" smtClean="0"/>
              <a:t>2021/4/29</a:t>
            </a:fld>
            <a:endParaRPr lang="zh-CN" altLang="en-US"/>
          </a:p>
        </p:txBody>
      </p:sp>
      <p:sp>
        <p:nvSpPr>
          <p:cNvPr id="6" name="页脚占位符 5">
            <a:extLst>
              <a:ext uri="{FF2B5EF4-FFF2-40B4-BE49-F238E27FC236}">
                <a16:creationId xmlns:a16="http://schemas.microsoft.com/office/drawing/2014/main" id="{7FE3F8B7-87C2-4408-8346-EEA2381D94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6679D5-65E7-45FB-86FE-A3D626EE4B87}"/>
              </a:ext>
            </a:extLst>
          </p:cNvPr>
          <p:cNvSpPr>
            <a:spLocks noGrp="1"/>
          </p:cNvSpPr>
          <p:nvPr>
            <p:ph type="sldNum" sz="quarter" idx="12"/>
          </p:nvPr>
        </p:nvSpPr>
        <p:spPr/>
        <p:txBody>
          <a:bodyPr/>
          <a:lstStyle/>
          <a:p>
            <a:fld id="{7C051663-7528-4760-8FD2-AE0827E60B5A}" type="slidenum">
              <a:rPr lang="zh-CN" altLang="en-US" smtClean="0"/>
              <a:t>‹#›</a:t>
            </a:fld>
            <a:endParaRPr lang="zh-CN" altLang="en-US"/>
          </a:p>
        </p:txBody>
      </p:sp>
    </p:spTree>
    <p:extLst>
      <p:ext uri="{BB962C8B-B14F-4D97-AF65-F5344CB8AC3E}">
        <p14:creationId xmlns:p14="http://schemas.microsoft.com/office/powerpoint/2010/main" val="1859043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ED588-17D2-49F9-961C-674A5F3D4C2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12B4765-0E69-48FA-A51D-DF958ECE9F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9AF865D-F2B6-498C-8B8D-F6674BA6D9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376E92D-B688-4786-950F-7A3FF3BA1765}"/>
              </a:ext>
            </a:extLst>
          </p:cNvPr>
          <p:cNvSpPr>
            <a:spLocks noGrp="1"/>
          </p:cNvSpPr>
          <p:nvPr>
            <p:ph type="dt" sz="half" idx="10"/>
          </p:nvPr>
        </p:nvSpPr>
        <p:spPr/>
        <p:txBody>
          <a:bodyPr/>
          <a:lstStyle/>
          <a:p>
            <a:fld id="{A88C044D-A3AE-4F30-BA4B-EC5F24EDA70F}" type="datetimeFigureOut">
              <a:rPr lang="zh-CN" altLang="en-US" smtClean="0"/>
              <a:t>2021/4/29</a:t>
            </a:fld>
            <a:endParaRPr lang="zh-CN" altLang="en-US"/>
          </a:p>
        </p:txBody>
      </p:sp>
      <p:sp>
        <p:nvSpPr>
          <p:cNvPr id="6" name="页脚占位符 5">
            <a:extLst>
              <a:ext uri="{FF2B5EF4-FFF2-40B4-BE49-F238E27FC236}">
                <a16:creationId xmlns:a16="http://schemas.microsoft.com/office/drawing/2014/main" id="{50CAD444-4C95-4C51-88FC-E9D1045212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42FA69-7E3A-43CF-9D89-5B8852B53A6C}"/>
              </a:ext>
            </a:extLst>
          </p:cNvPr>
          <p:cNvSpPr>
            <a:spLocks noGrp="1"/>
          </p:cNvSpPr>
          <p:nvPr>
            <p:ph type="sldNum" sz="quarter" idx="12"/>
          </p:nvPr>
        </p:nvSpPr>
        <p:spPr/>
        <p:txBody>
          <a:bodyPr/>
          <a:lstStyle/>
          <a:p>
            <a:fld id="{7C051663-7528-4760-8FD2-AE0827E60B5A}" type="slidenum">
              <a:rPr lang="zh-CN" altLang="en-US" smtClean="0"/>
              <a:t>‹#›</a:t>
            </a:fld>
            <a:endParaRPr lang="zh-CN" altLang="en-US"/>
          </a:p>
        </p:txBody>
      </p:sp>
    </p:spTree>
    <p:extLst>
      <p:ext uri="{BB962C8B-B14F-4D97-AF65-F5344CB8AC3E}">
        <p14:creationId xmlns:p14="http://schemas.microsoft.com/office/powerpoint/2010/main" val="231795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F95C912-411B-42A4-95C7-AA13CB1DE2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C995CFF-8269-4A5E-AE7B-6389E40B57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121A52-A7D7-4FE2-A945-2133354B64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C044D-A3AE-4F30-BA4B-EC5F24EDA70F}" type="datetimeFigureOut">
              <a:rPr lang="zh-CN" altLang="en-US" smtClean="0"/>
              <a:t>2021/4/29</a:t>
            </a:fld>
            <a:endParaRPr lang="zh-CN" altLang="en-US"/>
          </a:p>
        </p:txBody>
      </p:sp>
      <p:sp>
        <p:nvSpPr>
          <p:cNvPr id="5" name="页脚占位符 4">
            <a:extLst>
              <a:ext uri="{FF2B5EF4-FFF2-40B4-BE49-F238E27FC236}">
                <a16:creationId xmlns:a16="http://schemas.microsoft.com/office/drawing/2014/main" id="{8AABA9E8-A6F3-4E2E-B8BC-6D1C4886E3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088303B-A860-4B36-8E9F-E853A8F360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51663-7528-4760-8FD2-AE0827E60B5A}" type="slidenum">
              <a:rPr lang="zh-CN" altLang="en-US" smtClean="0"/>
              <a:t>‹#›</a:t>
            </a:fld>
            <a:endParaRPr lang="zh-CN" altLang="en-US"/>
          </a:p>
        </p:txBody>
      </p:sp>
    </p:spTree>
    <p:extLst>
      <p:ext uri="{BB962C8B-B14F-4D97-AF65-F5344CB8AC3E}">
        <p14:creationId xmlns:p14="http://schemas.microsoft.com/office/powerpoint/2010/main" val="997529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3">
            <a:extLst>
              <a:ext uri="{FF2B5EF4-FFF2-40B4-BE49-F238E27FC236}">
                <a16:creationId xmlns:a16="http://schemas.microsoft.com/office/drawing/2014/main" id="{288221ED-42A6-4F73-8DEA-271306DA1780}"/>
              </a:ext>
            </a:extLst>
          </p:cNvPr>
          <p:cNvSpPr>
            <a:spLocks noChangeArrowheads="1"/>
          </p:cNvSpPr>
          <p:nvPr/>
        </p:nvSpPr>
        <p:spPr bwMode="auto">
          <a:xfrm>
            <a:off x="411163" y="133350"/>
            <a:ext cx="1208087"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pPr>
            <a:r>
              <a:rPr lang="zh-CN" altLang="zh-CN">
                <a:solidFill>
                  <a:schemeClr val="bg1"/>
                </a:solidFill>
                <a:latin typeface="Tahoma" panose="020B0604030504040204" pitchFamily="34" charset="0"/>
                <a:cs typeface="Tahoma" panose="020B0604030504040204" pitchFamily="34" charset="0"/>
                <a:sym typeface="Tahoma" panose="020B0604030504040204" pitchFamily="34" charset="0"/>
              </a:rPr>
              <a:t>01</a:t>
            </a:r>
          </a:p>
          <a:p>
            <a:pPr algn="ctr">
              <a:lnSpc>
                <a:spcPct val="130000"/>
              </a:lnSpc>
            </a:pPr>
            <a:r>
              <a:rPr lang="zh-CN" altLang="zh-CN">
                <a:solidFill>
                  <a:schemeClr val="bg1"/>
                </a:solidFill>
                <a:latin typeface="Calibri" panose="020F0502020204030204" pitchFamily="34" charset="0"/>
                <a:ea typeface="微软雅黑" panose="020B0503020204020204" pitchFamily="34" charset="-122"/>
                <a:sym typeface="Calibri" panose="020F0502020204030204" pitchFamily="34" charset="0"/>
              </a:rPr>
              <a:t>内容设定</a:t>
            </a:r>
          </a:p>
        </p:txBody>
      </p:sp>
      <p:sp>
        <p:nvSpPr>
          <p:cNvPr id="6148" name="矩形 2">
            <a:extLst>
              <a:ext uri="{FF2B5EF4-FFF2-40B4-BE49-F238E27FC236}">
                <a16:creationId xmlns:a16="http://schemas.microsoft.com/office/drawing/2014/main" id="{B0DCBE0B-1DC0-47EA-B07F-5B00EBFAE369}"/>
              </a:ext>
            </a:extLst>
          </p:cNvPr>
          <p:cNvSpPr>
            <a:spLocks noChangeArrowheads="1"/>
          </p:cNvSpPr>
          <p:nvPr/>
        </p:nvSpPr>
        <p:spPr bwMode="auto">
          <a:xfrm>
            <a:off x="2363984" y="320675"/>
            <a:ext cx="7056437" cy="438150"/>
          </a:xfrm>
          <a:prstGeom prst="rect">
            <a:avLst/>
          </a:prstGeom>
          <a:solidFill>
            <a:srgbClr val="00B0F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dirty="0">
                <a:solidFill>
                  <a:srgbClr val="FFFFFF"/>
                </a:solidFill>
                <a:latin typeface="方正兰亭粗黑_GBK" charset="-122"/>
                <a:ea typeface="方正兰亭粗黑_GBK" charset="-122"/>
              </a:rPr>
              <a:t>一些自适应估计计算方法</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E3B4B8A-839B-4B04-9278-BB6B30046A86}"/>
                  </a:ext>
                </a:extLst>
              </p:cNvPr>
              <p:cNvSpPr txBox="1"/>
              <p:nvPr/>
            </p:nvSpPr>
            <p:spPr>
              <a:xfrm>
                <a:off x="631596" y="1480377"/>
                <a:ext cx="11067068" cy="1154996"/>
              </a:xfrm>
              <a:prstGeom prst="rect">
                <a:avLst/>
              </a:prstGeom>
              <a:noFill/>
            </p:spPr>
            <p:txBody>
              <a:bodyPr wrap="square" rtlCol="0">
                <a:spAutoFit/>
              </a:bodyPr>
              <a:lstStyle/>
              <a:p>
                <a:r>
                  <a:rPr lang="zh-CN" altLang="en-US" dirty="0"/>
                  <a:t>窗口均值计算：</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𝑥</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𝑥</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e>
                    </m:d>
                  </m:oMath>
                </a14:m>
                <a:r>
                  <a:rPr lang="en-US" altLang="zh-CN" dirty="0"/>
                  <a:t>,</a:t>
                </a:r>
                <a:r>
                  <a:rPr lang="zh-CN" altLang="en-US" dirty="0"/>
                  <a:t>但是它需要保存过去的</a:t>
                </a:r>
                <a:r>
                  <a:rPr lang="en-US" altLang="zh-CN" dirty="0"/>
                  <a:t>n</a:t>
                </a:r>
                <a:r>
                  <a:rPr lang="zh-CN" altLang="en-US" dirty="0"/>
                  <a:t>个样本值，于是采用</a:t>
                </a:r>
                <a:r>
                  <a:rPr lang="zh-CN" altLang="en-US" b="1" dirty="0"/>
                  <a:t>自适应方法计算均值：</a:t>
                </a:r>
                <a:r>
                  <a:rPr lang="en-US" altLang="zh-CN" b="1" dirty="0"/>
                  <a:t> </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𝒖</m:t>
                        </m:r>
                      </m:e>
                      <m:sub>
                        <m:r>
                          <a:rPr lang="en-US" altLang="zh-CN" b="1" i="1" smtClean="0">
                            <a:latin typeface="Cambria Math" panose="02040503050406030204" pitchFamily="18" charset="0"/>
                          </a:rPr>
                          <m:t>𝒙</m:t>
                        </m:r>
                      </m:sub>
                    </m:sSub>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𝒕</m:t>
                        </m:r>
                      </m:e>
                    </m:d>
                    <m:r>
                      <a:rPr lang="en-US" altLang="zh-CN" b="1" i="1" smtClean="0">
                        <a:latin typeface="Cambria Math" panose="02040503050406030204" pitchFamily="18" charset="0"/>
                      </a:rPr>
                      <m:t>=</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𝑼𝑪</m:t>
                        </m:r>
                      </m:e>
                    </m:d>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𝒖</m:t>
                        </m:r>
                      </m:e>
                      <m:sub>
                        <m:r>
                          <a:rPr lang="en-US" altLang="zh-CN" b="1" i="1" smtClean="0">
                            <a:latin typeface="Cambria Math" panose="02040503050406030204" pitchFamily="18" charset="0"/>
                          </a:rPr>
                          <m:t>𝒙</m:t>
                        </m:r>
                      </m:sub>
                    </m:sSub>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𝒕</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𝑼𝑪</m:t>
                    </m:r>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m:t>
                    </m:r>
                  </m:oMath>
                </a14:m>
                <a:r>
                  <a:rPr lang="zh-CN" altLang="en-US" dirty="0"/>
                  <a:t>，这里</a:t>
                </a:r>
                <a14:m>
                  <m:oMath xmlns:m="http://schemas.openxmlformats.org/officeDocument/2006/math">
                    <m:r>
                      <a:rPr lang="en-US" altLang="zh-CN" b="0" i="1" smtClean="0">
                        <a:latin typeface="Cambria Math" panose="02040503050406030204" pitchFamily="18" charset="0"/>
                      </a:rPr>
                      <m:t>𝑈𝐶</m:t>
                    </m:r>
                  </m:oMath>
                </a14:m>
                <a:r>
                  <a:rPr lang="zh-CN" altLang="en-US" dirty="0"/>
                  <a:t>是更新系数，如果采样率为</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F</m:t>
                        </m:r>
                      </m:e>
                      <m:sub>
                        <m:r>
                          <a:rPr lang="en-US" altLang="zh-CN" b="0" i="1" smtClean="0">
                            <a:latin typeface="Cambria Math" panose="02040503050406030204" pitchFamily="18" charset="0"/>
                          </a:rPr>
                          <m:t>𝑠</m:t>
                        </m:r>
                      </m:sub>
                    </m:sSub>
                  </m:oMath>
                </a14:m>
                <a:r>
                  <a:rPr lang="zh-CN" altLang="en-US" dirty="0"/>
                  <a:t>，则时间常数</a:t>
                </a:r>
                <a14:m>
                  <m:oMath xmlns:m="http://schemas.openxmlformats.org/officeDocument/2006/math">
                    <m:r>
                      <a:rPr lang="zh-CN" altLang="en-US" i="1" smtClean="0">
                        <a:latin typeface="Cambria Math" panose="02040503050406030204" pitchFamily="18" charset="0"/>
                      </a:rPr>
                      <m:t>𝜏</m:t>
                    </m:r>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0" smtClean="0">
                            <a:latin typeface="Cambria Math" panose="02040503050406030204" pitchFamily="18" charset="0"/>
                          </a:rPr>
                          <m:t>1</m:t>
                        </m:r>
                      </m:num>
                      <m:den>
                        <m:r>
                          <m:rPr>
                            <m:sty m:val="p"/>
                          </m:rPr>
                          <a:rPr lang="en-US" altLang="zh-CN" b="0" i="0" smtClean="0">
                            <a:latin typeface="Cambria Math" panose="02040503050406030204" pitchFamily="18" charset="0"/>
                          </a:rPr>
                          <m:t>UC</m:t>
                        </m:r>
                      </m:den>
                    </m:f>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𝑠</m:t>
                        </m:r>
                      </m:sub>
                    </m:sSub>
                  </m:oMath>
                </a14:m>
                <a:r>
                  <a:rPr lang="zh-CN" altLang="en-US" dirty="0"/>
                  <a:t>。更新系数</a:t>
                </a:r>
                <a14:m>
                  <m:oMath xmlns:m="http://schemas.openxmlformats.org/officeDocument/2006/math">
                    <m:r>
                      <m:rPr>
                        <m:sty m:val="p"/>
                      </m:rPr>
                      <a:rPr lang="en-US" altLang="zh-CN" i="1" dirty="0">
                        <a:latin typeface="Cambria Math" panose="02040503050406030204" pitchFamily="18" charset="0"/>
                      </a:rPr>
                      <m:t>UC</m:t>
                    </m:r>
                  </m:oMath>
                </a14:m>
                <a:r>
                  <a:rPr lang="zh-CN" altLang="en-US" dirty="0"/>
                  <a:t>可用来确定自适应速度和估计准确度之间的衡量。</a:t>
                </a:r>
              </a:p>
            </p:txBody>
          </p:sp>
        </mc:Choice>
        <mc:Fallback xmlns="">
          <p:sp>
            <p:nvSpPr>
              <p:cNvPr id="2" name="文本框 1">
                <a:extLst>
                  <a:ext uri="{FF2B5EF4-FFF2-40B4-BE49-F238E27FC236}">
                    <a16:creationId xmlns:a16="http://schemas.microsoft.com/office/drawing/2014/main" id="{CE3B4B8A-839B-4B04-9278-BB6B30046A86}"/>
                  </a:ext>
                </a:extLst>
              </p:cNvPr>
              <p:cNvSpPr txBox="1">
                <a:spLocks noRot="1" noChangeAspect="1" noMove="1" noResize="1" noEditPoints="1" noAdjustHandles="1" noChangeArrowheads="1" noChangeShapeType="1" noTextEdit="1"/>
              </p:cNvSpPr>
              <p:nvPr/>
            </p:nvSpPr>
            <p:spPr>
              <a:xfrm>
                <a:off x="631596" y="1480377"/>
                <a:ext cx="11067068" cy="1154996"/>
              </a:xfrm>
              <a:prstGeom prst="rect">
                <a:avLst/>
              </a:prstGeom>
              <a:blipFill>
                <a:blip r:embed="rId2"/>
                <a:stretch>
                  <a:fillRect l="-496" b="-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D7D783C-DAE8-43FC-A6A1-7406FA467D35}"/>
                  </a:ext>
                </a:extLst>
              </p:cNvPr>
              <p:cNvSpPr txBox="1"/>
              <p:nvPr/>
            </p:nvSpPr>
            <p:spPr>
              <a:xfrm>
                <a:off x="763571" y="2828041"/>
                <a:ext cx="10727703" cy="1290674"/>
              </a:xfrm>
              <a:prstGeom prst="rect">
                <a:avLst/>
              </a:prstGeom>
              <a:noFill/>
            </p:spPr>
            <p:txBody>
              <a:bodyPr wrap="square" rtlCol="0">
                <a:spAutoFit/>
              </a:bodyPr>
              <a:lstStyle/>
              <a:p>
                <a:r>
                  <a:rPr lang="zh-CN" altLang="en-US" dirty="0"/>
                  <a:t>方差自适应估计量：</a:t>
                </a:r>
                <a14:m>
                  <m:oMath xmlns:m="http://schemas.openxmlformats.org/officeDocument/2006/math">
                    <m:sSup>
                      <m:sSupPr>
                        <m:ctrlPr>
                          <a:rPr lang="en-US" altLang="zh-CN" i="1" smtClean="0">
                            <a:latin typeface="Cambria Math" panose="02040503050406030204" pitchFamily="18" charset="0"/>
                          </a:rPr>
                        </m:ctrlPr>
                      </m:sSupPr>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𝜎</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𝑈𝐶</m:t>
                        </m:r>
                      </m:e>
                    </m:d>
                    <m:sSup>
                      <m:sSupPr>
                        <m:ctrlPr>
                          <a:rPr lang="en-US" altLang="zh-CN" i="1" smtClean="0">
                            <a:latin typeface="Cambria Math" panose="02040503050406030204" pitchFamily="18" charset="0"/>
                          </a:rPr>
                        </m:ctrlPr>
                      </m:sSupPr>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𝜎</m:t>
                            </m:r>
                          </m:e>
                          <m:sub>
                            <m:r>
                              <a:rPr lang="en-US" altLang="zh-CN" b="0" i="1" smtClean="0">
                                <a:latin typeface="Cambria Math" panose="02040503050406030204" pitchFamily="18" charset="0"/>
                              </a:rPr>
                              <m:t>𝑥</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𝑈𝐶</m:t>
                    </m:r>
                    <m:sSup>
                      <m:sSupPr>
                        <m:ctrlPr>
                          <a:rPr lang="en-US" altLang="zh-CN"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𝑥</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e>
                        </m:d>
                      </m:e>
                      <m:sup>
                        <m:r>
                          <a:rPr lang="en-US" altLang="zh-CN" b="0" i="1" smtClean="0">
                            <a:latin typeface="Cambria Math" panose="02040503050406030204" pitchFamily="18" charset="0"/>
                          </a:rPr>
                          <m:t>2</m:t>
                        </m:r>
                      </m:sup>
                    </m:sSup>
                  </m:oMath>
                </a14:m>
                <a:endParaRPr lang="en-US" altLang="zh-CN" dirty="0"/>
              </a:p>
              <a:p>
                <a:r>
                  <a:rPr lang="zh-CN" altLang="en-US" dirty="0"/>
                  <a:t>也可以采用</a:t>
                </a:r>
                <a:endParaRPr lang="en-US" altLang="zh-CN" dirty="0"/>
              </a:p>
              <a:p>
                <a:r>
                  <a:rPr lang="zh-CN" altLang="en-US" dirty="0"/>
                  <a:t>均方的自适应估计：</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𝑀𝑆𝑄</m:t>
                        </m:r>
                      </m:e>
                      <m:sub>
                        <m:r>
                          <a:rPr lang="en-US" altLang="zh-CN" b="0" i="1" smtClean="0">
                            <a:latin typeface="Cambria Math" panose="02040503050406030204" pitchFamily="18" charset="0"/>
                          </a:rPr>
                          <m:t>𝑥</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𝑈𝐶</m:t>
                        </m:r>
                      </m:e>
                    </m:d>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𝑀𝑆𝑄</m:t>
                        </m:r>
                      </m:e>
                      <m:sub>
                        <m:r>
                          <a:rPr lang="en-US" altLang="zh-CN" b="0" i="1" smtClean="0">
                            <a:latin typeface="Cambria Math" panose="02040503050406030204" pitchFamily="18" charset="0"/>
                          </a:rPr>
                          <m:t>𝑥</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𝑈𝐶</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oMath>
                </a14:m>
                <a:endParaRPr lang="en-US" altLang="zh-CN" dirty="0"/>
              </a:p>
              <a:p>
                <a:r>
                  <a:rPr lang="zh-CN" altLang="en-US" dirty="0"/>
                  <a:t>得到方差估计：</a:t>
                </a:r>
                <a:r>
                  <a:rPr lang="en-US" altLang="zh-CN" dirty="0"/>
                  <a:t> </a:t>
                </a:r>
                <a14:m>
                  <m:oMath xmlns:m="http://schemas.openxmlformats.org/officeDocument/2006/math">
                    <m:sSup>
                      <m:sSupPr>
                        <m:ctrlPr>
                          <a:rPr lang="en-US" altLang="zh-CN" i="1" smtClean="0">
                            <a:latin typeface="Cambria Math" panose="02040503050406030204" pitchFamily="18" charset="0"/>
                          </a:rPr>
                        </m:ctrlPr>
                      </m:sSupPr>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𝜎</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𝑀𝑆𝑄</m:t>
                        </m:r>
                      </m:e>
                      <m:sub>
                        <m:r>
                          <a:rPr lang="en-US" altLang="zh-CN" b="0" i="1" smtClean="0">
                            <a:latin typeface="Cambria Math" panose="02040503050406030204" pitchFamily="18" charset="0"/>
                          </a:rPr>
                          <m:t>𝑥</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oMath>
                </a14:m>
                <a:endParaRPr lang="zh-CN" altLang="en-US" dirty="0"/>
              </a:p>
            </p:txBody>
          </p:sp>
        </mc:Choice>
        <mc:Fallback xmlns="">
          <p:sp>
            <p:nvSpPr>
              <p:cNvPr id="3" name="文本框 2">
                <a:extLst>
                  <a:ext uri="{FF2B5EF4-FFF2-40B4-BE49-F238E27FC236}">
                    <a16:creationId xmlns:a16="http://schemas.microsoft.com/office/drawing/2014/main" id="{1D7D783C-DAE8-43FC-A6A1-7406FA467D35}"/>
                  </a:ext>
                </a:extLst>
              </p:cNvPr>
              <p:cNvSpPr txBox="1">
                <a:spLocks noRot="1" noChangeAspect="1" noMove="1" noResize="1" noEditPoints="1" noAdjustHandles="1" noChangeArrowheads="1" noChangeShapeType="1" noTextEdit="1"/>
              </p:cNvSpPr>
              <p:nvPr/>
            </p:nvSpPr>
            <p:spPr>
              <a:xfrm>
                <a:off x="763571" y="2828041"/>
                <a:ext cx="10727703" cy="1290674"/>
              </a:xfrm>
              <a:prstGeom prst="rect">
                <a:avLst/>
              </a:prstGeom>
              <a:blipFill>
                <a:blip r:embed="rId3"/>
                <a:stretch>
                  <a:fillRect l="-455" b="-66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F759D9A-F416-442D-A7BB-2D874CB25921}"/>
                  </a:ext>
                </a:extLst>
              </p:cNvPr>
              <p:cNvSpPr txBox="1"/>
              <p:nvPr/>
            </p:nvSpPr>
            <p:spPr>
              <a:xfrm>
                <a:off x="857839" y="4289196"/>
                <a:ext cx="10840825" cy="1156663"/>
              </a:xfrm>
              <a:prstGeom prst="rect">
                <a:avLst/>
              </a:prstGeom>
              <a:noFill/>
            </p:spPr>
            <p:txBody>
              <a:bodyPr wrap="square" rtlCol="0">
                <a:spAutoFit/>
              </a:bodyPr>
              <a:lstStyle/>
              <a:p>
                <a:r>
                  <a:rPr lang="zh-CN" altLang="en-US" dirty="0"/>
                  <a:t>协方差矩阵</a:t>
                </a:r>
                <a:r>
                  <a:rPr lang="en-US" altLang="zh-CN" dirty="0"/>
                  <a:t>(ECM)</a:t>
                </a:r>
                <a:r>
                  <a:rPr lang="zh-CN" altLang="en-US" dirty="0"/>
                  <a:t>的自适应估计版本：</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𝑥</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𝑈𝐶</m:t>
                        </m:r>
                      </m:e>
                    </m:d>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𝑥</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𝑈𝐶</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𝑥</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e>
                        </m:d>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[1,</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zh-CN" altLang="en-US" dirty="0"/>
                  <a:t>协方差矩阵的逆：</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r>
                          <a:rPr lang="en-US" altLang="zh-CN" b="0" i="1" smtClean="0">
                            <a:latin typeface="Cambria Math" panose="02040503050406030204" pitchFamily="18" charset="0"/>
                          </a:rPr>
                          <m:t>𝑈𝐶</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r>
                              <a:rPr lang="en-US" altLang="zh-CN" b="0" i="1" smtClean="0">
                                <a:latin typeface="Cambria Math" panose="02040503050406030204" pitchFamily="18" charset="0"/>
                              </a:rPr>
                              <m:t>𝑈𝐶</m:t>
                            </m:r>
                          </m:num>
                          <m:den>
                            <m:r>
                              <a:rPr lang="en-US" altLang="zh-CN" b="0" i="1" smtClean="0">
                                <a:latin typeface="Cambria Math" panose="02040503050406030204" pitchFamily="18" charset="0"/>
                              </a:rPr>
                              <m:t>𝑈𝐶</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𝑥</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𝑣</m:t>
                        </m:r>
                      </m:den>
                    </m:f>
                    <m:r>
                      <a:rPr lang="en-US" altLang="zh-CN" b="0" i="1" smtClean="0">
                        <a:latin typeface="Cambria Math" panose="02040503050406030204" pitchFamily="18" charset="0"/>
                      </a:rPr>
                      <m:t>𝑣</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m:t>
                    </m:r>
                  </m:oMath>
                </a14:m>
                <a:endParaRPr lang="en-US" altLang="zh-CN" dirty="0"/>
              </a:p>
              <a:p>
                <a:r>
                  <a:rPr lang="zh-CN" altLang="en-US" dirty="0"/>
                  <a:t>其中</a:t>
                </a:r>
                <a14:m>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−1</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𝑇</m:t>
                        </m:r>
                      </m:sup>
                    </m:sSup>
                  </m:oMath>
                </a14:m>
                <a:endParaRPr lang="zh-CN" altLang="en-US" dirty="0"/>
              </a:p>
            </p:txBody>
          </p:sp>
        </mc:Choice>
        <mc:Fallback xmlns="">
          <p:sp>
            <p:nvSpPr>
              <p:cNvPr id="4" name="文本框 3">
                <a:extLst>
                  <a:ext uri="{FF2B5EF4-FFF2-40B4-BE49-F238E27FC236}">
                    <a16:creationId xmlns:a16="http://schemas.microsoft.com/office/drawing/2014/main" id="{BF759D9A-F416-442D-A7BB-2D874CB25921}"/>
                  </a:ext>
                </a:extLst>
              </p:cNvPr>
              <p:cNvSpPr txBox="1">
                <a:spLocks noRot="1" noChangeAspect="1" noMove="1" noResize="1" noEditPoints="1" noAdjustHandles="1" noChangeArrowheads="1" noChangeShapeType="1" noTextEdit="1"/>
              </p:cNvSpPr>
              <p:nvPr/>
            </p:nvSpPr>
            <p:spPr>
              <a:xfrm>
                <a:off x="857839" y="4289196"/>
                <a:ext cx="10840825" cy="1156663"/>
              </a:xfrm>
              <a:prstGeom prst="rect">
                <a:avLst/>
              </a:prstGeom>
              <a:blipFill>
                <a:blip r:embed="rId4"/>
                <a:stretch>
                  <a:fillRect l="-506" t="-4233" b="-6878"/>
                </a:stretch>
              </a:blipFill>
            </p:spPr>
            <p:txBody>
              <a:bodyPr/>
              <a:lstStyle/>
              <a:p>
                <a:r>
                  <a:rPr lang="zh-CN" altLang="en-US">
                    <a:noFill/>
                  </a:rPr>
                  <a:t> </a:t>
                </a:r>
              </a:p>
            </p:txBody>
          </p:sp>
        </mc:Fallback>
      </mc:AlternateContent>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3">
            <a:extLst>
              <a:ext uri="{FF2B5EF4-FFF2-40B4-BE49-F238E27FC236}">
                <a16:creationId xmlns:a16="http://schemas.microsoft.com/office/drawing/2014/main" id="{77D02E2C-A4D9-45F7-BA99-6E6FCDE8D868}"/>
              </a:ext>
            </a:extLst>
          </p:cNvPr>
          <p:cNvSpPr>
            <a:spLocks noChangeArrowheads="1"/>
          </p:cNvSpPr>
          <p:nvPr/>
        </p:nvSpPr>
        <p:spPr bwMode="auto">
          <a:xfrm>
            <a:off x="411163" y="133350"/>
            <a:ext cx="1208087"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pPr>
            <a:r>
              <a:rPr lang="zh-CN" altLang="zh-CN">
                <a:solidFill>
                  <a:schemeClr val="bg1"/>
                </a:solidFill>
                <a:latin typeface="Tahoma" panose="020B0604030504040204" pitchFamily="34" charset="0"/>
                <a:cs typeface="Tahoma" panose="020B0604030504040204" pitchFamily="34" charset="0"/>
                <a:sym typeface="Tahoma" panose="020B0604030504040204" pitchFamily="34" charset="0"/>
              </a:rPr>
              <a:t>01</a:t>
            </a:r>
          </a:p>
          <a:p>
            <a:pPr algn="ctr">
              <a:lnSpc>
                <a:spcPct val="130000"/>
              </a:lnSpc>
            </a:pPr>
            <a:r>
              <a:rPr lang="zh-CN" altLang="zh-CN">
                <a:solidFill>
                  <a:schemeClr val="bg1"/>
                </a:solidFill>
                <a:latin typeface="Calibri" panose="020F0502020204030204" pitchFamily="34" charset="0"/>
                <a:ea typeface="微软雅黑" panose="020B0503020204020204" pitchFamily="34" charset="-122"/>
                <a:sym typeface="Calibri" panose="020F0502020204030204" pitchFamily="34" charset="0"/>
              </a:rPr>
              <a:t>内容设定</a:t>
            </a:r>
          </a:p>
        </p:txBody>
      </p:sp>
      <p:sp>
        <p:nvSpPr>
          <p:cNvPr id="7171" name="矩形 2">
            <a:extLst>
              <a:ext uri="{FF2B5EF4-FFF2-40B4-BE49-F238E27FC236}">
                <a16:creationId xmlns:a16="http://schemas.microsoft.com/office/drawing/2014/main" id="{F2F52723-FAC9-4A63-9D71-4C23688033E2}"/>
              </a:ext>
            </a:extLst>
          </p:cNvPr>
          <p:cNvSpPr>
            <a:spLocks noChangeArrowheads="1"/>
          </p:cNvSpPr>
          <p:nvPr/>
        </p:nvSpPr>
        <p:spPr bwMode="auto">
          <a:xfrm>
            <a:off x="2409825" y="320675"/>
            <a:ext cx="7056437" cy="438150"/>
          </a:xfrm>
          <a:prstGeom prst="rect">
            <a:avLst/>
          </a:prstGeom>
          <a:solidFill>
            <a:srgbClr val="00B0F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dirty="0">
                <a:solidFill>
                  <a:srgbClr val="FFFFFF"/>
                </a:solidFill>
                <a:latin typeface="方正兰亭粗黑_GBK" charset="-122"/>
                <a:ea typeface="方正兰亭粗黑_GBK" charset="-122"/>
              </a:rPr>
              <a:t>卡尔曼滤波</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1A015AC-1301-4E33-B41E-B2AD25ED51D2}"/>
                  </a:ext>
                </a:extLst>
              </p:cNvPr>
              <p:cNvSpPr txBox="1"/>
              <p:nvPr/>
            </p:nvSpPr>
            <p:spPr>
              <a:xfrm>
                <a:off x="1357461" y="981965"/>
                <a:ext cx="1001126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b="0" i="1" dirty="0" smtClean="0">
                          <a:solidFill>
                            <a:srgbClr val="121212"/>
                          </a:solidFill>
                          <a:effectLst/>
                          <a:latin typeface="Cambria Math" panose="02040503050406030204" pitchFamily="18" charset="0"/>
                        </a:rPr>
                        <m:t>最终当前值</m:t>
                      </m:r>
                      <m:r>
                        <a:rPr lang="en-US" altLang="zh-CN" b="0" i="1" dirty="0" smtClean="0">
                          <a:solidFill>
                            <a:srgbClr val="121212"/>
                          </a:solidFill>
                          <a:effectLst/>
                          <a:latin typeface="Cambria Math" panose="02040503050406030204" pitchFamily="18" charset="0"/>
                        </a:rPr>
                        <m:t>=</m:t>
                      </m:r>
                      <m:r>
                        <a:rPr lang="en-US" altLang="zh-CN" b="0" i="1" dirty="0" smtClean="0">
                          <a:solidFill>
                            <a:srgbClr val="121212"/>
                          </a:solidFill>
                          <a:effectLst/>
                          <a:latin typeface="Cambria Math" panose="02040503050406030204" pitchFamily="18" charset="0"/>
                        </a:rPr>
                        <m:t>𝑝</m:t>
                      </m:r>
                      <m:r>
                        <a:rPr lang="en-US" altLang="zh-CN" b="0" i="1" dirty="0" smtClean="0">
                          <a:solidFill>
                            <a:srgbClr val="121212"/>
                          </a:solidFill>
                          <a:effectLst/>
                          <a:latin typeface="Cambria Math" panose="02040503050406030204" pitchFamily="18" charset="0"/>
                        </a:rPr>
                        <m:t>∗</m:t>
                      </m:r>
                      <m:r>
                        <a:rPr lang="zh-CN" altLang="en-US" b="0" i="1" dirty="0" smtClean="0">
                          <a:solidFill>
                            <a:srgbClr val="121212"/>
                          </a:solidFill>
                          <a:effectLst/>
                          <a:latin typeface="Cambria Math" panose="02040503050406030204" pitchFamily="18" charset="0"/>
                        </a:rPr>
                        <m:t>当前观察值</m:t>
                      </m:r>
                      <m:r>
                        <a:rPr lang="en-US" altLang="zh-CN" b="0" i="1" dirty="0" smtClean="0">
                          <a:solidFill>
                            <a:srgbClr val="121212"/>
                          </a:solidFill>
                          <a:effectLst/>
                          <a:latin typeface="Cambria Math" panose="02040503050406030204" pitchFamily="18" charset="0"/>
                        </a:rPr>
                        <m:t>+(1−</m:t>
                      </m:r>
                      <m:r>
                        <a:rPr lang="en-US" altLang="zh-CN" b="0" i="1" dirty="0" smtClean="0">
                          <a:solidFill>
                            <a:srgbClr val="121212"/>
                          </a:solidFill>
                          <a:effectLst/>
                          <a:latin typeface="Cambria Math" panose="02040503050406030204" pitchFamily="18" charset="0"/>
                        </a:rPr>
                        <m:t>𝑝</m:t>
                      </m:r>
                      <m:r>
                        <a:rPr lang="en-US" altLang="zh-CN" b="0" i="1" dirty="0" smtClean="0">
                          <a:solidFill>
                            <a:srgbClr val="121212"/>
                          </a:solidFill>
                          <a:effectLst/>
                          <a:latin typeface="Cambria Math" panose="02040503050406030204" pitchFamily="18" charset="0"/>
                        </a:rPr>
                        <m:t>)</m:t>
                      </m:r>
                      <m:r>
                        <a:rPr lang="zh-CN" altLang="en-US" b="0" i="1" dirty="0" smtClean="0">
                          <a:solidFill>
                            <a:srgbClr val="121212"/>
                          </a:solidFill>
                          <a:effectLst/>
                          <a:latin typeface="Cambria Math" panose="02040503050406030204" pitchFamily="18" charset="0"/>
                        </a:rPr>
                        <m:t>用上一个值得到的当前预测值</m:t>
                      </m:r>
                    </m:oMath>
                  </m:oMathPara>
                </a14:m>
                <a:endParaRPr lang="en-US" altLang="zh-CN" dirty="0"/>
              </a:p>
              <a:p>
                <a:r>
                  <a:rPr lang="zh-CN" altLang="en-US" dirty="0"/>
                  <a:t>卡尔曼滤波，根据输入值不断迭代更新</a:t>
                </a:r>
                <a14:m>
                  <m:oMath xmlns:m="http://schemas.openxmlformats.org/officeDocument/2006/math">
                    <m:r>
                      <a:rPr lang="en-US" altLang="zh-CN" i="1" dirty="0" smtClean="0">
                        <a:latin typeface="Cambria Math" panose="02040503050406030204" pitchFamily="18" charset="0"/>
                      </a:rPr>
                      <m:t>𝑝</m:t>
                    </m:r>
                  </m:oMath>
                </a14:m>
                <a:r>
                  <a:rPr lang="zh-CN" altLang="en-US" dirty="0"/>
                  <a:t>的过程</a:t>
                </a:r>
              </a:p>
            </p:txBody>
          </p:sp>
        </mc:Choice>
        <mc:Fallback xmlns="">
          <p:sp>
            <p:nvSpPr>
              <p:cNvPr id="2" name="文本框 1">
                <a:extLst>
                  <a:ext uri="{FF2B5EF4-FFF2-40B4-BE49-F238E27FC236}">
                    <a16:creationId xmlns:a16="http://schemas.microsoft.com/office/drawing/2014/main" id="{41A015AC-1301-4E33-B41E-B2AD25ED51D2}"/>
                  </a:ext>
                </a:extLst>
              </p:cNvPr>
              <p:cNvSpPr txBox="1">
                <a:spLocks noRot="1" noChangeAspect="1" noMove="1" noResize="1" noEditPoints="1" noAdjustHandles="1" noChangeArrowheads="1" noChangeShapeType="1" noTextEdit="1"/>
              </p:cNvSpPr>
              <p:nvPr/>
            </p:nvSpPr>
            <p:spPr>
              <a:xfrm>
                <a:off x="1357461" y="981965"/>
                <a:ext cx="10011266" cy="646331"/>
              </a:xfrm>
              <a:prstGeom prst="rect">
                <a:avLst/>
              </a:prstGeom>
              <a:blipFill>
                <a:blip r:embed="rId2"/>
                <a:stretch>
                  <a:fillRect l="-548" b="-122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874DF5D-8901-49E0-BA0E-FD7A38C8AC5D}"/>
                  </a:ext>
                </a:extLst>
              </p:cNvPr>
              <p:cNvSpPr txBox="1"/>
              <p:nvPr/>
            </p:nvSpPr>
            <p:spPr>
              <a:xfrm>
                <a:off x="601025" y="1664111"/>
                <a:ext cx="10674031"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𝑧</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𝑧</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m:oMathPara>
                </a14:m>
                <a:endParaRPr lang="en-US" altLang="zh-CN" b="0"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𝑧</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m:oMathPara>
                </a14:m>
                <a:endParaRPr lang="en-US" altLang="zh-CN" dirty="0"/>
              </a:p>
              <a:p>
                <a:r>
                  <a:rPr lang="zh-CN" altLang="en-US" dirty="0"/>
                  <a:t>其中</a:t>
                </a: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zh-CN" altLang="en-US" dirty="0"/>
                  <a:t>系统噪声，</a:t>
                </a:r>
                <a14:m>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r>
                  <a:rPr lang="zh-CN" altLang="en-US" dirty="0"/>
                  <a:t>观测噪声，</a:t>
                </a:r>
                <a:r>
                  <a:rPr lang="en-US" altLang="zh-CN" b="0" dirty="0"/>
                  <a:t> </a:t>
                </a:r>
                <a14:m>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zh-CN" altLang="en-US" dirty="0"/>
                  <a:t>观测矩阵，</a:t>
                </a:r>
                <a:r>
                  <a:rPr lang="en-US" altLang="zh-CN" b="0" dirty="0"/>
                  <a:t> </a:t>
                </a:r>
                <a14:m>
                  <m:oMath xmlns:m="http://schemas.openxmlformats.org/officeDocument/2006/math">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oMath>
                </a14:m>
                <a:r>
                  <a:rPr lang="zh-CN" altLang="en-US" dirty="0"/>
                  <a:t>状态转移矩阵，</a:t>
                </a:r>
                <a:r>
                  <a:rPr lang="en-US" altLang="zh-CN" b="0" dirty="0"/>
                  <a:t> </a:t>
                </a:r>
                <a14:m>
                  <m:oMath xmlns:m="http://schemas.openxmlformats.org/officeDocument/2006/math">
                    <m:r>
                      <a:rPr lang="en-US" altLang="zh-CN" b="0" i="1" smtClean="0">
                        <a:latin typeface="Cambria Math" panose="02040503050406030204" pitchFamily="18" charset="0"/>
                      </a:rPr>
                      <m:t>𝑧</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zh-CN" altLang="en-US" dirty="0"/>
                  <a:t>状态向量</a:t>
                </a:r>
                <a:endParaRPr lang="en-US" altLang="zh-CN" dirty="0"/>
              </a:p>
            </p:txBody>
          </p:sp>
        </mc:Choice>
        <mc:Fallback xmlns="">
          <p:sp>
            <p:nvSpPr>
              <p:cNvPr id="3" name="文本框 2">
                <a:extLst>
                  <a:ext uri="{FF2B5EF4-FFF2-40B4-BE49-F238E27FC236}">
                    <a16:creationId xmlns:a16="http://schemas.microsoft.com/office/drawing/2014/main" id="{D874DF5D-8901-49E0-BA0E-FD7A38C8AC5D}"/>
                  </a:ext>
                </a:extLst>
              </p:cNvPr>
              <p:cNvSpPr txBox="1">
                <a:spLocks noRot="1" noChangeAspect="1" noMove="1" noResize="1" noEditPoints="1" noAdjustHandles="1" noChangeArrowheads="1" noChangeShapeType="1" noTextEdit="1"/>
              </p:cNvSpPr>
              <p:nvPr/>
            </p:nvSpPr>
            <p:spPr>
              <a:xfrm>
                <a:off x="601025" y="1664111"/>
                <a:ext cx="10674031" cy="923330"/>
              </a:xfrm>
              <a:prstGeom prst="rect">
                <a:avLst/>
              </a:prstGeom>
              <a:blipFill>
                <a:blip r:embed="rId3"/>
                <a:stretch>
                  <a:fillRect l="-514" b="-8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321C4FD-4BD2-4808-B135-581A1F74F8DE}"/>
                  </a:ext>
                </a:extLst>
              </p:cNvPr>
              <p:cNvSpPr txBox="1"/>
              <p:nvPr/>
            </p:nvSpPr>
            <p:spPr>
              <a:xfrm>
                <a:off x="2040904" y="2518924"/>
                <a:ext cx="8644379" cy="4013471"/>
              </a:xfrm>
              <a:prstGeom prst="rect">
                <a:avLst/>
              </a:prstGeom>
              <a:noFill/>
            </p:spPr>
            <p:txBody>
              <a:bodyPr wrap="square" rtlCol="0">
                <a:spAutoFit/>
              </a:bodyPr>
              <a:lstStyle/>
              <a:p>
                <a:r>
                  <a:rPr lang="zh-CN" altLang="en-US" dirty="0"/>
                  <a:t>卡尔曼滤波器方程组：</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𝑦</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𝑧</m:t>
                          </m:r>
                        </m:e>
                      </m:acc>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                                                                   (1)</m:t>
                      </m:r>
                    </m:oMath>
                  </m:oMathPara>
                </a14:m>
                <a:endParaRPr lang="en-US" altLang="zh-CN" dirty="0"/>
              </a:p>
              <a:p>
                <a:r>
                  <a:rPr lang="zh-CN" altLang="en-US" dirty="0"/>
                  <a:t>预测误差</a:t>
                </a:r>
                <a14:m>
                  <m:oMath xmlns:m="http://schemas.openxmlformats.org/officeDocument/2006/math">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zh-CN" altLang="en-US" dirty="0"/>
                  <a:t>为观测值与当前估计值之差</a:t>
                </a:r>
                <a:endParaRPr lang="en-US" altLang="zh-CN" dirty="0"/>
              </a:p>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𝑧</m:t>
                          </m:r>
                        </m:e>
                      </m:acc>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i="1">
                              <a:latin typeface="Cambria Math" panose="02040503050406030204" pitchFamily="18" charset="0"/>
                            </a:rPr>
                            <m:t>+</m:t>
                          </m:r>
                          <m:r>
                            <a:rPr lang="en-US" altLang="zh-CN" i="1" smtClean="0">
                              <a:latin typeface="Cambria Math" panose="02040503050406030204" pitchFamily="18" charset="0"/>
                            </a:rPr>
                            <m:t>1</m:t>
                          </m:r>
                        </m:e>
                      </m:d>
                      <m:r>
                        <a:rPr lang="en-US" altLang="zh-CN" i="1">
                          <a:latin typeface="Cambria Math" panose="02040503050406030204" pitchFamily="18" charset="0"/>
                        </a:rPr>
                        <m:t>=</m:t>
                      </m:r>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t</m:t>
                          </m:r>
                          <m:r>
                            <a:rPr lang="en-US" altLang="zh-CN" b="0" i="0" smtClean="0">
                              <a:latin typeface="Cambria Math" panose="02040503050406030204" pitchFamily="18" charset="0"/>
                            </a:rPr>
                            <m:t>−1</m:t>
                          </m:r>
                        </m:e>
                      </m:d>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𝑧</m:t>
                          </m:r>
                        </m:e>
                      </m:acc>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𝑘</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                                (2)</m:t>
                      </m:r>
                    </m:oMath>
                  </m:oMathPara>
                </a14:m>
                <a:endParaRPr lang="en-US" altLang="zh-CN" dirty="0"/>
              </a:p>
              <a:p>
                <a:r>
                  <a:rPr lang="zh-CN" altLang="en-US" dirty="0"/>
                  <a:t>更新状态向量</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𝑧</m:t>
                        </m:r>
                      </m:e>
                    </m:acc>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i="1">
                            <a:latin typeface="Cambria Math" panose="02040503050406030204" pitchFamily="18" charset="0"/>
                          </a:rPr>
                          <m:t>+</m:t>
                        </m:r>
                        <m:r>
                          <a:rPr lang="en-US" altLang="zh-CN" i="1" smtClean="0">
                            <a:latin typeface="Cambria Math" panose="02040503050406030204" pitchFamily="18" charset="0"/>
                          </a:rPr>
                          <m:t>1</m:t>
                        </m:r>
                      </m:e>
                    </m:d>
                  </m:oMath>
                </a14:m>
                <a:r>
                  <a:rPr lang="zh-CN" altLang="en-US" dirty="0"/>
                  <a:t>，其中</a:t>
                </a:r>
                <a14:m>
                  <m:oMath xmlns:m="http://schemas.openxmlformats.org/officeDocument/2006/math">
                    <m:r>
                      <a:rPr lang="en-US" altLang="zh-CN" b="0" i="1" smtClean="0">
                        <a:latin typeface="Cambria Math" panose="02040503050406030204" pitchFamily="18" charset="0"/>
                      </a:rPr>
                      <m:t>𝑘</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oMath>
                </a14:m>
                <a:r>
                  <a:rPr lang="zh-CN" altLang="en-US" dirty="0"/>
                  <a:t>为卡尔曼增益</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𝐾</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𝐻</m:t>
                          </m:r>
                        </m:e>
                        <m:sup>
                          <m:r>
                            <a:rPr lang="en-US" altLang="zh-CN" b="0" i="1" smtClean="0">
                              <a:latin typeface="Cambria Math" panose="02040503050406030204" pitchFamily="18" charset="0"/>
                            </a:rPr>
                            <m:t>𝑇</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                                            (3)</m:t>
                      </m:r>
                    </m:oMath>
                  </m:oMathPara>
                </a14:m>
                <a:endParaRPr lang="en-US" altLang="zh-CN" b="0" i="1" dirty="0">
                  <a:latin typeface="Cambria Math" panose="02040503050406030204" pitchFamily="18" charset="0"/>
                </a:endParaRPr>
              </a:p>
              <a:p>
                <a:r>
                  <a:rPr lang="zh-CN" altLang="en-US" dirty="0"/>
                  <a:t>预测方差</a:t>
                </a:r>
                <a14:m>
                  <m:oMath xmlns:m="http://schemas.openxmlformats.org/officeDocument/2006/math">
                    <m:r>
                      <a:rPr lang="en-US" altLang="zh-CN" b="0" i="1" smtClean="0">
                        <a:latin typeface="Cambria Math" panose="02040503050406030204" pitchFamily="18" charset="0"/>
                      </a:rPr>
                      <m:t>𝑄</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zh-CN" altLang="en-US" dirty="0"/>
                  <a:t>，其中</a:t>
                </a:r>
                <a14:m>
                  <m:oMath xmlns:m="http://schemas.openxmlformats.org/officeDocument/2006/math">
                    <m:r>
                      <a:rPr lang="en-US" altLang="zh-CN" b="0" i="1" smtClean="0">
                        <a:latin typeface="Cambria Math" panose="02040503050406030204" pitchFamily="18" charset="0"/>
                      </a:rPr>
                      <m:t>𝐾</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oMath>
                </a14:m>
                <a:r>
                  <a:rPr lang="zh-CN" altLang="en-US" dirty="0"/>
                  <a:t>为先验状态误差相关矩阵</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𝑘</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𝐾</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𝐻</m:t>
                              </m:r>
                            </m:e>
                            <m:sup>
                              <m:r>
                                <a:rPr lang="en-US" altLang="zh-CN" b="0" i="1" smtClean="0">
                                  <a:latin typeface="Cambria Math" panose="02040503050406030204" pitchFamily="18" charset="0"/>
                                </a:rPr>
                                <m:t>𝑇</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num>
                        <m:den>
                          <m:r>
                            <a:rPr lang="en-US" altLang="zh-CN" b="0" i="1" smtClean="0">
                              <a:latin typeface="Cambria Math" panose="02040503050406030204" pitchFamily="18" charset="0"/>
                            </a:rPr>
                            <m:t>𝑄</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r>
                        <a:rPr lang="en-US" altLang="zh-CN" b="0" i="1" smtClean="0">
                          <a:latin typeface="Cambria Math" panose="02040503050406030204" pitchFamily="18" charset="0"/>
                        </a:rPr>
                        <m:t>                                              (4)</m:t>
                      </m:r>
                    </m:oMath>
                  </m:oMathPara>
                </a14:m>
                <a:endParaRPr lang="en-US" altLang="zh-CN" dirty="0"/>
              </a:p>
              <a:p>
                <a:r>
                  <a:rPr lang="zh-CN" altLang="en-US" dirty="0"/>
                  <a:t>卡尔曼增益</a:t>
                </a:r>
                <a14:m>
                  <m:oMath xmlns:m="http://schemas.openxmlformats.org/officeDocument/2006/math">
                    <m:r>
                      <a:rPr lang="en-US" altLang="zh-CN" b="0" i="1" smtClean="0">
                        <a:latin typeface="Cambria Math" panose="02040503050406030204" pitchFamily="18" charset="0"/>
                      </a:rPr>
                      <m:t>𝑘</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𝑍</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𝐾</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𝑘</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𝐾</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                (5)</m:t>
                      </m:r>
                    </m:oMath>
                  </m:oMathPara>
                </a14:m>
                <a:endParaRPr lang="en-US" altLang="zh-CN" dirty="0"/>
              </a:p>
              <a:p>
                <a:r>
                  <a:rPr lang="zh-CN" altLang="en-US" dirty="0"/>
                  <a:t>后验状态误差相关矩阵</a:t>
                </a:r>
                <a14:m>
                  <m:oMath xmlns:m="http://schemas.openxmlformats.org/officeDocument/2006/math">
                    <m:r>
                      <a:rPr lang="en-US" altLang="zh-CN" b="0" i="1" smtClean="0">
                        <a:latin typeface="Cambria Math" panose="02040503050406030204" pitchFamily="18" charset="0"/>
                      </a:rPr>
                      <m:t>𝑍</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𝐾</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𝑍</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𝑊</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                      (6)</m:t>
                      </m:r>
                    </m:oMath>
                  </m:oMathPara>
                </a14:m>
                <a:endParaRPr lang="en-US" altLang="zh-CN" dirty="0"/>
              </a:p>
              <a:p>
                <a:r>
                  <a:rPr lang="zh-CN" altLang="en-US" dirty="0"/>
                  <a:t>更新先验状态误差相关矩阵</a:t>
                </a:r>
                <a14:m>
                  <m:oMath xmlns:m="http://schemas.openxmlformats.org/officeDocument/2006/math">
                    <m:r>
                      <a:rPr lang="en-US" altLang="zh-CN" b="0" i="1" smtClean="0">
                        <a:latin typeface="Cambria Math" panose="02040503050406030204" pitchFamily="18" charset="0"/>
                      </a:rPr>
                      <m:t>𝐾</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e>
                    </m:d>
                  </m:oMath>
                </a14:m>
                <a:endParaRPr lang="zh-CN" altLang="en-US" dirty="0"/>
              </a:p>
            </p:txBody>
          </p:sp>
        </mc:Choice>
        <mc:Fallback xmlns="">
          <p:sp>
            <p:nvSpPr>
              <p:cNvPr id="4" name="文本框 3">
                <a:extLst>
                  <a:ext uri="{FF2B5EF4-FFF2-40B4-BE49-F238E27FC236}">
                    <a16:creationId xmlns:a16="http://schemas.microsoft.com/office/drawing/2014/main" id="{9321C4FD-4BD2-4808-B135-581A1F74F8DE}"/>
                  </a:ext>
                </a:extLst>
              </p:cNvPr>
              <p:cNvSpPr txBox="1">
                <a:spLocks noRot="1" noChangeAspect="1" noMove="1" noResize="1" noEditPoints="1" noAdjustHandles="1" noChangeArrowheads="1" noChangeShapeType="1" noTextEdit="1"/>
              </p:cNvSpPr>
              <p:nvPr/>
            </p:nvSpPr>
            <p:spPr>
              <a:xfrm>
                <a:off x="2040904" y="2518924"/>
                <a:ext cx="8644379" cy="4013471"/>
              </a:xfrm>
              <a:prstGeom prst="rect">
                <a:avLst/>
              </a:prstGeom>
              <a:blipFill>
                <a:blip r:embed="rId4"/>
                <a:stretch>
                  <a:fillRect l="-635" t="-1062" b="-1062"/>
                </a:stretch>
              </a:blipFill>
            </p:spPr>
            <p:txBody>
              <a:bodyPr/>
              <a:lstStyle/>
              <a:p>
                <a:r>
                  <a:rPr lang="zh-CN" altLang="en-US">
                    <a:noFill/>
                  </a:rPr>
                  <a:t> </a:t>
                </a:r>
              </a:p>
            </p:txBody>
          </p:sp>
        </mc:Fallback>
      </mc:AlternateContent>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3">
            <a:extLst>
              <a:ext uri="{FF2B5EF4-FFF2-40B4-BE49-F238E27FC236}">
                <a16:creationId xmlns:a16="http://schemas.microsoft.com/office/drawing/2014/main" id="{9DCC9059-54C3-451D-BFC4-C95D6080D72F}"/>
              </a:ext>
            </a:extLst>
          </p:cNvPr>
          <p:cNvSpPr>
            <a:spLocks noChangeArrowheads="1"/>
          </p:cNvSpPr>
          <p:nvPr/>
        </p:nvSpPr>
        <p:spPr bwMode="auto">
          <a:xfrm>
            <a:off x="411163" y="133350"/>
            <a:ext cx="1208087"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pPr>
            <a:r>
              <a:rPr lang="zh-CN" altLang="zh-CN">
                <a:solidFill>
                  <a:schemeClr val="bg1"/>
                </a:solidFill>
                <a:latin typeface="Tahoma" panose="020B0604030504040204" pitchFamily="34" charset="0"/>
                <a:cs typeface="Tahoma" panose="020B0604030504040204" pitchFamily="34" charset="0"/>
                <a:sym typeface="Tahoma" panose="020B0604030504040204" pitchFamily="34" charset="0"/>
              </a:rPr>
              <a:t>01</a:t>
            </a:r>
          </a:p>
          <a:p>
            <a:pPr algn="ctr">
              <a:lnSpc>
                <a:spcPct val="130000"/>
              </a:lnSpc>
            </a:pPr>
            <a:r>
              <a:rPr lang="zh-CN" altLang="zh-CN">
                <a:solidFill>
                  <a:schemeClr val="bg1"/>
                </a:solidFill>
                <a:latin typeface="Calibri" panose="020F0502020204030204" pitchFamily="34" charset="0"/>
                <a:ea typeface="微软雅黑" panose="020B0503020204020204" pitchFamily="34" charset="-122"/>
                <a:sym typeface="Calibri" panose="020F0502020204030204" pitchFamily="34" charset="0"/>
              </a:rPr>
              <a:t>内容设定</a:t>
            </a:r>
          </a:p>
        </p:txBody>
      </p:sp>
      <p:sp>
        <p:nvSpPr>
          <p:cNvPr id="8195" name="矩形 2">
            <a:extLst>
              <a:ext uri="{FF2B5EF4-FFF2-40B4-BE49-F238E27FC236}">
                <a16:creationId xmlns:a16="http://schemas.microsoft.com/office/drawing/2014/main" id="{C0EEE420-33E1-4BFD-BDC1-9E4C9AC6B3F5}"/>
              </a:ext>
            </a:extLst>
          </p:cNvPr>
          <p:cNvSpPr>
            <a:spLocks noChangeArrowheads="1"/>
          </p:cNvSpPr>
          <p:nvPr/>
        </p:nvSpPr>
        <p:spPr bwMode="auto">
          <a:xfrm>
            <a:off x="2409825" y="320675"/>
            <a:ext cx="7056437" cy="438150"/>
          </a:xfrm>
          <a:prstGeom prst="rect">
            <a:avLst/>
          </a:prstGeom>
          <a:solidFill>
            <a:srgbClr val="00B0F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dirty="0">
                <a:solidFill>
                  <a:srgbClr val="FFFFFF"/>
                </a:solidFill>
                <a:latin typeface="方正兰亭粗黑_GBK" charset="-122"/>
                <a:ea typeface="方正兰亭粗黑_GBK" charset="-122"/>
              </a:rPr>
              <a:t>卡尔曼滤波估计自适应回归模型（</a:t>
            </a:r>
            <a:r>
              <a:rPr lang="en-US" altLang="zh-CN" dirty="0">
                <a:solidFill>
                  <a:srgbClr val="FFFFFF"/>
                </a:solidFill>
                <a:latin typeface="方正兰亭粗黑_GBK" charset="-122"/>
                <a:ea typeface="方正兰亭粗黑_GBK" charset="-122"/>
              </a:rPr>
              <a:t>AAR</a:t>
            </a:r>
            <a:r>
              <a:rPr lang="zh-CN" altLang="en-US" dirty="0">
                <a:solidFill>
                  <a:srgbClr val="FFFFFF"/>
                </a:solidFill>
                <a:latin typeface="方正兰亭粗黑_GBK" charset="-122"/>
                <a:ea typeface="方正兰亭粗黑_GBK" charset="-122"/>
              </a:rPr>
              <a:t>）参数</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773AD44-19DF-4D35-80C6-6A2E272A9196}"/>
                  </a:ext>
                </a:extLst>
              </p:cNvPr>
              <p:cNvSpPr txBox="1"/>
              <p:nvPr/>
            </p:nvSpPr>
            <p:spPr>
              <a:xfrm>
                <a:off x="1753386" y="829558"/>
                <a:ext cx="9502219" cy="2388539"/>
              </a:xfrm>
              <a:prstGeom prst="rect">
                <a:avLst/>
              </a:prstGeom>
              <a:noFill/>
            </p:spPr>
            <p:txBody>
              <a:bodyPr wrap="square" rtlCol="0">
                <a:spAutoFit/>
              </a:bodyPr>
              <a:lstStyle/>
              <a:p>
                <a:r>
                  <a:rPr lang="zh-CN" altLang="en-US" dirty="0"/>
                  <a:t>那么用于</a:t>
                </a:r>
                <a:r>
                  <a:rPr lang="en-US" altLang="zh-CN" dirty="0"/>
                  <a:t>AAR</a:t>
                </a:r>
                <a:r>
                  <a:rPr lang="zh-CN" altLang="en-US" dirty="0"/>
                  <a:t>估计的卡尔曼滤波器变量为：</a:t>
                </a:r>
                <a:endParaRPr lang="en-US" altLang="zh-CN" dirty="0"/>
              </a:p>
              <a:p>
                <a:pPr/>
                <a14:m>
                  <m:oMathPara xmlns:m="http://schemas.openxmlformats.org/officeDocument/2006/math">
                    <m:oMathParaPr>
                      <m:jc m:val="centerGroup"/>
                    </m:oMathParaPr>
                    <m:oMath xmlns:m="http://schemas.openxmlformats.org/officeDocument/2006/math">
                      <m:r>
                        <a:rPr lang="zh-CN" altLang="en-US" i="1" dirty="0">
                          <a:latin typeface="Cambria Math" panose="02040503050406030204" pitchFamily="18" charset="0"/>
                        </a:rPr>
                        <m:t>状态</m:t>
                      </m:r>
                      <m:r>
                        <a:rPr lang="zh-CN" altLang="en-US" i="1" dirty="0" smtClean="0">
                          <a:latin typeface="Cambria Math" panose="02040503050406030204" pitchFamily="18" charset="0"/>
                        </a:rPr>
                        <m:t>变量</m:t>
                      </m:r>
                      <m:r>
                        <a:rPr lang="zh-CN" altLang="en-US" i="1" dirty="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rPr>
                            <m:t>𝑇</m:t>
                          </m:r>
                        </m:sup>
                      </m:sSup>
                    </m:oMath>
                  </m:oMathPara>
                </a14:m>
                <a:endParaRPr lang="en-US" altLang="zh-CN" b="0" dirty="0"/>
              </a:p>
              <a:p>
                <a:pPr/>
                <a14:m>
                  <m:oMathPara xmlns:m="http://schemas.openxmlformats.org/officeDocument/2006/math">
                    <m:oMathParaPr>
                      <m:jc m:val="centerGroup"/>
                    </m:oMathParaPr>
                    <m:oMath xmlns:m="http://schemas.openxmlformats.org/officeDocument/2006/math">
                      <m:r>
                        <a:rPr lang="zh-CN" altLang="en-US" i="1" dirty="0">
                          <a:latin typeface="Cambria Math" panose="02040503050406030204" pitchFamily="18" charset="0"/>
                        </a:rPr>
                        <m:t>观测</m:t>
                      </m:r>
                      <m:r>
                        <a:rPr lang="zh-CN" altLang="en-US" i="1" dirty="0" smtClean="0">
                          <a:latin typeface="Cambria Math" panose="02040503050406030204" pitchFamily="18" charset="0"/>
                        </a:rPr>
                        <m:t>矩阵</m:t>
                      </m:r>
                      <m:r>
                        <a:rPr lang="zh-CN" altLang="en-US" i="1" dirty="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rPr>
                            <m:t>𝑇</m:t>
                          </m:r>
                        </m:sup>
                      </m:sSup>
                    </m:oMath>
                  </m:oMathPara>
                </a14:m>
                <a:endParaRPr lang="en-US" altLang="zh-CN" b="0" dirty="0"/>
              </a:p>
              <a:p>
                <a:pPr/>
                <a14:m>
                  <m:oMathPara xmlns:m="http://schemas.openxmlformats.org/officeDocument/2006/math">
                    <m:oMathParaPr>
                      <m:jc m:val="centerGroup"/>
                    </m:oMathParaPr>
                    <m:oMath xmlns:m="http://schemas.openxmlformats.org/officeDocument/2006/math">
                      <m:r>
                        <a:rPr lang="zh-CN" altLang="en-US" i="1" dirty="0">
                          <a:latin typeface="Cambria Math" panose="02040503050406030204" pitchFamily="18" charset="0"/>
                        </a:rPr>
                        <m:t>状态</m:t>
                      </m:r>
                      <m:r>
                        <a:rPr lang="zh-CN" altLang="en-US" i="1" dirty="0" smtClean="0">
                          <a:latin typeface="Cambria Math" panose="02040503050406030204" pitchFamily="18" charset="0"/>
                        </a:rPr>
                        <m:t>转移</m:t>
                      </m:r>
                      <m:r>
                        <a:rPr lang="zh-CN" altLang="en-US" i="1" dirty="0">
                          <a:latin typeface="Cambria Math" panose="02040503050406030204" pitchFamily="18" charset="0"/>
                        </a:rPr>
                        <m:t>矩阵</m:t>
                      </m:r>
                      <m:r>
                        <a:rPr lang="zh-CN" altLang="en-US" i="1" dirty="0"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𝑝𝑥𝑝</m:t>
                          </m:r>
                        </m:sub>
                      </m:sSub>
                    </m:oMath>
                  </m:oMathPara>
                </a14:m>
                <a:endParaRPr lang="en-US" altLang="zh-CN" b="0" dirty="0"/>
              </a:p>
              <a:p>
                <a:pPr/>
                <a14:m>
                  <m:oMathPara xmlns:m="http://schemas.openxmlformats.org/officeDocument/2006/math">
                    <m:oMathParaPr>
                      <m:jc m:val="centerGroup"/>
                    </m:oMathParaPr>
                    <m:oMath xmlns:m="http://schemas.openxmlformats.org/officeDocument/2006/math">
                      <m:r>
                        <a:rPr lang="zh-CN" altLang="en-US" i="1" dirty="0">
                          <a:latin typeface="Cambria Math" panose="02040503050406030204" pitchFamily="18" charset="0"/>
                        </a:rPr>
                        <m:t>测量</m:t>
                      </m:r>
                      <m:r>
                        <a:rPr lang="zh-CN" altLang="en-US" i="1" dirty="0" smtClean="0">
                          <a:latin typeface="Cambria Math" panose="02040503050406030204" pitchFamily="18" charset="0"/>
                        </a:rPr>
                        <m:t>噪声</m:t>
                      </m:r>
                      <m:r>
                        <a:rPr lang="zh-CN" altLang="en-US" i="1" dirty="0">
                          <a:latin typeface="Cambria Math" panose="02040503050406030204" pitchFamily="18" charset="0"/>
                        </a:rPr>
                        <m:t>的方差：</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zh-CN" altLang="en-US" b="0" i="1" smtClean="0">
                              <a:latin typeface="Cambria Math" panose="02040503050406030204" pitchFamily="18" charset="0"/>
                            </a:rPr>
                            <m:t>𝜎</m:t>
                          </m:r>
                        </m:e>
                        <m:sub>
                          <m:r>
                            <a:rPr lang="en-US" altLang="zh-CN" b="0" i="1" smtClean="0">
                              <a:latin typeface="Cambria Math" panose="02040503050406030204" pitchFamily="18" charset="0"/>
                            </a:rPr>
                            <m:t>𝑥</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oMath>
                  </m:oMathPara>
                </a14:m>
                <a:endParaRPr lang="en-US" altLang="zh-CN" b="0" dirty="0"/>
              </a:p>
              <a:p>
                <a:pPr/>
                <a14:m>
                  <m:oMathPara xmlns:m="http://schemas.openxmlformats.org/officeDocument/2006/math">
                    <m:oMathParaPr>
                      <m:jc m:val="centerGroup"/>
                    </m:oMathParaPr>
                    <m:oMath xmlns:m="http://schemas.openxmlformats.org/officeDocument/2006/math">
                      <m:r>
                        <a:rPr lang="zh-CN" altLang="en-US" i="1" dirty="0">
                          <a:latin typeface="Cambria Math" panose="02040503050406030204" pitchFamily="18" charset="0"/>
                        </a:rPr>
                        <m:t>后</m:t>
                      </m:r>
                      <m:r>
                        <a:rPr lang="zh-CN" altLang="en-US" i="1" dirty="0" smtClean="0">
                          <a:latin typeface="Cambria Math" panose="02040503050406030204" pitchFamily="18" charset="0"/>
                        </a:rPr>
                        <m:t>验</m:t>
                      </m:r>
                      <m:r>
                        <a:rPr lang="zh-CN" altLang="en-US" i="1" dirty="0">
                          <a:latin typeface="Cambria Math" panose="02040503050406030204" pitchFamily="18" charset="0"/>
                        </a:rPr>
                        <m:t>状态</m:t>
                      </m:r>
                      <m:r>
                        <a:rPr lang="zh-CN" altLang="en-US" i="1" dirty="0" smtClean="0">
                          <a:latin typeface="Cambria Math" panose="02040503050406030204" pitchFamily="18" charset="0"/>
                        </a:rPr>
                        <m:t>误差</m:t>
                      </m:r>
                      <m:r>
                        <a:rPr lang="zh-CN" altLang="en-US" i="1" dirty="0">
                          <a:latin typeface="Cambria Math" panose="02040503050406030204" pitchFamily="18" charset="0"/>
                        </a:rPr>
                        <m:t>相关矩阵</m:t>
                      </m:r>
                      <m:r>
                        <a:rPr lang="zh-CN" altLang="en-US" i="1" dirty="0"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&lt;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0" i="1" smtClean="0">
                                      <a:latin typeface="Cambria Math" panose="02040503050406030204" pitchFamily="18" charset="0"/>
                                    </a:rPr>
                                    <m:t>𝑘</m:t>
                                  </m:r>
                                </m:sub>
                              </m:sSub>
                            </m:e>
                          </m:acc>
                          <m:r>
                            <a:rPr lang="en-US" altLang="zh-CN" b="0" i="1" smtClean="0">
                              <a:latin typeface="Cambria Math" panose="02040503050406030204" pitchFamily="18" charset="0"/>
                            </a:rPr>
                            <m:t>)</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0" i="1" smtClean="0">
                                  <a:latin typeface="Cambria Math" panose="02040503050406030204" pitchFamily="18" charset="0"/>
                                </a:rPr>
                                <m:t>𝑘</m:t>
                              </m:r>
                            </m:sub>
                          </m:sSub>
                        </m:e>
                      </m:acc>
                      <m:r>
                        <a:rPr lang="en-US" altLang="zh-CN" b="0" i="1" smtClean="0">
                          <a:latin typeface="Cambria Math" panose="02040503050406030204" pitchFamily="18" charset="0"/>
                        </a:rPr>
                        <m:t>)&gt;</m:t>
                      </m:r>
                    </m:oMath>
                  </m:oMathPara>
                </a14:m>
                <a:endParaRPr lang="en-US" altLang="zh-CN" b="0" dirty="0"/>
              </a:p>
              <a:p>
                <a:pPr/>
                <a14:m>
                  <m:oMathPara xmlns:m="http://schemas.openxmlformats.org/officeDocument/2006/math">
                    <m:oMathParaPr>
                      <m:jc m:val="centerGroup"/>
                    </m:oMathParaPr>
                    <m:oMath xmlns:m="http://schemas.openxmlformats.org/officeDocument/2006/math">
                      <m:r>
                        <a:rPr lang="zh-CN" altLang="en-US" i="1" dirty="0">
                          <a:latin typeface="Cambria Math" panose="02040503050406030204" pitchFamily="18" charset="0"/>
                        </a:rPr>
                        <m:t>系统噪声</m:t>
                      </m:r>
                      <m:r>
                        <a:rPr lang="zh-CN" altLang="en-US" i="1" dirty="0" smtClean="0">
                          <a:latin typeface="Cambria Math" panose="02040503050406030204" pitchFamily="18" charset="0"/>
                        </a:rPr>
                        <m:t>的</m:t>
                      </m:r>
                      <m:r>
                        <a:rPr lang="zh-CN" altLang="en-US" i="1" dirty="0">
                          <a:latin typeface="Cambria Math" panose="02040503050406030204" pitchFamily="18" charset="0"/>
                        </a:rPr>
                        <m:t>方差</m:t>
                      </m:r>
                      <m:r>
                        <a:rPr lang="en-US" altLang="zh-CN" b="0" i="1" dirty="0"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&lt;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)&gt;</m:t>
                      </m:r>
                    </m:oMath>
                  </m:oMathPara>
                </a14:m>
                <a:endParaRPr lang="en-US" altLang="zh-CN" dirty="0"/>
              </a:p>
              <a:p>
                <a:endParaRPr lang="zh-CN" altLang="en-US" dirty="0"/>
              </a:p>
            </p:txBody>
          </p:sp>
        </mc:Choice>
        <mc:Fallback xmlns="">
          <p:sp>
            <p:nvSpPr>
              <p:cNvPr id="2" name="文本框 1">
                <a:extLst>
                  <a:ext uri="{FF2B5EF4-FFF2-40B4-BE49-F238E27FC236}">
                    <a16:creationId xmlns:a16="http://schemas.microsoft.com/office/drawing/2014/main" id="{D773AD44-19DF-4D35-80C6-6A2E272A9196}"/>
                  </a:ext>
                </a:extLst>
              </p:cNvPr>
              <p:cNvSpPr txBox="1">
                <a:spLocks noRot="1" noChangeAspect="1" noMove="1" noResize="1" noEditPoints="1" noAdjustHandles="1" noChangeArrowheads="1" noChangeShapeType="1" noTextEdit="1"/>
              </p:cNvSpPr>
              <p:nvPr/>
            </p:nvSpPr>
            <p:spPr>
              <a:xfrm>
                <a:off x="1753386" y="829558"/>
                <a:ext cx="9502219" cy="2388539"/>
              </a:xfrm>
              <a:prstGeom prst="rect">
                <a:avLst/>
              </a:prstGeom>
              <a:blipFill>
                <a:blip r:embed="rId2"/>
                <a:stretch>
                  <a:fillRect l="-578" t="-17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CF80157-74EE-4E2D-A790-A7EE737EE7E1}"/>
                  </a:ext>
                </a:extLst>
              </p:cNvPr>
              <p:cNvSpPr txBox="1"/>
              <p:nvPr/>
            </p:nvSpPr>
            <p:spPr>
              <a:xfrm>
                <a:off x="1498862" y="3054284"/>
                <a:ext cx="10086680" cy="2355004"/>
              </a:xfrm>
              <a:prstGeom prst="rect">
                <a:avLst/>
              </a:prstGeom>
              <a:noFill/>
            </p:spPr>
            <p:txBody>
              <a:bodyPr wrap="square" rtlCol="0">
                <a:spAutoFit/>
              </a:bodyPr>
              <a:lstStyle/>
              <a:p>
                <a:r>
                  <a:rPr lang="zh-CN" altLang="en-US" dirty="0"/>
                  <a:t>于是，用于</a:t>
                </a:r>
                <a:r>
                  <a:rPr lang="en-US" altLang="zh-CN" dirty="0"/>
                  <a:t>AAR</a:t>
                </a:r>
                <a:r>
                  <a:rPr lang="zh-CN" altLang="en-US" dirty="0"/>
                  <a:t>估计的卡尔曼滤波器算法：</a:t>
                </a:r>
                <a:endParaRPr lang="en-US" altLang="zh-CN" dirty="0"/>
              </a:p>
              <a:p>
                <a:pPr/>
                <a14:m>
                  <m:oMathPara xmlns:m="http://schemas.openxmlformats.org/officeDocument/2006/math">
                    <m:oMathParaPr>
                      <m:jc m:val="centerGroup"/>
                    </m:oMathParaPr>
                    <m:oMath xmlns:m="http://schemas.openxmlformats.org/officeDocument/2006/math">
                      <m:r>
                        <m:rPr>
                          <m:nor/>
                        </m:rPr>
                        <a:rPr lang="zh-CN" altLang="en-US" dirty="0" smtClean="0"/>
                        <m:t>预测误差</m:t>
                      </m:r>
                      <m:r>
                        <a:rPr lang="en-US" altLang="zh-CN" b="0" i="1" dirty="0"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acc>
                            <m:accPr>
                              <m:chr m:val="̂"/>
                              <m:ctrlPr>
                                <a:rPr lang="en-US" altLang="zh-CN" b="1" i="1" smtClean="0">
                                  <a:latin typeface="Cambria Math" panose="02040503050406030204" pitchFamily="18" charset="0"/>
                                </a:rPr>
                              </m:ctrlPr>
                            </m:accPr>
                            <m:e>
                              <m:r>
                                <a:rPr lang="en-US" altLang="zh-CN" b="1" i="1" smtClean="0">
                                  <a:latin typeface="Cambria Math" panose="02040503050406030204" pitchFamily="18" charset="0"/>
                                </a:rPr>
                                <m:t>𝒂</m:t>
                              </m:r>
                            </m:e>
                          </m:acc>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oMath>
                  </m:oMathPara>
                </a14:m>
                <a:endParaRPr lang="en-US" altLang="zh-CN" dirty="0"/>
              </a:p>
              <a:p>
                <a:pPr/>
                <a14:m>
                  <m:oMathPara xmlns:m="http://schemas.openxmlformats.org/officeDocument/2006/math">
                    <m:oMathParaPr>
                      <m:jc m:val="centerGroup"/>
                    </m:oMathParaPr>
                    <m:oMath xmlns:m="http://schemas.openxmlformats.org/officeDocument/2006/math">
                      <m:r>
                        <m:rPr>
                          <m:nor/>
                        </m:rPr>
                        <a:rPr lang="zh-CN" altLang="en-US" dirty="0" smtClean="0"/>
                        <m:t>更新状态向量</m:t>
                      </m:r>
                      <m:r>
                        <a:rPr lang="en-US" altLang="zh-CN" b="0" i="1" dirty="0" smtClean="0">
                          <a:latin typeface="Cambria Math" panose="02040503050406030204" pitchFamily="18" charset="0"/>
                        </a:rPr>
                        <m:t>:</m:t>
                      </m:r>
                      <m:sSub>
                        <m:sSubPr>
                          <m:ctrlPr>
                            <a:rPr lang="en-US" altLang="zh-CN" b="0" i="1" smtClean="0">
                              <a:latin typeface="Cambria Math" panose="02040503050406030204" pitchFamily="18" charset="0"/>
                            </a:rPr>
                          </m:ctrlPr>
                        </m:sSubPr>
                        <m:e>
                          <m:acc>
                            <m:accPr>
                              <m:chr m:val="̂"/>
                              <m:ctrlPr>
                                <a:rPr lang="en-US" altLang="zh-CN" b="1" i="1" smtClean="0">
                                  <a:latin typeface="Cambria Math" panose="02040503050406030204" pitchFamily="18" charset="0"/>
                                </a:rPr>
                              </m:ctrlPr>
                            </m:accPr>
                            <m:e>
                              <m:r>
                                <a:rPr lang="en-US" altLang="zh-CN" b="1" i="1" smtClean="0">
                                  <a:latin typeface="Cambria Math" panose="02040503050406030204" pitchFamily="18" charset="0"/>
                                </a:rPr>
                                <m:t>𝒂</m:t>
                              </m:r>
                            </m:e>
                          </m:acc>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acc>
                            <m:accPr>
                              <m:chr m:val="̂"/>
                              <m:ctrlPr>
                                <a:rPr lang="en-US" altLang="zh-CN" b="1" i="1" smtClean="0">
                                  <a:latin typeface="Cambria Math" panose="02040503050406030204" pitchFamily="18" charset="0"/>
                                </a:rPr>
                              </m:ctrlPr>
                            </m:accPr>
                            <m:e>
                              <m:r>
                                <a:rPr lang="en-US" altLang="zh-CN" b="1" i="1" smtClean="0">
                                  <a:latin typeface="Cambria Math" panose="02040503050406030204" pitchFamily="18" charset="0"/>
                                </a:rPr>
                                <m:t>𝒂</m:t>
                              </m:r>
                            </m:e>
                          </m:acc>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oMath>
                  </m:oMathPara>
                </a14:m>
                <a:endParaRPr lang="en-US" altLang="zh-CN" dirty="0"/>
              </a:p>
              <a:p>
                <a:pPr/>
                <a14:m>
                  <m:oMathPara xmlns:m="http://schemas.openxmlformats.org/officeDocument/2006/math">
                    <m:oMathParaPr>
                      <m:jc m:val="centerGroup"/>
                    </m:oMathParaPr>
                    <m:oMath xmlns:m="http://schemas.openxmlformats.org/officeDocument/2006/math">
                      <m:r>
                        <m:rPr>
                          <m:nor/>
                        </m:rPr>
                        <a:rPr lang="zh-CN" altLang="en-US" dirty="0" smtClean="0"/>
                        <m:t>预测方差</m:t>
                      </m:r>
                      <m:r>
                        <a:rPr lang="en-US" altLang="zh-CN" b="0" i="1" dirty="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𝑘</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sSup>
                        <m:sSupPr>
                          <m:ctrlPr>
                            <a:rPr lang="en-US" altLang="zh-CN" b="0" i="1" smtClean="0">
                              <a:latin typeface="Cambria Math" panose="02040503050406030204" pitchFamily="18" charset="0"/>
                            </a:rPr>
                          </m:ctrlPr>
                        </m:sSup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𝑘</m:t>
                              </m:r>
                            </m:sub>
                          </m:sSub>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𝑘</m:t>
                          </m:r>
                        </m:sub>
                      </m:sSub>
                    </m:oMath>
                  </m:oMathPara>
                </a14:m>
                <a:endParaRPr lang="en-US" altLang="zh-CN" dirty="0"/>
              </a:p>
              <a:p>
                <a:pPr/>
                <a14:m>
                  <m:oMathPara xmlns:m="http://schemas.openxmlformats.org/officeDocument/2006/math">
                    <m:oMathParaPr>
                      <m:jc m:val="centerGroup"/>
                    </m:oMathParaPr>
                    <m:oMath xmlns:m="http://schemas.openxmlformats.org/officeDocument/2006/math">
                      <m:r>
                        <m:rPr>
                          <m:nor/>
                        </m:rPr>
                        <a:rPr lang="zh-CN" altLang="en-US" dirty="0" smtClean="0">
                          <a:latin typeface="Cambria Math" panose="02040503050406030204" pitchFamily="18" charset="0"/>
                        </a:rPr>
                        <m:t>卡尔曼</m:t>
                      </m:r>
                      <m:r>
                        <a:rPr lang="zh-CN" altLang="en-US" i="1" dirty="0">
                          <a:latin typeface="Cambria Math" panose="02040503050406030204" pitchFamily="18" charset="0"/>
                        </a:rPr>
                        <m:t>增益</m:t>
                      </m:r>
                      <m:r>
                        <a:rPr lang="en-US" altLang="zh-CN" b="0" i="1" dirty="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𝑘</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𝑘</m:t>
                              </m:r>
                            </m:sub>
                          </m:sSub>
                        </m:den>
                      </m:f>
                    </m:oMath>
                  </m:oMathPara>
                </a14:m>
                <a:endParaRPr lang="en-US" altLang="zh-CN" b="0" dirty="0"/>
              </a:p>
              <a:p>
                <a:pPr/>
                <a14:m>
                  <m:oMathPara xmlns:m="http://schemas.openxmlformats.org/officeDocument/2006/math">
                    <m:oMathParaPr>
                      <m:jc m:val="centerGroup"/>
                    </m:oMathParaPr>
                    <m:oMath xmlns:m="http://schemas.openxmlformats.org/officeDocument/2006/math">
                      <m:r>
                        <a:rPr lang="zh-CN" altLang="en-US" i="1" dirty="0">
                          <a:latin typeface="Cambria Math" panose="02040503050406030204" pitchFamily="18" charset="0"/>
                        </a:rPr>
                        <m:t>后</m:t>
                      </m:r>
                      <m:r>
                        <m:rPr>
                          <m:nor/>
                        </m:rPr>
                        <a:rPr lang="zh-CN" altLang="en-US" dirty="0" smtClean="0"/>
                        <m:t>验状态误差相关矩阵</m:t>
                      </m:r>
                      <m:r>
                        <a:rPr lang="en-US" altLang="zh-CN" b="0" i="1" dirty="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𝑘</m:t>
                          </m:r>
                        </m:sub>
                      </m:sSub>
                      <m:sSup>
                        <m:sSupPr>
                          <m:ctrlPr>
                            <a:rPr lang="en-US" altLang="zh-CN" b="0" i="1" smtClean="0">
                              <a:latin typeface="Cambria Math" panose="02040503050406030204" pitchFamily="18" charset="0"/>
                            </a:rPr>
                          </m:ctrlPr>
                        </m:sSup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𝑘</m:t>
                              </m:r>
                            </m:sub>
                          </m:sSub>
                        </m:e>
                        <m:sup>
                          <m:r>
                            <a:rPr lang="en-US" altLang="zh-CN" b="0" i="1" smtClean="0">
                              <a:latin typeface="Cambria Math" panose="02040503050406030204" pitchFamily="18" charset="0"/>
                            </a:rPr>
                            <m:t>𝑇</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oMath>
                  </m:oMathPara>
                </a14:m>
                <a:endParaRPr lang="en-US" altLang="zh-CN" dirty="0"/>
              </a:p>
              <a:p>
                <a:pPr/>
                <a14:m>
                  <m:oMathPara xmlns:m="http://schemas.openxmlformats.org/officeDocument/2006/math">
                    <m:oMathParaPr>
                      <m:jc m:val="centerGroup"/>
                    </m:oMathParaPr>
                    <m:oMath xmlns:m="http://schemas.openxmlformats.org/officeDocument/2006/math">
                      <m:r>
                        <a:rPr lang="zh-CN" altLang="en-US" i="1" dirty="0">
                          <a:latin typeface="Cambria Math" panose="02040503050406030204" pitchFamily="18" charset="0"/>
                        </a:rPr>
                        <m:t>新系统</m:t>
                      </m:r>
                      <m:r>
                        <a:rPr lang="zh-CN" altLang="en-US" i="1" dirty="0" smtClean="0">
                          <a:latin typeface="Cambria Math" panose="02040503050406030204" pitchFamily="18" charset="0"/>
                        </a:rPr>
                        <m:t>误差</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𝑘</m:t>
                          </m:r>
                        </m:sub>
                      </m:sSub>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𝑘</m:t>
                          </m:r>
                        </m:sub>
                      </m:sSub>
                    </m:oMath>
                  </m:oMathPara>
                </a14:m>
                <a:endParaRPr lang="en-US" altLang="zh-CN" dirty="0"/>
              </a:p>
            </p:txBody>
          </p:sp>
        </mc:Choice>
        <mc:Fallback xmlns="">
          <p:sp>
            <p:nvSpPr>
              <p:cNvPr id="3" name="文本框 2">
                <a:extLst>
                  <a:ext uri="{FF2B5EF4-FFF2-40B4-BE49-F238E27FC236}">
                    <a16:creationId xmlns:a16="http://schemas.microsoft.com/office/drawing/2014/main" id="{BCF80157-74EE-4E2D-A790-A7EE737EE7E1}"/>
                  </a:ext>
                </a:extLst>
              </p:cNvPr>
              <p:cNvSpPr txBox="1">
                <a:spLocks noRot="1" noChangeAspect="1" noMove="1" noResize="1" noEditPoints="1" noAdjustHandles="1" noChangeArrowheads="1" noChangeShapeType="1" noTextEdit="1"/>
              </p:cNvSpPr>
              <p:nvPr/>
            </p:nvSpPr>
            <p:spPr>
              <a:xfrm>
                <a:off x="1498862" y="3054284"/>
                <a:ext cx="10086680" cy="2355004"/>
              </a:xfrm>
              <a:prstGeom prst="rect">
                <a:avLst/>
              </a:prstGeom>
              <a:blipFill>
                <a:blip r:embed="rId3"/>
                <a:stretch>
                  <a:fillRect l="-544" t="-1295" b="-1036"/>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4FD31BE9-50E4-4FE0-89F7-F559868AB52C}"/>
              </a:ext>
            </a:extLst>
          </p:cNvPr>
          <p:cNvSpPr txBox="1"/>
          <p:nvPr/>
        </p:nvSpPr>
        <p:spPr>
          <a:xfrm>
            <a:off x="1324466" y="5956043"/>
            <a:ext cx="10435472" cy="369332"/>
          </a:xfrm>
          <a:prstGeom prst="rect">
            <a:avLst/>
          </a:prstGeom>
          <a:noFill/>
        </p:spPr>
        <p:txBody>
          <a:bodyPr wrap="square" rtlCol="0">
            <a:spAutoFit/>
          </a:bodyPr>
          <a:lstStyle/>
          <a:p>
            <a:r>
              <a:rPr lang="zh-CN" altLang="en-US" dirty="0"/>
              <a:t>这样就完成了通过卡尔曼滤波器自适应自回归参数的估计，即特征的提取</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3">
            <a:extLst>
              <a:ext uri="{FF2B5EF4-FFF2-40B4-BE49-F238E27FC236}">
                <a16:creationId xmlns:a16="http://schemas.microsoft.com/office/drawing/2014/main" id="{9DCC9059-54C3-451D-BFC4-C95D6080D72F}"/>
              </a:ext>
            </a:extLst>
          </p:cNvPr>
          <p:cNvSpPr>
            <a:spLocks noChangeArrowheads="1"/>
          </p:cNvSpPr>
          <p:nvPr/>
        </p:nvSpPr>
        <p:spPr bwMode="auto">
          <a:xfrm>
            <a:off x="411163" y="133350"/>
            <a:ext cx="1208087"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pPr>
            <a:r>
              <a:rPr lang="zh-CN" altLang="zh-CN">
                <a:solidFill>
                  <a:schemeClr val="bg1"/>
                </a:solidFill>
                <a:latin typeface="Tahoma" panose="020B0604030504040204" pitchFamily="34" charset="0"/>
                <a:cs typeface="Tahoma" panose="020B0604030504040204" pitchFamily="34" charset="0"/>
                <a:sym typeface="Tahoma" panose="020B0604030504040204" pitchFamily="34" charset="0"/>
              </a:rPr>
              <a:t>01</a:t>
            </a:r>
          </a:p>
          <a:p>
            <a:pPr algn="ctr">
              <a:lnSpc>
                <a:spcPct val="130000"/>
              </a:lnSpc>
            </a:pPr>
            <a:r>
              <a:rPr lang="zh-CN" altLang="zh-CN">
                <a:solidFill>
                  <a:schemeClr val="bg1"/>
                </a:solidFill>
                <a:latin typeface="Calibri" panose="020F0502020204030204" pitchFamily="34" charset="0"/>
                <a:ea typeface="微软雅黑" panose="020B0503020204020204" pitchFamily="34" charset="-122"/>
                <a:sym typeface="Calibri" panose="020F0502020204030204" pitchFamily="34" charset="0"/>
              </a:rPr>
              <a:t>内容设定</a:t>
            </a:r>
          </a:p>
        </p:txBody>
      </p:sp>
      <p:sp>
        <p:nvSpPr>
          <p:cNvPr id="8195" name="矩形 2">
            <a:extLst>
              <a:ext uri="{FF2B5EF4-FFF2-40B4-BE49-F238E27FC236}">
                <a16:creationId xmlns:a16="http://schemas.microsoft.com/office/drawing/2014/main" id="{C0EEE420-33E1-4BFD-BDC1-9E4C9AC6B3F5}"/>
              </a:ext>
            </a:extLst>
          </p:cNvPr>
          <p:cNvSpPr>
            <a:spLocks noChangeArrowheads="1"/>
          </p:cNvSpPr>
          <p:nvPr/>
        </p:nvSpPr>
        <p:spPr bwMode="auto">
          <a:xfrm>
            <a:off x="2567781" y="320675"/>
            <a:ext cx="7056437" cy="438150"/>
          </a:xfrm>
          <a:prstGeom prst="rect">
            <a:avLst/>
          </a:prstGeom>
          <a:solidFill>
            <a:srgbClr val="00B0F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dirty="0">
                <a:solidFill>
                  <a:srgbClr val="FFFFFF"/>
                </a:solidFill>
                <a:latin typeface="方正兰亭粗黑_GBK" charset="-122"/>
                <a:ea typeface="方正兰亭粗黑_GBK" charset="-122"/>
              </a:rPr>
              <a:t>自适应分类器（</a:t>
            </a:r>
            <a:r>
              <a:rPr lang="en-US" altLang="zh-CN" dirty="0">
                <a:solidFill>
                  <a:srgbClr val="FFFFFF"/>
                </a:solidFill>
                <a:latin typeface="方正兰亭粗黑_GBK" charset="-122"/>
                <a:ea typeface="方正兰亭粗黑_GBK" charset="-122"/>
              </a:rPr>
              <a:t>QDA/LDA</a:t>
            </a:r>
            <a:r>
              <a:rPr lang="zh-CN" altLang="en-US" dirty="0">
                <a:solidFill>
                  <a:srgbClr val="FFFFFF"/>
                </a:solidFill>
                <a:latin typeface="方正兰亭粗黑_GBK" charset="-122"/>
                <a:ea typeface="方正兰亭粗黑_GBK" charset="-122"/>
              </a:rPr>
              <a:t>）</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8148F44-C0D0-43B6-9E48-DDC1BE357D66}"/>
                  </a:ext>
                </a:extLst>
              </p:cNvPr>
              <p:cNvSpPr txBox="1"/>
              <p:nvPr/>
            </p:nvSpPr>
            <p:spPr>
              <a:xfrm>
                <a:off x="933253" y="1395167"/>
                <a:ext cx="10821971" cy="3217227"/>
              </a:xfrm>
              <a:prstGeom prst="rect">
                <a:avLst/>
              </a:prstGeom>
              <a:noFill/>
            </p:spPr>
            <p:txBody>
              <a:bodyPr wrap="square" rtlCol="0">
                <a:spAutoFit/>
              </a:bodyPr>
              <a:lstStyle/>
              <a:p>
                <a:r>
                  <a:rPr lang="en-US" altLang="zh-CN" dirty="0"/>
                  <a:t>QDA</a:t>
                </a:r>
                <a:r>
                  <a:rPr lang="zh-CN" altLang="en-US" dirty="0"/>
                  <a:t>：两类分类边界可以是曲面</a:t>
                </a:r>
                <a14:m>
                  <m:oMath xmlns:m="http://schemas.openxmlformats.org/officeDocument/2006/math">
                    <m:r>
                      <a:rPr lang="zh-CN" altLang="en-US" b="0" i="1" dirty="0">
                        <a:latin typeface="Cambria Math" panose="02040503050406030204" pitchFamily="18" charset="0"/>
                      </a:rPr>
                      <m:t>：</m:t>
                    </m:r>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=0</m:t>
                    </m:r>
                  </m:oMath>
                </a14:m>
                <a:endParaRPr lang="en-US" altLang="zh-CN" dirty="0"/>
              </a:p>
              <a:p>
                <a:r>
                  <a:rPr lang="zh-CN" altLang="en-US" dirty="0"/>
                  <a:t>其中</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rPr>
                              <m:t>𝑇</m:t>
                            </m:r>
                          </m:sup>
                        </m:sSup>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sub>
                          <m:sup>
                            <m:r>
                              <a:rPr lang="en-US" altLang="zh-CN" b="0" i="1" smtClean="0">
                                <a:latin typeface="Cambria Math" panose="02040503050406030204" pitchFamily="18" charset="0"/>
                              </a:rPr>
                              <m:t>−1</m:t>
                            </m:r>
                          </m:sup>
                          <m:e>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sub>
                            </m:sSub>
                            <m:r>
                              <a:rPr lang="en-US" altLang="zh-CN" i="1">
                                <a:latin typeface="Cambria Math" panose="02040503050406030204" pitchFamily="18" charset="0"/>
                              </a:rPr>
                              <m:t>))</m:t>
                            </m:r>
                          </m:e>
                        </m:nary>
                        <m:r>
                          <a:rPr lang="en-US" altLang="zh-CN" b="0" i="1" smtClean="0">
                            <a:latin typeface="Cambria Math" panose="02040503050406030204" pitchFamily="18" charset="0"/>
                          </a:rPr>
                          <m:t> </m:t>
                        </m:r>
                      </m:e>
                      <m:sup>
                        <m:r>
                          <a:rPr lang="en-US" altLang="zh-CN" b="0" i="1" smtClean="0">
                            <a:latin typeface="Cambria Math" panose="02040503050406030204" pitchFamily="18" charset="0"/>
                          </a:rPr>
                          <m:t>2</m:t>
                        </m:r>
                      </m:sup>
                    </m:sSup>
                    <m:r>
                      <a:rPr lang="zh-CN" altLang="en-US" i="1">
                        <a:latin typeface="Cambria Math" panose="02040503050406030204" pitchFamily="18" charset="0"/>
                      </a:rPr>
                      <m:t>即</m:t>
                    </m:r>
                  </m:oMath>
                </a14:m>
                <a:r>
                  <a:rPr lang="zh-CN" altLang="en-US" dirty="0"/>
                  <a:t>马氏距离</a:t>
                </a:r>
                <a:endParaRPr lang="en-US" altLang="zh-CN" dirty="0"/>
              </a:p>
              <a:p>
                <a:r>
                  <a:rPr lang="zh-CN" altLang="en-US" dirty="0"/>
                  <a:t>其计算方法可以根据第一页的那些自适应计算均值和协方差的逆以此自适应更新边界</a:t>
                </a:r>
                <a:endParaRPr lang="en-US" altLang="zh-CN" dirty="0"/>
              </a:p>
              <a:p>
                <a:endParaRPr lang="en-US" altLang="zh-CN" dirty="0"/>
              </a:p>
              <a:p>
                <a:r>
                  <a:rPr lang="en-US" altLang="zh-CN" dirty="0"/>
                  <a:t>LDA</a:t>
                </a:r>
                <a:r>
                  <a:rPr lang="zh-CN" altLang="en-US" dirty="0"/>
                  <a:t>：两类的分类边界是线性的：</a:t>
                </a:r>
                <a14:m>
                  <m:oMath xmlns:m="http://schemas.openxmlformats.org/officeDocument/2006/math">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e>
                    </m:d>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[1,</m:t>
                        </m:r>
                        <m:r>
                          <a:rPr lang="en-US" altLang="zh-CN" i="1">
                            <a:latin typeface="Cambria Math" panose="02040503050406030204" pitchFamily="18" charset="0"/>
                          </a:rPr>
                          <m:t>𝑥</m:t>
                        </m:r>
                        <m:r>
                          <a:rPr lang="en-US" altLang="zh-CN" i="1">
                            <a:latin typeface="Cambria Math" panose="02040503050406030204" pitchFamily="18" charset="0"/>
                          </a:rPr>
                          <m:t>]</m:t>
                        </m:r>
                      </m:e>
                      <m:sup>
                        <m:r>
                          <a:rPr lang="en-US" altLang="zh-CN" b="0" i="1" smtClean="0">
                            <a:latin typeface="Cambria Math" panose="02040503050406030204" pitchFamily="18" charset="0"/>
                          </a:rPr>
                          <m:t>𝑇</m:t>
                        </m:r>
                      </m:sup>
                    </m:sSup>
                  </m:oMath>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ea typeface="Cambria Math" panose="02040503050406030204" pitchFamily="18" charset="0"/>
                        </a:rPr>
                        <m:t>𝑢</m:t>
                      </m:r>
                      <m:nary>
                        <m:naryPr>
                          <m:chr m:val="∑"/>
                          <m:limLoc m:val="subSup"/>
                          <m:subHide m:val="on"/>
                          <m:ctrlPr>
                            <a:rPr lang="en-US" altLang="zh-CN" i="1" smtClean="0">
                              <a:latin typeface="Cambria Math" panose="02040503050406030204" pitchFamily="18" charset="0"/>
                            </a:rPr>
                          </m:ctrlPr>
                        </m:naryPr>
                        <m:sub/>
                        <m:sup>
                          <m:r>
                            <a:rPr lang="en-US" altLang="zh-CN" i="1">
                              <a:latin typeface="Cambria Math" panose="02040503050406030204" pitchFamily="18" charset="0"/>
                            </a:rPr>
                            <m:t>−1</m:t>
                          </m:r>
                        </m:sup>
                        <m:e>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m:t>
                          </m:r>
                          <m:r>
                            <a:rPr lang="en-US" altLang="zh-CN" b="0" i="1" smtClean="0">
                              <a:latin typeface="Cambria Math" panose="02040503050406030204" pitchFamily="18" charset="0"/>
                            </a:rPr>
                            <m:t>𝑗</m:t>
                          </m:r>
                          <m:r>
                            <a:rPr lang="en-US" altLang="zh-CN" i="1">
                              <a:latin typeface="Cambria Math" panose="02040503050406030204" pitchFamily="18" charset="0"/>
                            </a:rPr>
                            <m:t>|</m:t>
                          </m:r>
                        </m:sub>
                      </m:sSub>
                      <m:r>
                        <a:rPr lang="en-US" altLang="zh-CN" b="0" i="1" smtClean="0">
                          <a:latin typeface="Cambria Math" panose="02040503050406030204" pitchFamily="18" charset="0"/>
                        </a:rPr>
                        <m:t>)</m:t>
                      </m:r>
                      <m:nary>
                        <m:naryPr>
                          <m:chr m:val="∑"/>
                          <m:limLoc m:val="subSup"/>
                          <m:subHide m:val="on"/>
                          <m:ctrlPr>
                            <a:rPr lang="en-US" altLang="zh-CN" i="1">
                              <a:latin typeface="Cambria Math" panose="02040503050406030204" pitchFamily="18" charset="0"/>
                            </a:rPr>
                          </m:ctrlPr>
                        </m:naryPr>
                        <m:sub/>
                        <m:sup>
                          <m:r>
                            <a:rPr lang="en-US" altLang="zh-CN" i="1">
                              <a:latin typeface="Cambria Math" panose="02040503050406030204" pitchFamily="18" charset="0"/>
                            </a:rPr>
                            <m:t>−1</m:t>
                          </m:r>
                        </m:sup>
                        <m:e/>
                      </m:nary>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b="0" i="1" smtClean="0">
                              <a:latin typeface="Cambria Math" panose="02040503050406030204" pitchFamily="18" charset="0"/>
                            </a:rPr>
                            <m:t>𝑥</m:t>
                          </m:r>
                        </m:sub>
                      </m:sSub>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𝑤</m:t>
                          </m:r>
                        </m:e>
                        <m:sup>
                          <m:r>
                            <a:rPr lang="en-US" altLang="zh-CN" i="1">
                              <a:latin typeface="Cambria Math" panose="02040503050406030204" pitchFamily="18" charset="0"/>
                            </a:rPr>
                            <m:t>𝑇</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sub>
                      </m:sSub>
                      <m:r>
                        <a:rPr lang="en-US" altLang="zh-CN" i="1">
                          <a:latin typeface="Cambria Math" panose="02040503050406030204" pitchFamily="18" charset="0"/>
                        </a:rPr>
                        <m:t>)</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𝑤</m:t>
                          </m:r>
                        </m:e>
                        <m:sup>
                          <m:r>
                            <a:rPr lang="en-US" altLang="zh-CN" i="1">
                              <a:latin typeface="Cambria Math" panose="02040503050406030204" pitchFamily="18" charset="0"/>
                            </a:rPr>
                            <m:t>𝑇</m:t>
                          </m:r>
                        </m:sup>
                      </m:sSup>
                    </m:oMath>
                  </m:oMathPara>
                </a14:m>
                <a:endParaRPr lang="en-US" altLang="zh-CN" dirty="0"/>
              </a:p>
              <a:p>
                <a:r>
                  <a:rPr lang="zh-CN" altLang="en-US" dirty="0"/>
                  <a:t>其中需要的均值和协方差的逆同上</a:t>
                </a:r>
                <a:endParaRPr lang="en-US" altLang="zh-CN" dirty="0"/>
              </a:p>
              <a:p>
                <a:endParaRPr lang="zh-CN" altLang="en-US" dirty="0"/>
              </a:p>
            </p:txBody>
          </p:sp>
        </mc:Choice>
        <mc:Fallback xmlns="">
          <p:sp>
            <p:nvSpPr>
              <p:cNvPr id="6" name="文本框 5">
                <a:extLst>
                  <a:ext uri="{FF2B5EF4-FFF2-40B4-BE49-F238E27FC236}">
                    <a16:creationId xmlns:a16="http://schemas.microsoft.com/office/drawing/2014/main" id="{78148F44-C0D0-43B6-9E48-DDC1BE357D66}"/>
                  </a:ext>
                </a:extLst>
              </p:cNvPr>
              <p:cNvSpPr txBox="1">
                <a:spLocks noRot="1" noChangeAspect="1" noMove="1" noResize="1" noEditPoints="1" noAdjustHandles="1" noChangeArrowheads="1" noChangeShapeType="1" noTextEdit="1"/>
              </p:cNvSpPr>
              <p:nvPr/>
            </p:nvSpPr>
            <p:spPr>
              <a:xfrm>
                <a:off x="933253" y="1395167"/>
                <a:ext cx="10821971" cy="3217227"/>
              </a:xfrm>
              <a:prstGeom prst="rect">
                <a:avLst/>
              </a:prstGeom>
              <a:blipFill>
                <a:blip r:embed="rId2"/>
                <a:stretch>
                  <a:fillRect l="-451" t="-39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689604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3">
            <a:extLst>
              <a:ext uri="{FF2B5EF4-FFF2-40B4-BE49-F238E27FC236}">
                <a16:creationId xmlns:a16="http://schemas.microsoft.com/office/drawing/2014/main" id="{9DCC9059-54C3-451D-BFC4-C95D6080D72F}"/>
              </a:ext>
            </a:extLst>
          </p:cNvPr>
          <p:cNvSpPr>
            <a:spLocks noChangeArrowheads="1"/>
          </p:cNvSpPr>
          <p:nvPr/>
        </p:nvSpPr>
        <p:spPr bwMode="auto">
          <a:xfrm>
            <a:off x="411163" y="133350"/>
            <a:ext cx="1208087"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pPr>
            <a:r>
              <a:rPr lang="zh-CN" altLang="zh-CN">
                <a:solidFill>
                  <a:schemeClr val="bg1"/>
                </a:solidFill>
                <a:latin typeface="Tahoma" panose="020B0604030504040204" pitchFamily="34" charset="0"/>
                <a:cs typeface="Tahoma" panose="020B0604030504040204" pitchFamily="34" charset="0"/>
                <a:sym typeface="Tahoma" panose="020B0604030504040204" pitchFamily="34" charset="0"/>
              </a:rPr>
              <a:t>01</a:t>
            </a:r>
          </a:p>
          <a:p>
            <a:pPr algn="ctr">
              <a:lnSpc>
                <a:spcPct val="130000"/>
              </a:lnSpc>
            </a:pPr>
            <a:r>
              <a:rPr lang="zh-CN" altLang="zh-CN">
                <a:solidFill>
                  <a:schemeClr val="bg1"/>
                </a:solidFill>
                <a:latin typeface="Calibri" panose="020F0502020204030204" pitchFamily="34" charset="0"/>
                <a:ea typeface="微软雅黑" panose="020B0503020204020204" pitchFamily="34" charset="-122"/>
                <a:sym typeface="Calibri" panose="020F0502020204030204" pitchFamily="34" charset="0"/>
              </a:rPr>
              <a:t>内容设定</a:t>
            </a:r>
          </a:p>
        </p:txBody>
      </p:sp>
      <p:sp>
        <p:nvSpPr>
          <p:cNvPr id="8195" name="矩形 2">
            <a:extLst>
              <a:ext uri="{FF2B5EF4-FFF2-40B4-BE49-F238E27FC236}">
                <a16:creationId xmlns:a16="http://schemas.microsoft.com/office/drawing/2014/main" id="{C0EEE420-33E1-4BFD-BDC1-9E4C9AC6B3F5}"/>
              </a:ext>
            </a:extLst>
          </p:cNvPr>
          <p:cNvSpPr>
            <a:spLocks noChangeArrowheads="1"/>
          </p:cNvSpPr>
          <p:nvPr/>
        </p:nvSpPr>
        <p:spPr bwMode="auto">
          <a:xfrm>
            <a:off x="2409825" y="320675"/>
            <a:ext cx="7056437" cy="438150"/>
          </a:xfrm>
          <a:prstGeom prst="rect">
            <a:avLst/>
          </a:prstGeom>
          <a:solidFill>
            <a:srgbClr val="00B0F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dirty="0">
                <a:solidFill>
                  <a:srgbClr val="FFFFFF"/>
                </a:solidFill>
                <a:latin typeface="方正兰亭粗黑_GBK" charset="-122"/>
                <a:ea typeface="方正兰亭粗黑_GBK" charset="-122"/>
              </a:rPr>
              <a:t>卡尔曼滤波估计自适应回归模型（</a:t>
            </a:r>
            <a:r>
              <a:rPr lang="en-US" altLang="zh-CN" dirty="0">
                <a:solidFill>
                  <a:srgbClr val="FFFFFF"/>
                </a:solidFill>
                <a:latin typeface="方正兰亭粗黑_GBK" charset="-122"/>
                <a:ea typeface="方正兰亭粗黑_GBK" charset="-122"/>
              </a:rPr>
              <a:t>AAR</a:t>
            </a:r>
            <a:r>
              <a:rPr lang="zh-CN" altLang="en-US" dirty="0">
                <a:solidFill>
                  <a:srgbClr val="FFFFFF"/>
                </a:solidFill>
                <a:latin typeface="方正兰亭粗黑_GBK" charset="-122"/>
                <a:ea typeface="方正兰亭粗黑_GBK" charset="-122"/>
              </a:rPr>
              <a:t>）参数</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76CB9C9-F5B3-4734-BE44-0F5480E2099F}"/>
                  </a:ext>
                </a:extLst>
              </p:cNvPr>
              <p:cNvSpPr txBox="1"/>
              <p:nvPr/>
            </p:nvSpPr>
            <p:spPr>
              <a:xfrm>
                <a:off x="2566449" y="771721"/>
                <a:ext cx="6094428" cy="2320507"/>
              </a:xfrm>
              <a:prstGeom prst="rect">
                <a:avLst/>
              </a:prstGeom>
              <a:noFill/>
            </p:spPr>
            <p:txBody>
              <a:bodyPr wrap="square">
                <a:spAutoFit/>
              </a:bodyPr>
              <a:lstStyle/>
              <a:p>
                <a:r>
                  <a:rPr lang="en-US" altLang="zh-CN" dirty="0"/>
                  <a:t>LDA</a:t>
                </a:r>
                <a:r>
                  <a:rPr lang="zh-CN" altLang="en-US" dirty="0"/>
                  <a:t>也可以用卡尔曼滤波器的方法</a:t>
                </a:r>
                <a:r>
                  <a:rPr lang="en-US" altLang="zh-CN" dirty="0"/>
                  <a:t>,</a:t>
                </a:r>
                <a:r>
                  <a:rPr lang="zh-CN" altLang="en-US" dirty="0"/>
                  <a:t>各个变量空间为</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i="1">
                              <a:latin typeface="Cambria Math" panose="02040503050406030204" pitchFamily="18" charset="0"/>
                            </a:rPr>
                            <m:t>𝑘</m:t>
                          </m:r>
                        </m:sub>
                      </m:sSub>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𝑘</m:t>
                              </m:r>
                            </m:sub>
                          </m:sSub>
                          <m:r>
                            <a:rPr lang="en-US" altLang="zh-CN" i="1">
                              <a:latin typeface="Cambria Math" panose="02040503050406030204" pitchFamily="18" charset="0"/>
                            </a:rPr>
                            <m:t>]</m:t>
                          </m:r>
                        </m:e>
                        <m:sup>
                          <m:r>
                            <a:rPr lang="en-US" altLang="zh-CN" i="1">
                              <a:latin typeface="Cambria Math" panose="02040503050406030204" pitchFamily="18" charset="0"/>
                            </a:rPr>
                            <m:t>𝑇</m:t>
                          </m:r>
                        </m:sup>
                      </m:sSup>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i="1">
                              <a:latin typeface="Cambria Math" panose="02040503050406030204" pitchFamily="18" charset="0"/>
                            </a:rPr>
                            <m:t>𝑘</m:t>
                          </m:r>
                        </m:sub>
                      </m:sSub>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b="0" i="1" smtClean="0">
                              <a:latin typeface="Cambria Math" panose="02040503050406030204" pitchFamily="18" charset="0"/>
                            </a:rPr>
                            <m:t>1;</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𝑘</m:t>
                              </m:r>
                            </m:sub>
                          </m:sSub>
                          <m:r>
                            <a:rPr lang="en-US" altLang="zh-CN" i="1">
                              <a:latin typeface="Cambria Math" panose="02040503050406030204" pitchFamily="18" charset="0"/>
                            </a:rPr>
                            <m:t>]</m:t>
                          </m:r>
                        </m:e>
                        <m:sup>
                          <m:r>
                            <a:rPr lang="en-US" altLang="zh-CN" i="1">
                              <a:latin typeface="Cambria Math" panose="02040503050406030204" pitchFamily="18" charset="0"/>
                            </a:rPr>
                            <m:t>𝑇</m:t>
                          </m:r>
                        </m:sup>
                      </m:sSup>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i="1">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𝑀</m:t>
                          </m:r>
                        </m:sub>
                      </m:sSub>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&lt;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𝑤</m:t>
                                  </m:r>
                                </m:e>
                              </m:acc>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rPr>
                            <m:t>𝑇</m:t>
                          </m:r>
                        </m:sup>
                      </m:sSup>
                      <m:r>
                        <a:rPr lang="en-US" altLang="zh-CN" i="1" smtClean="0">
                          <a:latin typeface="Cambria Math" panose="02040503050406030204" pitchFamily="18" charset="0"/>
                        </a:rPr>
                        <m:t> </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𝑤</m:t>
                              </m:r>
                            </m:e>
                          </m:acc>
                        </m:e>
                        <m:sub>
                          <m:r>
                            <a:rPr lang="en-US" altLang="zh-CN" i="1">
                              <a:latin typeface="Cambria Math" panose="02040503050406030204" pitchFamily="18" charset="0"/>
                            </a:rPr>
                            <m:t>𝑘</m:t>
                          </m:r>
                        </m:sub>
                      </m:sSub>
                      <m:r>
                        <a:rPr lang="en-US" altLang="zh-CN" b="0" i="1" smtClean="0">
                          <a:latin typeface="Cambria Math" panose="02040503050406030204" pitchFamily="18" charset="0"/>
                        </a:rPr>
                        <m:t>)&gt;</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&lt;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rPr>
                            <m:t>𝑇</m:t>
                          </m:r>
                        </m:sup>
                      </m:sSup>
                      <m:r>
                        <a:rPr lang="en-US" altLang="zh-CN" i="1" smtClean="0">
                          <a:latin typeface="Cambria Math" panose="02040503050406030204" pitchFamily="18" charset="0"/>
                        </a:rPr>
                        <m:t> </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b="0" i="1" smtClean="0">
                          <a:latin typeface="Cambria Math" panose="02040503050406030204" pitchFamily="18" charset="0"/>
                        </a:rPr>
                        <m:t>)&gt;</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i="1">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i="1">
                              <a:latin typeface="Cambria Math" panose="02040503050406030204" pitchFamily="18" charset="0"/>
                            </a:rPr>
                            <m:t>𝑘</m:t>
                          </m:r>
                        </m:sub>
                      </m:sSub>
                    </m:oMath>
                  </m:oMathPara>
                </a14:m>
                <a:endParaRPr lang="zh-CN" altLang="en-US" dirty="0"/>
              </a:p>
            </p:txBody>
          </p:sp>
        </mc:Choice>
        <mc:Fallback xmlns="">
          <p:sp>
            <p:nvSpPr>
              <p:cNvPr id="5" name="文本框 4">
                <a:extLst>
                  <a:ext uri="{FF2B5EF4-FFF2-40B4-BE49-F238E27FC236}">
                    <a16:creationId xmlns:a16="http://schemas.microsoft.com/office/drawing/2014/main" id="{B76CB9C9-F5B3-4734-BE44-0F5480E2099F}"/>
                  </a:ext>
                </a:extLst>
              </p:cNvPr>
              <p:cNvSpPr txBox="1">
                <a:spLocks noRot="1" noChangeAspect="1" noMove="1" noResize="1" noEditPoints="1" noAdjustHandles="1" noChangeArrowheads="1" noChangeShapeType="1" noTextEdit="1"/>
              </p:cNvSpPr>
              <p:nvPr/>
            </p:nvSpPr>
            <p:spPr>
              <a:xfrm>
                <a:off x="2566449" y="771721"/>
                <a:ext cx="6094428" cy="2320507"/>
              </a:xfrm>
              <a:prstGeom prst="rect">
                <a:avLst/>
              </a:prstGeom>
              <a:blipFill>
                <a:blip r:embed="rId2"/>
                <a:stretch>
                  <a:fillRect l="-800" t="-15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0C2F129-D543-45F3-BFCB-0B7147976C5A}"/>
                  </a:ext>
                </a:extLst>
              </p:cNvPr>
              <p:cNvSpPr txBox="1"/>
              <p:nvPr/>
            </p:nvSpPr>
            <p:spPr>
              <a:xfrm>
                <a:off x="1161068" y="3214777"/>
                <a:ext cx="9869864" cy="2458045"/>
              </a:xfrm>
              <a:prstGeom prst="rect">
                <a:avLst/>
              </a:prstGeom>
              <a:noFill/>
            </p:spPr>
            <p:txBody>
              <a:bodyPr wrap="square" rtlCol="0">
                <a:spAutoFit/>
              </a:bodyPr>
              <a:lstStyle/>
              <a:p>
                <a:r>
                  <a:rPr lang="zh-CN" altLang="en-US" dirty="0"/>
                  <a:t>于是，用于卡尔曼滤波器方法实现自适应</a:t>
                </a:r>
                <a:r>
                  <a:rPr lang="en-US" altLang="zh-CN" dirty="0"/>
                  <a:t>LDA:</a:t>
                </a:r>
              </a:p>
              <a:p>
                <a:pPr/>
                <a14:m>
                  <m:oMathPara xmlns:m="http://schemas.openxmlformats.org/officeDocument/2006/math">
                    <m:oMathParaPr>
                      <m:jc m:val="centerGroup"/>
                    </m:oMathParaPr>
                    <m:oMath xmlns:m="http://schemas.openxmlformats.org/officeDocument/2006/math">
                      <m:r>
                        <m:rPr>
                          <m:nor/>
                        </m:rPr>
                        <a:rPr lang="zh-CN" altLang="en-US" dirty="0" smtClean="0"/>
                        <m:t>预测误差</m:t>
                      </m:r>
                      <m:r>
                        <a:rPr lang="en-US" altLang="zh-CN" b="0" i="1" dirty="0"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𝑘</m:t>
                          </m:r>
                        </m:sub>
                      </m:sSub>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sup>
                          <m:r>
                            <a:rPr lang="en-US" altLang="zh-CN" i="1">
                              <a:latin typeface="Cambria Math" panose="02040503050406030204" pitchFamily="18" charset="0"/>
                            </a:rPr>
                            <m:t>𝑇</m:t>
                          </m:r>
                        </m:sup>
                      </m:sSup>
                    </m:oMath>
                  </m:oMathPara>
                </a14:m>
                <a:endParaRPr lang="en-US" altLang="zh-CN" dirty="0"/>
              </a:p>
              <a:p>
                <a:pPr/>
                <a14:m>
                  <m:oMathPara xmlns:m="http://schemas.openxmlformats.org/officeDocument/2006/math">
                    <m:oMathParaPr>
                      <m:jc m:val="centerGroup"/>
                    </m:oMathParaPr>
                    <m:oMath xmlns:m="http://schemas.openxmlformats.org/officeDocument/2006/math">
                      <m:r>
                        <m:rPr>
                          <m:nor/>
                        </m:rPr>
                        <a:rPr lang="zh-CN" altLang="en-US" dirty="0" smtClean="0"/>
                        <m:t>更新状态向量</m:t>
                      </m:r>
                      <m:r>
                        <a:rPr lang="en-US" altLang="zh-CN" b="0" i="1" dirty="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oMath>
                  </m:oMathPara>
                </a14:m>
                <a:endParaRPr lang="en-US" altLang="zh-CN" dirty="0"/>
              </a:p>
              <a:p>
                <a:pPr/>
                <a14:m>
                  <m:oMathPara xmlns:m="http://schemas.openxmlformats.org/officeDocument/2006/math">
                    <m:oMathParaPr>
                      <m:jc m:val="centerGroup"/>
                    </m:oMathParaPr>
                    <m:oMath xmlns:m="http://schemas.openxmlformats.org/officeDocument/2006/math">
                      <m:r>
                        <m:rPr>
                          <m:nor/>
                        </m:rPr>
                        <a:rPr lang="zh-CN" altLang="en-US" dirty="0" smtClean="0"/>
                        <m:t>预测方差</m:t>
                      </m:r>
                      <m:r>
                        <a:rPr lang="en-US" altLang="zh-CN" b="0" i="1" dirty="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𝑘</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sSup>
                        <m:sSupPr>
                          <m:ctrlPr>
                            <a:rPr lang="en-US" altLang="zh-CN" b="0" i="1" smtClean="0">
                              <a:latin typeface="Cambria Math" panose="02040503050406030204" pitchFamily="18" charset="0"/>
                            </a:rPr>
                          </m:ctrlPr>
                        </m:sSup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𝑘</m:t>
                              </m:r>
                            </m:sub>
                          </m:sSub>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𝑘</m:t>
                          </m:r>
                        </m:sub>
                      </m:sSub>
                    </m:oMath>
                  </m:oMathPara>
                </a14:m>
                <a:endParaRPr lang="en-US" altLang="zh-CN" dirty="0"/>
              </a:p>
              <a:p>
                <a:pPr/>
                <a14:m>
                  <m:oMathPara xmlns:m="http://schemas.openxmlformats.org/officeDocument/2006/math">
                    <m:oMathParaPr>
                      <m:jc m:val="centerGroup"/>
                    </m:oMathParaPr>
                    <m:oMath xmlns:m="http://schemas.openxmlformats.org/officeDocument/2006/math">
                      <m:r>
                        <m:rPr>
                          <m:nor/>
                        </m:rPr>
                        <a:rPr lang="zh-CN" altLang="en-US" dirty="0">
                          <a:latin typeface="Cambria Math" panose="02040503050406030204" pitchFamily="18" charset="0"/>
                        </a:rPr>
                        <m:t>卡尔曼</m:t>
                      </m:r>
                      <m:r>
                        <a:rPr lang="zh-CN" altLang="en-US" i="1" dirty="0" smtClean="0">
                          <a:latin typeface="Cambria Math" panose="02040503050406030204" pitchFamily="18" charset="0"/>
                        </a:rPr>
                        <m:t>增益</m:t>
                      </m:r>
                      <m:r>
                        <a:rPr lang="en-US" altLang="zh-CN" b="0" i="1" dirty="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sSup>
                            <m:sSupPr>
                              <m:ctrlPr>
                                <a:rPr lang="en-US" altLang="zh-CN" b="0" i="1" smtClean="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𝑘</m:t>
                                  </m:r>
                                </m:sub>
                              </m:sSub>
                            </m:e>
                            <m:sup>
                              <m:r>
                                <a:rPr lang="en-US" altLang="zh-CN" b="0" i="1" smtClean="0">
                                  <a:latin typeface="Cambria Math" panose="02040503050406030204" pitchFamily="18" charset="0"/>
                                </a:rPr>
                                <m:t>𝑇</m:t>
                              </m:r>
                            </m:sup>
                          </m:sSup>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𝑘</m:t>
                              </m:r>
                            </m:sub>
                          </m:sSub>
                        </m:den>
                      </m:f>
                    </m:oMath>
                  </m:oMathPara>
                </a14:m>
                <a:endParaRPr lang="en-US" altLang="zh-CN" b="0" dirty="0"/>
              </a:p>
              <a:p>
                <a:pPr/>
                <a14:m>
                  <m:oMathPara xmlns:m="http://schemas.openxmlformats.org/officeDocument/2006/math">
                    <m:oMathParaPr>
                      <m:jc m:val="centerGroup"/>
                    </m:oMathParaPr>
                    <m:oMath xmlns:m="http://schemas.openxmlformats.org/officeDocument/2006/math">
                      <m:r>
                        <a:rPr lang="zh-CN" altLang="en-US" i="1" dirty="0">
                          <a:latin typeface="Cambria Math" panose="02040503050406030204" pitchFamily="18" charset="0"/>
                        </a:rPr>
                        <m:t>后</m:t>
                      </m:r>
                      <m:r>
                        <m:rPr>
                          <m:nor/>
                        </m:rPr>
                        <a:rPr lang="zh-CN" altLang="en-US" dirty="0" smtClean="0"/>
                        <m:t>验状态误差相关矩阵</m:t>
                      </m:r>
                      <m:r>
                        <a:rPr lang="en-US" altLang="zh-CN" b="0" i="1" dirty="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𝑘</m:t>
                          </m:r>
                        </m:sub>
                      </m:sSub>
                      <m:sSup>
                        <m:sSupPr>
                          <m:ctrlPr>
                            <a:rPr lang="en-US" altLang="zh-CN" b="0" i="1" smtClean="0">
                              <a:latin typeface="Cambria Math" panose="02040503050406030204" pitchFamily="18" charset="0"/>
                            </a:rPr>
                          </m:ctrlPr>
                        </m:sSup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𝑘</m:t>
                              </m:r>
                            </m:sub>
                          </m:sSub>
                        </m:e>
                        <m:sup>
                          <m:r>
                            <a:rPr lang="en-US" altLang="zh-CN" b="0" i="1" smtClean="0">
                              <a:latin typeface="Cambria Math" panose="02040503050406030204" pitchFamily="18" charset="0"/>
                            </a:rPr>
                            <m:t>𝑇</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oMath>
                  </m:oMathPara>
                </a14:m>
                <a:endParaRPr lang="en-US" altLang="zh-CN" dirty="0"/>
              </a:p>
              <a:p>
                <a:pPr/>
                <a14:m>
                  <m:oMathPara xmlns:m="http://schemas.openxmlformats.org/officeDocument/2006/math">
                    <m:oMathParaPr>
                      <m:jc m:val="centerGroup"/>
                    </m:oMathParaPr>
                    <m:oMath xmlns:m="http://schemas.openxmlformats.org/officeDocument/2006/math">
                      <m:r>
                        <a:rPr lang="zh-CN" altLang="en-US" i="1" dirty="0">
                          <a:latin typeface="Cambria Math" panose="02040503050406030204" pitchFamily="18" charset="0"/>
                        </a:rPr>
                        <m:t>新系统</m:t>
                      </m:r>
                      <m:r>
                        <a:rPr lang="zh-CN" altLang="en-US" i="1" dirty="0" smtClean="0">
                          <a:latin typeface="Cambria Math" panose="02040503050406030204" pitchFamily="18" charset="0"/>
                        </a:rPr>
                        <m:t>误差</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𝑘</m:t>
                          </m:r>
                        </m:sub>
                      </m:sSub>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𝑘</m:t>
                          </m:r>
                        </m:sub>
                      </m:sSub>
                    </m:oMath>
                  </m:oMathPara>
                </a14:m>
                <a:endParaRPr lang="zh-CN" altLang="en-US" dirty="0"/>
              </a:p>
            </p:txBody>
          </p:sp>
        </mc:Choice>
        <mc:Fallback xmlns="">
          <p:sp>
            <p:nvSpPr>
              <p:cNvPr id="3" name="文本框 2">
                <a:extLst>
                  <a:ext uri="{FF2B5EF4-FFF2-40B4-BE49-F238E27FC236}">
                    <a16:creationId xmlns:a16="http://schemas.microsoft.com/office/drawing/2014/main" id="{20C2F129-D543-45F3-BFCB-0B7147976C5A}"/>
                  </a:ext>
                </a:extLst>
              </p:cNvPr>
              <p:cNvSpPr txBox="1">
                <a:spLocks noRot="1" noChangeAspect="1" noMove="1" noResize="1" noEditPoints="1" noAdjustHandles="1" noChangeArrowheads="1" noChangeShapeType="1" noTextEdit="1"/>
              </p:cNvSpPr>
              <p:nvPr/>
            </p:nvSpPr>
            <p:spPr>
              <a:xfrm>
                <a:off x="1161068" y="3214777"/>
                <a:ext cx="9869864" cy="2458045"/>
              </a:xfrm>
              <a:prstGeom prst="rect">
                <a:avLst/>
              </a:prstGeom>
              <a:blipFill>
                <a:blip r:embed="rId3"/>
                <a:stretch>
                  <a:fillRect l="-494" t="-12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4512298"/>
      </p:ext>
    </p:extLst>
  </p:cSld>
  <p:clrMapOvr>
    <a:masterClrMapping/>
  </p:clrMapOvr>
  <p:transition>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799</Words>
  <Application>Microsoft Office PowerPoint</Application>
  <PresentationFormat>宽屏</PresentationFormat>
  <Paragraphs>79</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等线</vt:lpstr>
      <vt:lpstr>等线 Light</vt:lpstr>
      <vt:lpstr>方正兰亭粗黑_GBK</vt:lpstr>
      <vt:lpstr>Arial</vt:lpstr>
      <vt:lpstr>Calibri</vt:lpstr>
      <vt:lpstr>Cambria Math</vt:lpstr>
      <vt:lpstr>Tahoma</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Pandora ELF</dc:creator>
  <cp:lastModifiedBy>Pandora ELF</cp:lastModifiedBy>
  <cp:revision>2</cp:revision>
  <dcterms:created xsi:type="dcterms:W3CDTF">2021-04-11T02:12:10Z</dcterms:created>
  <dcterms:modified xsi:type="dcterms:W3CDTF">2021-04-29T02:38:48Z</dcterms:modified>
</cp:coreProperties>
</file>