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68" r:id="rId5"/>
    <p:sldId id="271" r:id="rId6"/>
    <p:sldId id="272" r:id="rId7"/>
    <p:sldId id="275" r:id="rId8"/>
    <p:sldId id="277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5702D-22FD-4484-8E5D-32A73F556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5B679-3EE0-4867-B0A1-4627E4EC78AE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99F55-C880-4495-88F9-2B29771B9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4B244-2673-4793-90EA-7F57071FA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81E39-435E-422E-8AD3-65E7698A4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5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8EE85-F41B-4064-B9AB-A04AEFD682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D4987-BEF8-420C-9AA9-F619968F9188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D4D06-F634-4C70-89C5-0F7C7EF383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1E6B8-AA5C-46A9-B529-45E0B1154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D967-622F-49E6-AEAB-D84BF3EBA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CF83C-9E57-4230-957E-B9FD6D4B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03C0C-DFB6-4C84-BFF9-8076C327151C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FBD61-2434-4CDA-8EF4-D96FA4F8B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6FAC8-6503-408B-861C-EE2BFC07D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8E81A-2138-4416-9E52-3FC23CF576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2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6A8AF-69E5-43E0-8B96-D3B07067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750A4-3E05-40B8-8E5F-F4C62800A6F7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037CC-4D82-4945-B0FF-8141C1F53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FC9E5-36C0-4493-9E44-7B4A4E31F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A90BD-A6A9-4334-86D6-B13413DF9D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4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2F9BA-2D89-4BD1-B774-8A2767CF94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D9C7A-54FC-47AC-AE91-705BA351B497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721C6-AEC2-451C-8A23-FBA902837C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808A7-8EFA-40DD-963D-93CB4CAEA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4C2C8-690A-47BD-AD49-F14C5B57D2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603FA86-570B-46F0-BD68-E6E9E11138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25683-FA8A-40B7-AEC7-EF193DF28BB8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A7BB47D-DA0C-4093-80F4-2729CFAD63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4291322-EA98-4BFC-AB7C-1EB00F2A6B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74446-3441-4BD3-BA40-BBBE9DEEB4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2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8B65B81-41BB-4745-A385-B728D9DCF7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6B215-E73A-4234-9C68-1606353FA44F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DA9BC55-4F34-4479-BB94-6522264632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A290FD9-F8B4-4597-80D7-750F44A692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DB47D-C93B-4F73-AA12-73EFEF1F9F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6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9714F08-5B04-4C10-9C29-BBA52925AE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FC50F-BD79-45C6-8A4B-0BA7837BD586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053BD46-31F3-41C9-9A35-D29C9BAAA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402989E-C91D-4D56-B3C7-BEB12499A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8837-F9A9-457D-92E7-8A34A6FD26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41220BF-0EED-4DF1-9176-F742748A31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D0255-91ED-494F-B4C3-7C328A8D64EE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50C9625-1FC1-4061-92E9-811FFEAAC4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76B509E-8C32-4544-A268-F6148E58EB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0656F-17D1-4707-BB2C-B07196E17A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6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FA0F8D0-2D67-40C6-82ED-E801EA6796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6091D-9618-4890-B5CB-7AF4C93E4E02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BBBB320-F99A-4473-BD8C-E459B975F4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6F9C7FE-A06F-4908-88E5-2071E959C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A7ABF-73E2-4291-9FEF-065321346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56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5F5F42C-441E-4885-BF74-A028735E7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5F2BE-1D60-4258-8992-3E08AFD513D0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92EB5FB-1C85-436B-8E70-AAF08E346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36B9235-E99D-458B-86A7-5B49BF845E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D4CA4-725F-4E7A-BF41-83828E6837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6E8CD0B-2BFE-4511-BFC1-749685D54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69EBDE0-3A4C-4E4F-95C3-07AFCFAED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79E91E02-5204-418C-8847-94A531E153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BAAEE50-983D-483E-A277-240295ABDEB2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370F189B-67C4-4241-8C8D-6B488E27D2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AFB0E3D4-2B1D-4D44-9AEF-05DA150009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62ABA78-854E-4938-93E4-D341C10EDA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52D7EDCD-31B8-46A4-9385-B971D2DF5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2263"/>
            <a:ext cx="4325937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9094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</a:p>
        </p:txBody>
      </p:sp>
      <p:sp>
        <p:nvSpPr>
          <p:cNvPr id="5123" name="文本框 2">
            <a:extLst>
              <a:ext uri="{FF2B5EF4-FFF2-40B4-BE49-F238E27FC236}">
                <a16:creationId xmlns:a16="http://schemas.microsoft.com/office/drawing/2014/main" id="{3A0AE35C-913D-4A1A-8222-BBE67750B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7788"/>
            <a:ext cx="5903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简单介绍下决策树分类：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2011E1-C0BF-4C1C-8B24-7EE0896CEE5B}"/>
                  </a:ext>
                </a:extLst>
              </p:cNvPr>
              <p:cNvSpPr txBox="1"/>
              <p:nvPr/>
            </p:nvSpPr>
            <p:spPr>
              <a:xfrm>
                <a:off x="566765" y="1995488"/>
                <a:ext cx="10728423" cy="249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ID3</a:t>
                </a:r>
                <a:r>
                  <a:rPr lang="zh-CN" altLang="en-US" dirty="0"/>
                  <a:t>算法：自顶向下分裂属性</a:t>
                </a:r>
                <a:endParaRPr lang="en-US" altLang="zh-CN" dirty="0"/>
              </a:p>
              <a:p>
                <a:r>
                  <a:rPr lang="en-US" altLang="zh-CN" dirty="0"/>
                  <a:t>                   </a:t>
                </a:r>
                <a:r>
                  <a:rPr lang="zh-CN" altLang="en-US" dirty="0"/>
                  <a:t>依据信息熵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</a:t>
                </a:r>
                <a:r>
                  <a:rPr lang="zh-CN" altLang="en-US" dirty="0"/>
                  <a:t>其中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为数据集，类别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,,,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:r>
                  <a:rPr lang="en-US" altLang="zh-CN" dirty="0"/>
                  <a:t>                    count(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出现在数据集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中的次数，</a:t>
                </a:r>
                <a:r>
                  <a:rPr lang="en-US" altLang="zh-CN" dirty="0"/>
                  <a:t>|D|:</a:t>
                </a:r>
                <a:r>
                  <a:rPr lang="zh-CN" altLang="en-US" dirty="0"/>
                  <a:t>数据集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的个数</a:t>
                </a:r>
                <a:endParaRPr lang="en-US" altLang="zh-CN" dirty="0"/>
              </a:p>
              <a:p>
                <a:r>
                  <a:rPr lang="en-US" altLang="zh-CN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中出现的相对频率即：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</a:t>
                </a:r>
                <a:r>
                  <a:rPr lang="zh-CN" altLang="en-US" dirty="0"/>
                  <a:t>以属性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分裂后的数据集的信息熵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𝑒𝑛𝑡𝑟𝑜𝑝𝑦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</a:t>
                </a:r>
                <a:r>
                  <a:rPr lang="zh-CN" altLang="en-US" dirty="0"/>
                  <a:t>信息增益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𝑎𝑖𝑛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entropy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𝑒𝑛𝑡𝑟𝑜𝑝𝑦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                    每次选择以最优的信息增益分裂形成决策树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2011E1-C0BF-4C1C-8B24-7EE0896CE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5" y="1995488"/>
                <a:ext cx="10728423" cy="2491836"/>
              </a:xfrm>
              <a:prstGeom prst="rect">
                <a:avLst/>
              </a:prstGeom>
              <a:blipFill>
                <a:blip r:embed="rId2"/>
                <a:stretch>
                  <a:fillRect l="-511" t="-5868" b="-2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">
            <a:extLst>
              <a:ext uri="{FF2B5EF4-FFF2-40B4-BE49-F238E27FC236}">
                <a16:creationId xmlns:a16="http://schemas.microsoft.com/office/drawing/2014/main" id="{3D419E14-2DFC-429B-8315-BD4C53390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48680"/>
            <a:ext cx="66246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简单介绍下</a:t>
            </a:r>
            <a:r>
              <a:rPr lang="en-US" altLang="zh-CN" sz="1800" dirty="0"/>
              <a:t>ID3</a:t>
            </a:r>
            <a:r>
              <a:rPr lang="zh-CN" altLang="en-US" sz="1800" dirty="0"/>
              <a:t>算法改进</a:t>
            </a:r>
            <a:r>
              <a:rPr lang="en-US" altLang="zh-CN" sz="1800" dirty="0"/>
              <a:t>C4.5</a:t>
            </a:r>
            <a:r>
              <a:rPr lang="zh-CN" altLang="en-US" sz="1800" dirty="0"/>
              <a:t>算法：</a:t>
            </a: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5E92C3-306C-4B99-998B-6D3518B9DCBB}"/>
                  </a:ext>
                </a:extLst>
              </p:cNvPr>
              <p:cNvSpPr txBox="1"/>
              <p:nvPr/>
            </p:nvSpPr>
            <p:spPr>
              <a:xfrm>
                <a:off x="827584" y="1052736"/>
                <a:ext cx="7056784" cy="2016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增加了信息增益比并取代了信息增益进行选择：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𝑠𝑝𝑙𝑖𝑡𝐼𝑛𝑓𝑜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自动对连续属性离散化（数值区间找划分能够得到最小熵的点，比如按每次增加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计算最后取最优）</a:t>
                </a:r>
                <a:endParaRPr lang="en-US" altLang="zh-CN" dirty="0"/>
              </a:p>
              <a:p>
                <a:r>
                  <a:rPr lang="zh-CN" altLang="en-US" dirty="0"/>
                  <a:t>自动剪枝防止过度拟合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5E92C3-306C-4B99-998B-6D3518B9D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052736"/>
                <a:ext cx="7056784" cy="2016771"/>
              </a:xfrm>
              <a:prstGeom prst="rect">
                <a:avLst/>
              </a:prstGeom>
              <a:blipFill>
                <a:blip r:embed="rId2"/>
                <a:stretch>
                  <a:fillRect l="-778" t="-2719" r="-778" b="-2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55E89D3-C5B5-48D3-904E-7883DC5F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12" y="5025931"/>
            <a:ext cx="2417061" cy="1832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F5141F-EA3B-4239-99F7-87C9E7CE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38" y="40202"/>
            <a:ext cx="2394747" cy="15212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10B7A9-5592-4A03-BCFB-DA2EF3A86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913" y="2322092"/>
            <a:ext cx="2527860" cy="1656184"/>
          </a:xfrm>
          <a:prstGeom prst="rect">
            <a:avLst/>
          </a:prstGeom>
        </p:spPr>
      </p:pic>
      <p:sp>
        <p:nvSpPr>
          <p:cNvPr id="6146" name="标题 1">
            <a:extLst>
              <a:ext uri="{FF2B5EF4-FFF2-40B4-BE49-F238E27FC236}">
                <a16:creationId xmlns:a16="http://schemas.microsoft.com/office/drawing/2014/main" id="{D5090D30-B9CE-4EE5-83DB-9B27C7C9C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15" y="-10852"/>
            <a:ext cx="4325937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9094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</a:p>
        </p:txBody>
      </p:sp>
      <p:sp>
        <p:nvSpPr>
          <p:cNvPr id="6147" name="文本框 2">
            <a:extLst>
              <a:ext uri="{FF2B5EF4-FFF2-40B4-BE49-F238E27FC236}">
                <a16:creationId xmlns:a16="http://schemas.microsoft.com/office/drawing/2014/main" id="{06BA2991-941C-4C5B-A7ED-78FA9867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67" y="666855"/>
            <a:ext cx="5905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举个例子：</a:t>
            </a:r>
            <a:endParaRPr lang="en-US" altLang="zh-CN" dirty="0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F7E5495-C6E6-4DCC-B046-877D35EB5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45861"/>
              </p:ext>
            </p:extLst>
          </p:nvPr>
        </p:nvGraphicFramePr>
        <p:xfrm>
          <a:off x="9252520" y="319086"/>
          <a:ext cx="48768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西瓜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重量</a:t>
                      </a:r>
                      <a:r>
                        <a:rPr lang="en-US" altLang="zh-CN" sz="1800" dirty="0"/>
                        <a:t>/g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颜色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质量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西瓜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1000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绿色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好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西瓜</a:t>
                      </a:r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1200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黑色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不好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西瓜</a:t>
                      </a:r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1900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黑色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不好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西瓜</a:t>
                      </a:r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2300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黑色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好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西瓜</a:t>
                      </a:r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黑色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好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西瓜</a:t>
                      </a:r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1800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黑色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不好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西瓜</a:t>
                      </a:r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1700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黑色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不好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7140FB-9972-425A-A25F-2ADC6E238930}"/>
                  </a:ext>
                </a:extLst>
              </p:cNvPr>
              <p:cNvSpPr txBox="1"/>
              <p:nvPr/>
            </p:nvSpPr>
            <p:spPr>
              <a:xfrm>
                <a:off x="203215" y="1004969"/>
                <a:ext cx="8496944" cy="6872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第一步计算数据集信息熵：好的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个，不好的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=0.985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属性重量以</a:t>
                </a:r>
                <a:r>
                  <a:rPr lang="en-US" altLang="zh-CN" b="0" dirty="0"/>
                  <a:t>2000</a:t>
                </a:r>
                <a:r>
                  <a:rPr lang="zh-CN" altLang="en-US" b="0" dirty="0"/>
                  <a:t>划分为</a:t>
                </a:r>
                <a:r>
                  <a:rPr lang="en-US" altLang="zh-CN" dirty="0"/>
                  <a:t>&gt;=2000 2</a:t>
                </a:r>
                <a:r>
                  <a:rPr lang="zh-CN" altLang="en-US" dirty="0"/>
                  <a:t>个和</a:t>
                </a:r>
                <a:r>
                  <a:rPr lang="en-US" altLang="zh-CN" dirty="0"/>
                  <a:t>&lt;2000 5</a:t>
                </a:r>
                <a:r>
                  <a:rPr lang="zh-CN" altLang="en-US" dirty="0"/>
                  <a:t>个两类（数据离散化，</a:t>
                </a:r>
                <a:r>
                  <a:rPr lang="en-US" altLang="zh-CN" dirty="0"/>
                  <a:t>[1000,2300]</a:t>
                </a:r>
                <a:r>
                  <a:rPr lang="zh-CN" altLang="en-US" dirty="0"/>
                  <a:t>区间找划分能够得到最小熵的点，比如按每次增加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计算最后取最优这里就随机找了个</a:t>
                </a:r>
                <a:r>
                  <a:rPr lang="en-US" altLang="zh-CN" dirty="0"/>
                  <a:t>2000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计算信息增益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重量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0.722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dirty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，重量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entropy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重量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=0.263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颜色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0.918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，颜色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entropy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颜色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=0.067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𝑔𝑎𝑖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𝑟𝑎𝑡𝑖𝑜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𝑔𝑎𝑖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𝑟𝑎𝑡𝑖𝑜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重量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𝑔𝑎𝑖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𝑟𝑎𝑡𝑖𝑜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颜色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b="0" dirty="0"/>
                  <a:t>，先分裂重量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7140FB-9972-425A-A25F-2ADC6E238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5" y="1004969"/>
                <a:ext cx="8496944" cy="6872394"/>
              </a:xfrm>
              <a:prstGeom prst="rect">
                <a:avLst/>
              </a:prstGeom>
              <a:blipFill>
                <a:blip r:embed="rId5"/>
                <a:stretch>
                  <a:fillRect l="-574" t="-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下 12">
            <a:extLst>
              <a:ext uri="{FF2B5EF4-FFF2-40B4-BE49-F238E27FC236}">
                <a16:creationId xmlns:a16="http://schemas.microsoft.com/office/drawing/2014/main" id="{1474AA9B-E6BA-47CB-ADB5-A2F963836B61}"/>
              </a:ext>
            </a:extLst>
          </p:cNvPr>
          <p:cNvSpPr/>
          <p:nvPr/>
        </p:nvSpPr>
        <p:spPr bwMode="auto">
          <a:xfrm>
            <a:off x="7886242" y="4077072"/>
            <a:ext cx="214150" cy="72008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标题 1">
            <a:extLst>
              <a:ext uri="{FF2B5EF4-FFF2-40B4-BE49-F238E27FC236}">
                <a16:creationId xmlns:a16="http://schemas.microsoft.com/office/drawing/2014/main" id="{49A93887-3E9D-4A2E-B952-065D9738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22" y="-99392"/>
            <a:ext cx="432593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9094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B5EDDD-3776-40D0-A23A-377BEF2FD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22" y="606967"/>
            <a:ext cx="6590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简单介绍下朴素贝叶斯算法：</a:t>
            </a: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46AFE3-8B29-4122-92AA-144BC038D090}"/>
                  </a:ext>
                </a:extLst>
              </p:cNvPr>
              <p:cNvSpPr txBox="1"/>
              <p:nvPr/>
            </p:nvSpPr>
            <p:spPr>
              <a:xfrm>
                <a:off x="192353" y="977432"/>
                <a:ext cx="8695614" cy="538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样本变量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，其中一个样本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个属性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,,,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样本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的属性取值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,,,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样本有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个类别，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,,,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则样本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属于类别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的概率为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，即在样本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属性取值为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,,,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情况下属于类别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的概率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于此我们计算属于所有类别的概率取概率最大的情况，公式：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,,,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argmax</a:t>
                </a:r>
                <a:r>
                  <a:rPr lang="zh-CN" altLang="en-US" dirty="0"/>
                  <a:t>是取函数取最大值时的参数</a:t>
                </a:r>
                <a:endParaRPr lang="en-US" altLang="zh-CN" dirty="0"/>
              </a:p>
              <a:p>
                <a:r>
                  <a:rPr lang="zh-CN" altLang="en-US" dirty="0"/>
                  <a:t>使用贝叶斯公式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得到</a:t>
                </a:r>
                <a:endParaRPr lang="en-US" altLang="zh-CN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,,,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,,,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,,,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,,,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,,,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46AFE3-8B29-4122-92AA-144BC038D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3" y="977432"/>
                <a:ext cx="8695614" cy="5389168"/>
              </a:xfrm>
              <a:prstGeom prst="rect">
                <a:avLst/>
              </a:prstGeom>
              <a:blipFill>
                <a:blip r:embed="rId2"/>
                <a:stretch>
                  <a:fillRect l="-631" t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233BC2-5231-4D1C-B56F-3AD12A01ED38}"/>
                  </a:ext>
                </a:extLst>
              </p:cNvPr>
              <p:cNvSpPr txBox="1"/>
              <p:nvPr/>
            </p:nvSpPr>
            <p:spPr>
              <a:xfrm>
                <a:off x="2286000" y="319484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233BC2-5231-4D1C-B56F-3AD12A01E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194843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5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标题 1">
            <a:extLst>
              <a:ext uri="{FF2B5EF4-FFF2-40B4-BE49-F238E27FC236}">
                <a16:creationId xmlns:a16="http://schemas.microsoft.com/office/drawing/2014/main" id="{49A93887-3E9D-4A2E-B952-065D9738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22" y="-99392"/>
            <a:ext cx="432593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9094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B5EDDD-3776-40D0-A23A-377BEF2FD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197215"/>
            <a:ext cx="6590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简单介绍下</a:t>
            </a:r>
            <a:r>
              <a:rPr lang="en-US" altLang="zh-CN" sz="1800" dirty="0"/>
              <a:t>k-</a:t>
            </a:r>
            <a:r>
              <a:rPr lang="zh-CN" altLang="en-US" sz="1800" dirty="0"/>
              <a:t>近邻分类算法：</a:t>
            </a: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F2E6C3-4155-48B1-9218-D7422383B019}"/>
                  </a:ext>
                </a:extLst>
              </p:cNvPr>
              <p:cNvSpPr txBox="1"/>
              <p:nvPr/>
            </p:nvSpPr>
            <p:spPr>
              <a:xfrm>
                <a:off x="638486" y="566547"/>
                <a:ext cx="6840760" cy="4670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从样本中找与预测样本距离最近的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个数据，</a:t>
                </a:r>
                <a:endParaRPr lang="en-US" altLang="zh-CN" dirty="0"/>
              </a:p>
              <a:p>
                <a:r>
                  <a:rPr lang="zh-CN" altLang="en-US" dirty="0"/>
                  <a:t>这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个数据所属类别投票决定了预测样本的类别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距离公式：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余弦相似度：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为包含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个属性的样本，属性计算时要进行规范化（最大最小值规范化或零均值规范化等）</a:t>
                </a:r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n=1</a:t>
                </a:r>
                <a:r>
                  <a:rPr lang="zh-CN" altLang="en-US" dirty="0"/>
                  <a:t>是曼哈顿距离，</a:t>
                </a:r>
                <a:r>
                  <a:rPr lang="en-US" altLang="zh-CN" dirty="0"/>
                  <a:t>n=2</a:t>
                </a:r>
                <a:r>
                  <a:rPr lang="zh-CN" altLang="en-US" dirty="0"/>
                  <a:t>是欧式距离，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时是切比雪夫距离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F2E6C3-4155-48B1-9218-D7422383B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6" y="566547"/>
                <a:ext cx="6840760" cy="4670189"/>
              </a:xfrm>
              <a:prstGeom prst="rect">
                <a:avLst/>
              </a:prstGeom>
              <a:blipFill>
                <a:blip r:embed="rId2"/>
                <a:stretch>
                  <a:fillRect l="-802" t="-1175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98430A-DE31-4FF1-916A-E12805B939AA}"/>
                  </a:ext>
                </a:extLst>
              </p:cNvPr>
              <p:cNvSpPr txBox="1"/>
              <p:nvPr/>
            </p:nvSpPr>
            <p:spPr>
              <a:xfrm>
                <a:off x="3130019" y="4914248"/>
                <a:ext cx="7488832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最大最小值规范化：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其中原来取值区间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[L,R]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，映射区间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l,r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]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，原值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x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，映射值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v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98430A-DE31-4FF1-916A-E12805B93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019" y="4914248"/>
                <a:ext cx="7488832" cy="1172244"/>
              </a:xfrm>
              <a:prstGeom prst="rect">
                <a:avLst/>
              </a:prstGeom>
              <a:blipFill>
                <a:blip r:embed="rId3"/>
                <a:stretch>
                  <a:fillRect l="-651" t="-4167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62C591-4FA9-4A83-B043-A124A47B7458}"/>
                  </a:ext>
                </a:extLst>
              </p:cNvPr>
              <p:cNvSpPr txBox="1"/>
              <p:nvPr/>
            </p:nvSpPr>
            <p:spPr>
              <a:xfrm>
                <a:off x="435874" y="5688280"/>
                <a:ext cx="7344816" cy="1166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零均值规范化：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均值，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标准差，原值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x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，映射值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v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62C591-4FA9-4A83-B043-A124A47B7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74" y="5688280"/>
                <a:ext cx="7344816" cy="1166025"/>
              </a:xfrm>
              <a:prstGeom prst="rect">
                <a:avLst/>
              </a:prstGeom>
              <a:blipFill>
                <a:blip r:embed="rId4"/>
                <a:stretch>
                  <a:fillRect l="-748" t="-4188" b="-7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5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标题 1">
            <a:extLst>
              <a:ext uri="{FF2B5EF4-FFF2-40B4-BE49-F238E27FC236}">
                <a16:creationId xmlns:a16="http://schemas.microsoft.com/office/drawing/2014/main" id="{49A93887-3E9D-4A2E-B952-065D9738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22" y="-99392"/>
            <a:ext cx="432593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9094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B5EDDD-3776-40D0-A23A-377BEF2FD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22" y="606967"/>
            <a:ext cx="6590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简单介绍下</a:t>
            </a:r>
            <a:r>
              <a:rPr lang="en-US" altLang="zh-CN" sz="1800" dirty="0"/>
              <a:t>k</a:t>
            </a:r>
            <a:r>
              <a:rPr lang="zh-CN" altLang="en-US" sz="1800" dirty="0"/>
              <a:t>均值聚类算法：</a:t>
            </a: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258B2-2F16-4B7E-A187-EC9B22071BEB}"/>
                  </a:ext>
                </a:extLst>
              </p:cNvPr>
              <p:cNvSpPr txBox="1"/>
              <p:nvPr/>
            </p:nvSpPr>
            <p:spPr>
              <a:xfrm>
                <a:off x="755576" y="1052736"/>
                <a:ext cx="7344816" cy="4207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分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个簇，起始随机选择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个点为簇的初始质心，选取距离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个质心最近的一个加入那个簇，之后更新质心，即簇内所有数值的平均，之后继续重复直到质心不再变化或者小于一个阈值。</a:t>
                </a:r>
                <a:endParaRPr lang="en-US" altLang="zh-CN" dirty="0"/>
              </a:p>
              <a:p>
                <a:r>
                  <a:rPr lang="zh-CN" altLang="en-US" dirty="0"/>
                  <a:t>数据集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个对象，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,,,,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=1,2,,,,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簇的集合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,,,,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,,,,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个簇的质心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,,,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簇内距离平方和：可以做评价指标，多次以不同的初始质心运行，选取得到最小</a:t>
                </a:r>
                <a:r>
                  <a:rPr lang="en-US" altLang="zh-CN" dirty="0"/>
                  <a:t>SSD</a:t>
                </a:r>
                <a:r>
                  <a:rPr lang="zh-CN" altLang="en-US" dirty="0"/>
                  <a:t>的结果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𝑆𝑆𝐷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258B2-2F16-4B7E-A187-EC9B22071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052736"/>
                <a:ext cx="7344816" cy="4207306"/>
              </a:xfrm>
              <a:prstGeom prst="rect">
                <a:avLst/>
              </a:prstGeom>
              <a:blipFill>
                <a:blip r:embed="rId2"/>
                <a:stretch>
                  <a:fillRect l="-747" t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69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标题 1">
            <a:extLst>
              <a:ext uri="{FF2B5EF4-FFF2-40B4-BE49-F238E27FC236}">
                <a16:creationId xmlns:a16="http://schemas.microsoft.com/office/drawing/2014/main" id="{49A93887-3E9D-4A2E-B952-065D9738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22" y="-99392"/>
            <a:ext cx="432593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9094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B5EDDD-3776-40D0-A23A-377BEF2FD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22" y="735117"/>
            <a:ext cx="6590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简单介绍下层次聚类算法：</a:t>
            </a:r>
            <a:endParaRPr lang="en-US" altLang="zh-CN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3D4850-1F89-4D50-AF99-7B49C6C5837B}"/>
              </a:ext>
            </a:extLst>
          </p:cNvPr>
          <p:cNvSpPr txBox="1"/>
          <p:nvPr/>
        </p:nvSpPr>
        <p:spPr>
          <a:xfrm>
            <a:off x="395536" y="126876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凝聚层次聚类：初始每个对象看成一个簇，即</a:t>
            </a:r>
            <a:r>
              <a:rPr lang="en-US" altLang="zh-CN" dirty="0"/>
              <a:t>n</a:t>
            </a:r>
            <a:r>
              <a:rPr lang="zh-CN" altLang="en-US" dirty="0"/>
              <a:t>个簇，合并最相似的两个簇，成（</a:t>
            </a:r>
            <a:r>
              <a:rPr lang="en-US" altLang="zh-CN" dirty="0"/>
              <a:t>n-1</a:t>
            </a:r>
            <a:r>
              <a:rPr lang="zh-CN" altLang="en-US" dirty="0"/>
              <a:t>）个簇，重复知道一个簇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相似度衡量方法</a:t>
            </a:r>
            <a:endParaRPr lang="en-US" altLang="zh-CN" dirty="0"/>
          </a:p>
          <a:p>
            <a:r>
              <a:rPr lang="zh-CN" altLang="en-US" dirty="0"/>
              <a:t>最小距离：两个簇中最近的两个对象的距离</a:t>
            </a:r>
            <a:endParaRPr lang="en-US" altLang="zh-CN" dirty="0"/>
          </a:p>
          <a:p>
            <a:r>
              <a:rPr lang="zh-CN" altLang="en-US" dirty="0"/>
              <a:t>最大距离：两个簇中最远的两个对象的距离</a:t>
            </a:r>
            <a:endParaRPr lang="en-US" altLang="zh-CN" dirty="0"/>
          </a:p>
          <a:p>
            <a:r>
              <a:rPr lang="zh-CN" altLang="en-US" dirty="0"/>
              <a:t>平均距离：两个簇中所有对象两两距离的平均值</a:t>
            </a:r>
            <a:endParaRPr lang="en-US" altLang="zh-CN" dirty="0"/>
          </a:p>
          <a:p>
            <a:r>
              <a:rPr lang="zh-CN" altLang="en-US" dirty="0"/>
              <a:t>质心距离：两个簇质心的距离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606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标题 1">
            <a:extLst>
              <a:ext uri="{FF2B5EF4-FFF2-40B4-BE49-F238E27FC236}">
                <a16:creationId xmlns:a16="http://schemas.microsoft.com/office/drawing/2014/main" id="{49A93887-3E9D-4A2E-B952-065D9738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22" y="-99392"/>
            <a:ext cx="432593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9094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B5EDDD-3776-40D0-A23A-377BEF2FD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92696"/>
            <a:ext cx="6590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简单介绍下</a:t>
            </a:r>
            <a:r>
              <a:rPr lang="en-US" altLang="zh-CN" sz="1800" dirty="0"/>
              <a:t>DBSCAN</a:t>
            </a:r>
            <a:r>
              <a:rPr lang="zh-CN" altLang="en-US" sz="1800" dirty="0"/>
              <a:t>聚类算法：</a:t>
            </a: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313D37-DD80-448F-8160-30D3844B1FC8}"/>
                  </a:ext>
                </a:extLst>
              </p:cNvPr>
              <p:cNvSpPr txBox="1"/>
              <p:nvPr/>
            </p:nvSpPr>
            <p:spPr>
              <a:xfrm>
                <a:off x="395536" y="1412776"/>
                <a:ext cx="748883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数据集中一个对象的半径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内有大于</a:t>
                </a:r>
                <a:r>
                  <a:rPr lang="en-US" altLang="zh-CN" dirty="0" err="1"/>
                  <a:t>minPts</a:t>
                </a:r>
                <a:r>
                  <a:rPr lang="zh-CN" altLang="en-US" dirty="0"/>
                  <a:t>个对象时，称这个点核心点，将这些核心点半径内的对象加入这个簇，同时这些对象中若存在核心点，则合并簇</a:t>
                </a:r>
                <a:endParaRPr lang="en-US" altLang="zh-CN" dirty="0"/>
              </a:p>
              <a:p>
                <a:r>
                  <a:rPr lang="zh-CN" altLang="en-US" dirty="0"/>
                  <a:t>最终不属于簇的点为离群点即噪音</a:t>
                </a:r>
                <a:endParaRPr lang="en-US" altLang="zh-CN" dirty="0"/>
              </a:p>
              <a:p>
                <a:r>
                  <a:rPr lang="zh-CN" altLang="en-US" dirty="0"/>
                  <a:t>数据集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个对象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=1,2,,,,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，设定半径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 err="1"/>
                  <a:t>minPts</a:t>
                </a:r>
                <a:r>
                  <a:rPr lang="zh-CN" altLang="en-US" dirty="0"/>
                  <a:t>半径内对象的个数最小值即密度阈值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 err="1"/>
                  <a:t>minPts</a:t>
                </a:r>
                <a:r>
                  <a:rPr lang="zh-CN" altLang="en-US" dirty="0"/>
                  <a:t>的设定可通过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距离</a:t>
                </a:r>
                <a:endParaRPr lang="en-US" altLang="zh-CN" dirty="0"/>
              </a:p>
              <a:p>
                <a:r>
                  <a:rPr lang="en-US" altLang="zh-CN" dirty="0"/>
                  <a:t>K</a:t>
                </a:r>
                <a:r>
                  <a:rPr lang="zh-CN" altLang="en-US" dirty="0"/>
                  <a:t>距离指一个点的距离它第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近的点的距离，计算数据集中每个点的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距离后可排序生成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距离图，选取其变化剧烈的的位置的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距离作为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为</a:t>
                </a:r>
                <a:r>
                  <a:rPr lang="en-US" altLang="zh-CN" dirty="0" err="1"/>
                  <a:t>minPts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313D37-DD80-448F-8160-30D3844B1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2776"/>
                <a:ext cx="7488832" cy="2862322"/>
              </a:xfrm>
              <a:prstGeom prst="rect">
                <a:avLst/>
              </a:prstGeom>
              <a:blipFill>
                <a:blip r:embed="rId2"/>
                <a:stretch>
                  <a:fillRect l="-733" t="-1919" b="-2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9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FFFF"/>
      </a:accent3>
      <a:accent4>
        <a:srgbClr val="000000"/>
      </a:accent4>
      <a:accent5>
        <a:srgbClr val="C8DFAA"/>
      </a:accent5>
      <a:accent6>
        <a:srgbClr val="665E51"/>
      </a:accent6>
      <a:hlink>
        <a:srgbClr val="E68200"/>
      </a:hlink>
      <a:folHlink>
        <a:srgbClr val="FFA94A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3E3D2D"/>
        </a:dk2>
        <a:lt2>
          <a:srgbClr val="CAF278"/>
        </a:lt2>
        <a:accent1>
          <a:srgbClr val="94C600"/>
        </a:accent1>
        <a:accent2>
          <a:srgbClr val="71685A"/>
        </a:accent2>
        <a:accent3>
          <a:srgbClr val="FFFFFF"/>
        </a:accent3>
        <a:accent4>
          <a:srgbClr val="000000"/>
        </a:accent4>
        <a:accent5>
          <a:srgbClr val="C8DFAA"/>
        </a:accent5>
        <a:accent6>
          <a:srgbClr val="665E51"/>
        </a:accent6>
        <a:hlink>
          <a:srgbClr val="E68200"/>
        </a:hlink>
        <a:folHlink>
          <a:srgbClr val="FFA9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</TotalTime>
  <Pages>0</Pages>
  <Words>1141</Words>
  <Characters>0</Characters>
  <Application>Microsoft Office PowerPoint</Application>
  <DocSecurity>0</DocSecurity>
  <PresentationFormat>全屏显示(4:3)</PresentationFormat>
  <Lines>0</Lines>
  <Paragraphs>120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Pandora ELF</cp:lastModifiedBy>
  <cp:revision>91</cp:revision>
  <dcterms:created xsi:type="dcterms:W3CDTF">2011-03-09T11:18:29Z</dcterms:created>
  <dcterms:modified xsi:type="dcterms:W3CDTF">2021-04-29T02:42:27Z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