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cb1e2d75f_5_8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fcb1e2d75f_5_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cb1e2d75f_1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fcb1e2d75f_1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fcb521cb4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fcb521cb4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fcb1e2d75f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fcb1e2d75f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fcb1e2d75f_3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fcb1e2d75f_3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fcb1e2d75f_3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fcb1e2d75f_3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fcb521cb4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fcb521cb4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fcb1e2d75f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fcb1e2d75f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fcb1e2d75f_3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fcb1e2d75f_3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fcb1e2d75f_3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fcb1e2d75f_3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fcb1e2d75f_18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fcb1e2d75f_18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cb1e2d75f_10_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fcb1e2d75f_1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fcb1e2d75f_18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fcb1e2d75f_18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fcb1e2d75f_2_1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fcb1e2d75f_2_1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cb1e2d75f_14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cb1e2d75f_1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cb1e2d75f_2_1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cb1e2d75f_2_1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cb521cb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fcb521cb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cb521cb4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fcb521cb4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cb521cb49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fcb521cb49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cb1e2d75f_5_1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fcb1e2d75f_5_10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fcb1e2d75f_5_10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cb521cb4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fcb521cb4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448965" y="2877159"/>
            <a:ext cx="7177200" cy="13743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libri"/>
              <a:buNone/>
              <a:defRPr sz="36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448965" y="4251504"/>
            <a:ext cx="71643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Clr>
                <a:srgbClr val="E39A39"/>
              </a:buClr>
              <a:buSzPts val="2800"/>
              <a:buNone/>
              <a:defRPr b="0" i="0" sz="2800">
                <a:solidFill>
                  <a:srgbClr val="E39A39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1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 rot="5400000">
            <a:off x="2874750" y="-121739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 rot="5400000">
            <a:off x="5463750" y="1371629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 rot="5400000">
            <a:off x="1272750" y="-609571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E:\websites\free-power-point-templates\2012\logos.png" id="87" name="Google Shape;8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0" name="Google Shape;90;p1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rtl="0"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rtl="0"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indent="-355600" lvl="3" marL="1828800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indent="-355600" lvl="4" marL="22860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indent="-355600" lvl="5" marL="27432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448965" y="586585"/>
            <a:ext cx="82461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39A39"/>
              </a:buClr>
              <a:buSzPts val="3600"/>
              <a:buFont typeface="Calibri"/>
              <a:buNone/>
              <a:defRPr sz="3600">
                <a:solidFill>
                  <a:srgbClr val="E39A3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448966" y="1502815"/>
            <a:ext cx="8246100" cy="3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800"/>
              <a:buChar char="•"/>
              <a:defRPr sz="2800">
                <a:solidFill>
                  <a:schemeClr val="lt2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800"/>
              <a:buChar char="–"/>
              <a:defRPr>
                <a:solidFill>
                  <a:schemeClr val="lt2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  <a:defRPr>
                <a:solidFill>
                  <a:schemeClr val="lt2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Char char="–"/>
              <a:defRPr>
                <a:solidFill>
                  <a:schemeClr val="lt2"/>
                </a:solidFill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Char char="»"/>
              <a:defRPr>
                <a:solidFill>
                  <a:schemeClr val="lt2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2434129" y="433880"/>
            <a:ext cx="626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39A39"/>
              </a:buClr>
              <a:buSzPts val="3600"/>
              <a:buFont typeface="Calibri"/>
              <a:buNone/>
              <a:defRPr sz="3600">
                <a:solidFill>
                  <a:srgbClr val="E39A3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34129" y="1044700"/>
            <a:ext cx="6261000" cy="3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800"/>
              <a:buChar char="•"/>
              <a:defRPr sz="2800">
                <a:solidFill>
                  <a:schemeClr val="lt2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800"/>
              <a:buChar char="–"/>
              <a:defRPr>
                <a:solidFill>
                  <a:schemeClr val="lt2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  <a:defRPr>
                <a:solidFill>
                  <a:schemeClr val="lt2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Char char="–"/>
              <a:defRPr>
                <a:solidFill>
                  <a:schemeClr val="lt2"/>
                </a:solidFill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Char char="»"/>
              <a:defRPr>
                <a:solidFill>
                  <a:schemeClr val="lt2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448965" y="739290"/>
            <a:ext cx="80934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39A39"/>
              </a:buClr>
              <a:buSzPts val="3600"/>
              <a:buFont typeface="Calibri"/>
              <a:buNone/>
              <a:defRPr sz="3600">
                <a:solidFill>
                  <a:srgbClr val="E39A3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536879" y="180822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1" sz="2400">
                <a:solidFill>
                  <a:schemeClr val="lt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536879" y="2280622"/>
            <a:ext cx="4040100" cy="22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ctr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  <a:defRPr sz="2400">
                <a:solidFill>
                  <a:schemeClr val="lt2"/>
                </a:solidFill>
              </a:defRPr>
            </a:lvl1pPr>
            <a:lvl2pPr indent="-355600" lvl="1" marL="914400" algn="ctr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Char char="–"/>
              <a:defRPr sz="2000">
                <a:solidFill>
                  <a:schemeClr val="lt2"/>
                </a:solidFill>
              </a:defRPr>
            </a:lvl2pPr>
            <a:lvl3pPr indent="-342900" lvl="2" marL="1371600" algn="ctr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 sz="1800">
                <a:solidFill>
                  <a:schemeClr val="lt2"/>
                </a:solidFill>
              </a:defRPr>
            </a:lvl3pPr>
            <a:lvl4pPr indent="-330200" lvl="3" marL="182880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Char char="–"/>
              <a:defRPr sz="1600">
                <a:solidFill>
                  <a:schemeClr val="lt2"/>
                </a:solidFill>
              </a:defRPr>
            </a:lvl4pPr>
            <a:lvl5pPr indent="-330200" lvl="4" marL="228600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Char char="»"/>
              <a:defRPr sz="1600">
                <a:solidFill>
                  <a:schemeClr val="lt2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4" name="Google Shape;34;p5"/>
          <p:cNvSpPr txBox="1"/>
          <p:nvPr>
            <p:ph idx="3" type="body"/>
          </p:nvPr>
        </p:nvSpPr>
        <p:spPr>
          <a:xfrm>
            <a:off x="4572000" y="180822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1" sz="2400">
                <a:solidFill>
                  <a:schemeClr val="lt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5" name="Google Shape;35;p5"/>
          <p:cNvSpPr txBox="1"/>
          <p:nvPr>
            <p:ph idx="4" type="body"/>
          </p:nvPr>
        </p:nvSpPr>
        <p:spPr>
          <a:xfrm>
            <a:off x="4572000" y="2280622"/>
            <a:ext cx="4041900" cy="22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ctr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  <a:defRPr sz="2400">
                <a:solidFill>
                  <a:schemeClr val="lt2"/>
                </a:solidFill>
              </a:defRPr>
            </a:lvl1pPr>
            <a:lvl2pPr indent="-355600" lvl="1" marL="914400" algn="ctr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Char char="–"/>
              <a:defRPr sz="2000">
                <a:solidFill>
                  <a:schemeClr val="lt2"/>
                </a:solidFill>
              </a:defRPr>
            </a:lvl2pPr>
            <a:lvl3pPr indent="-342900" lvl="2" marL="1371600" algn="ctr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 sz="1800">
                <a:solidFill>
                  <a:schemeClr val="lt2"/>
                </a:solidFill>
              </a:defRPr>
            </a:lvl3pPr>
            <a:lvl4pPr indent="-330200" lvl="3" marL="182880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Char char="–"/>
              <a:defRPr sz="1600">
                <a:solidFill>
                  <a:schemeClr val="lt2"/>
                </a:solidFill>
              </a:defRPr>
            </a:lvl4pPr>
            <a:lvl5pPr indent="-330200" lvl="4" marL="228600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Char char="»"/>
              <a:defRPr sz="1600">
                <a:solidFill>
                  <a:schemeClr val="lt2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" type="body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2" name="Google Shape;52;p8"/>
          <p:cNvSpPr txBox="1"/>
          <p:nvPr>
            <p:ph idx="2" type="body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457201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10"/>
          <p:cNvSpPr txBox="1"/>
          <p:nvPr>
            <p:ph idx="2" type="body"/>
          </p:nvPr>
        </p:nvSpPr>
        <p:spPr>
          <a:xfrm>
            <a:off x="457201" y="1076326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-9150" y="5213747"/>
            <a:ext cx="8389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This presentation uses a free template provided by FPPT.com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www.free-power-point-templates.com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Relationship Id="rId5" Type="http://schemas.openxmlformats.org/officeDocument/2006/relationships/image" Target="../media/image25.png"/><Relationship Id="rId6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Relationship Id="rId5" Type="http://schemas.openxmlformats.org/officeDocument/2006/relationships/image" Target="../media/image25.png"/><Relationship Id="rId6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ctrTitle"/>
          </p:nvPr>
        </p:nvSpPr>
        <p:spPr>
          <a:xfrm>
            <a:off x="525750" y="3843450"/>
            <a:ext cx="8511600" cy="9012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67924"/>
              <a:buFont typeface="Calibri"/>
              <a:buNone/>
            </a:pPr>
            <a:r>
              <a:rPr b="1" lang="en" sz="5300"/>
              <a:t>Analysis of Electricity Dispatch</a:t>
            </a:r>
            <a:r>
              <a:rPr lang="en" sz="3400"/>
              <a:t> </a:t>
            </a:r>
            <a:endParaRPr sz="3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/>
        </p:nvSpPr>
        <p:spPr>
          <a:xfrm>
            <a:off x="95250" y="209550"/>
            <a:ext cx="5619900" cy="49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Mostly generated Plants</a:t>
            </a: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-Daily Actual Dispatch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725" y="867950"/>
            <a:ext cx="4240376" cy="234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5" y="867950"/>
            <a:ext cx="4294144" cy="234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60925" y="3278975"/>
            <a:ext cx="6065049" cy="17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4"/>
          <p:cNvSpPr txBox="1"/>
          <p:nvPr/>
        </p:nvSpPr>
        <p:spPr>
          <a:xfrm>
            <a:off x="1660925" y="867950"/>
            <a:ext cx="1314300" cy="4002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LVPS 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4"/>
          <p:cNvSpPr txBox="1"/>
          <p:nvPr/>
        </p:nvSpPr>
        <p:spPr>
          <a:xfrm>
            <a:off x="5987350" y="1841213"/>
            <a:ext cx="1314300" cy="4002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LVPS 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4"/>
          <p:cNvSpPr txBox="1"/>
          <p:nvPr/>
        </p:nvSpPr>
        <p:spPr>
          <a:xfrm>
            <a:off x="2329025" y="4575575"/>
            <a:ext cx="1314300" cy="4002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LVPS 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425" y="905263"/>
            <a:ext cx="8399149" cy="395187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5"/>
          <p:cNvSpPr txBox="1"/>
          <p:nvPr/>
        </p:nvSpPr>
        <p:spPr>
          <a:xfrm>
            <a:off x="72825" y="114700"/>
            <a:ext cx="3305100" cy="49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Time</a:t>
            </a: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-wise Variation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5"/>
          <p:cNvSpPr txBox="1"/>
          <p:nvPr/>
        </p:nvSpPr>
        <p:spPr>
          <a:xfrm>
            <a:off x="664350" y="1336349"/>
            <a:ext cx="900000" cy="34170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5"/>
          <p:cNvSpPr txBox="1"/>
          <p:nvPr/>
        </p:nvSpPr>
        <p:spPr>
          <a:xfrm>
            <a:off x="2553275" y="3169325"/>
            <a:ext cx="735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5"/>
          <p:cNvSpPr txBox="1"/>
          <p:nvPr/>
        </p:nvSpPr>
        <p:spPr>
          <a:xfrm>
            <a:off x="7253825" y="1336350"/>
            <a:ext cx="1402500" cy="34170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5"/>
          <p:cNvSpPr txBox="1"/>
          <p:nvPr/>
        </p:nvSpPr>
        <p:spPr>
          <a:xfrm>
            <a:off x="1956925" y="1239900"/>
            <a:ext cx="1402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Peak Hours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5"/>
          <p:cNvSpPr txBox="1"/>
          <p:nvPr/>
        </p:nvSpPr>
        <p:spPr>
          <a:xfrm>
            <a:off x="5263025" y="1336350"/>
            <a:ext cx="1930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Off -</a:t>
            </a: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Peak Hours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5"/>
          <p:cNvSpPr/>
          <p:nvPr/>
        </p:nvSpPr>
        <p:spPr>
          <a:xfrm>
            <a:off x="6808325" y="1432800"/>
            <a:ext cx="445500" cy="253500"/>
          </a:xfrm>
          <a:prstGeom prst="rightArrow">
            <a:avLst>
              <a:gd fmla="val 53235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5"/>
          <p:cNvSpPr/>
          <p:nvPr/>
        </p:nvSpPr>
        <p:spPr>
          <a:xfrm>
            <a:off x="1640125" y="1336350"/>
            <a:ext cx="316800" cy="2535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3461150" y="1359450"/>
            <a:ext cx="4371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00" y="1082275"/>
            <a:ext cx="4654150" cy="369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4500" y="1135850"/>
            <a:ext cx="4349501" cy="3639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6" name="Google Shape;186;p26"/>
          <p:cNvCxnSpPr/>
          <p:nvPr/>
        </p:nvCxnSpPr>
        <p:spPr>
          <a:xfrm flipH="1" rot="10800000">
            <a:off x="782250" y="2352850"/>
            <a:ext cx="484800" cy="1729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26"/>
          <p:cNvCxnSpPr/>
          <p:nvPr/>
        </p:nvCxnSpPr>
        <p:spPr>
          <a:xfrm rot="10800000">
            <a:off x="1447800" y="2390775"/>
            <a:ext cx="341700" cy="1638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" name="Google Shape;188;p26"/>
          <p:cNvSpPr txBox="1"/>
          <p:nvPr/>
        </p:nvSpPr>
        <p:spPr>
          <a:xfrm>
            <a:off x="790575" y="1952625"/>
            <a:ext cx="1181100" cy="4002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Not operated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6"/>
          <p:cNvSpPr txBox="1"/>
          <p:nvPr/>
        </p:nvSpPr>
        <p:spPr>
          <a:xfrm>
            <a:off x="3404450" y="1082275"/>
            <a:ext cx="1314300" cy="4002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Actual Dispatch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6"/>
          <p:cNvSpPr txBox="1"/>
          <p:nvPr/>
        </p:nvSpPr>
        <p:spPr>
          <a:xfrm>
            <a:off x="7505700" y="1135850"/>
            <a:ext cx="1638300" cy="4002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Forecasted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Dispatch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1" name="Google Shape;191;p26"/>
          <p:cNvCxnSpPr/>
          <p:nvPr/>
        </p:nvCxnSpPr>
        <p:spPr>
          <a:xfrm flipH="1" rot="10800000">
            <a:off x="8476050" y="2505025"/>
            <a:ext cx="1200" cy="14919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2" name="Google Shape;192;p26"/>
          <p:cNvSpPr txBox="1"/>
          <p:nvPr/>
        </p:nvSpPr>
        <p:spPr>
          <a:xfrm>
            <a:off x="7096125" y="1889475"/>
            <a:ext cx="1638300" cy="6156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Not operated even forecasted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6"/>
          <p:cNvSpPr txBox="1"/>
          <p:nvPr/>
        </p:nvSpPr>
        <p:spPr>
          <a:xfrm>
            <a:off x="139875" y="192125"/>
            <a:ext cx="8337300" cy="492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Comparing the Actual and Forecasted Dispatch Values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/>
          <p:nvPr/>
        </p:nvSpPr>
        <p:spPr>
          <a:xfrm>
            <a:off x="95250" y="209550"/>
            <a:ext cx="5619900" cy="49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Plant-wise Variation-Actual Dispatch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9" name="Google Shape;19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0" y="914400"/>
            <a:ext cx="4420900" cy="349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7"/>
          <p:cNvSpPr txBox="1"/>
          <p:nvPr/>
        </p:nvSpPr>
        <p:spPr>
          <a:xfrm>
            <a:off x="3201850" y="914400"/>
            <a:ext cx="1314300" cy="4002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Peak Hours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Google Shape;20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9200" y="990600"/>
            <a:ext cx="4389550" cy="341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7"/>
          <p:cNvSpPr txBox="1"/>
          <p:nvPr/>
        </p:nvSpPr>
        <p:spPr>
          <a:xfrm>
            <a:off x="7734450" y="990600"/>
            <a:ext cx="1314300" cy="4002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Off-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Peak Hours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 txBox="1"/>
          <p:nvPr/>
        </p:nvSpPr>
        <p:spPr>
          <a:xfrm>
            <a:off x="95250" y="209550"/>
            <a:ext cx="5619900" cy="49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Plant-wise Variation-Actual Dispatch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8" name="Google Shape;20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0" y="823925"/>
            <a:ext cx="4420900" cy="3401437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8"/>
          <p:cNvSpPr txBox="1"/>
          <p:nvPr/>
        </p:nvSpPr>
        <p:spPr>
          <a:xfrm>
            <a:off x="3201850" y="827325"/>
            <a:ext cx="1314300" cy="4002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Peak Hours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0" name="Google Shape;21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9200" y="827325"/>
            <a:ext cx="4389550" cy="341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8"/>
          <p:cNvSpPr txBox="1"/>
          <p:nvPr/>
        </p:nvSpPr>
        <p:spPr>
          <a:xfrm>
            <a:off x="7734450" y="827325"/>
            <a:ext cx="1314300" cy="4002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Off- Peak Hours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8"/>
          <p:cNvSpPr txBox="1"/>
          <p:nvPr/>
        </p:nvSpPr>
        <p:spPr>
          <a:xfrm>
            <a:off x="2707500" y="4371975"/>
            <a:ext cx="37290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Most of the Plants are not operated in off Peak Hours</a:t>
            </a:r>
            <a:endParaRPr i="1" sz="16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25" y="957000"/>
            <a:ext cx="8839200" cy="3533332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9"/>
          <p:cNvSpPr txBox="1"/>
          <p:nvPr/>
        </p:nvSpPr>
        <p:spPr>
          <a:xfrm>
            <a:off x="72825" y="114700"/>
            <a:ext cx="3305100" cy="49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Date-</a:t>
            </a: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wise Variation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 txBox="1"/>
          <p:nvPr/>
        </p:nvSpPr>
        <p:spPr>
          <a:xfrm>
            <a:off x="109750" y="238125"/>
            <a:ext cx="5319600" cy="49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Daily</a:t>
            </a: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 Dispatch Variation-Month of July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4" name="Google Shape;22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50" y="932600"/>
            <a:ext cx="6815776" cy="33441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0"/>
          <p:cNvSpPr txBox="1"/>
          <p:nvPr/>
        </p:nvSpPr>
        <p:spPr>
          <a:xfrm>
            <a:off x="7052975" y="1333500"/>
            <a:ext cx="2000400" cy="24474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Calibri"/>
                <a:ea typeface="Calibri"/>
                <a:cs typeface="Calibri"/>
                <a:sym typeface="Calibri"/>
              </a:rPr>
              <a:t>Minimum Actual Dispatch 12-July</a:t>
            </a:r>
            <a:endParaRPr b="1"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Calibri"/>
                <a:ea typeface="Calibri"/>
                <a:cs typeface="Calibri"/>
                <a:sym typeface="Calibri"/>
              </a:rPr>
              <a:t>Maximum Actual Dispatch</a:t>
            </a:r>
            <a:endParaRPr b="1"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Calibri"/>
                <a:ea typeface="Calibri"/>
                <a:cs typeface="Calibri"/>
                <a:sym typeface="Calibri"/>
              </a:rPr>
              <a:t>08-July</a:t>
            </a:r>
            <a:endParaRPr b="1"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1"/>
          <p:cNvSpPr txBox="1"/>
          <p:nvPr/>
        </p:nvSpPr>
        <p:spPr>
          <a:xfrm>
            <a:off x="95250" y="209550"/>
            <a:ext cx="5619900" cy="49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Plant-wise Variation-Daily Actual Dispatch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1" name="Google Shape;23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49" y="850450"/>
            <a:ext cx="4184550" cy="188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0423" y="850450"/>
            <a:ext cx="4040126" cy="188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250" y="2905164"/>
            <a:ext cx="4184550" cy="1856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38650" y="2880025"/>
            <a:ext cx="3981900" cy="18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2"/>
          <p:cNvSpPr txBox="1"/>
          <p:nvPr/>
        </p:nvSpPr>
        <p:spPr>
          <a:xfrm>
            <a:off x="95250" y="209550"/>
            <a:ext cx="5619900" cy="49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Plant-wise Variation-Daily Actual Dispatch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0" name="Google Shape;24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49" y="850450"/>
            <a:ext cx="4184550" cy="188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0423" y="850450"/>
            <a:ext cx="4040126" cy="188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250" y="2905164"/>
            <a:ext cx="4184550" cy="1856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38650" y="2880025"/>
            <a:ext cx="3981900" cy="188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2"/>
          <p:cNvSpPr txBox="1"/>
          <p:nvPr/>
        </p:nvSpPr>
        <p:spPr>
          <a:xfrm>
            <a:off x="2951550" y="2188900"/>
            <a:ext cx="2934000" cy="14931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Downward Trends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NLAX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CANYON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SAPU A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RANT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3"/>
          <p:cNvSpPr txBox="1"/>
          <p:nvPr>
            <p:ph idx="4294967295" type="title"/>
          </p:nvPr>
        </p:nvSpPr>
        <p:spPr>
          <a:xfrm>
            <a:off x="140366" y="485082"/>
            <a:ext cx="6571800" cy="7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81818"/>
              <a:buFont typeface="Calibri"/>
              <a:buNone/>
            </a:pPr>
            <a:r>
              <a:rPr b="1" lang="en">
                <a:solidFill>
                  <a:srgbClr val="FFD966"/>
                </a:solidFill>
              </a:rPr>
              <a:t>Final Findings</a:t>
            </a:r>
            <a:endParaRPr b="1">
              <a:solidFill>
                <a:srgbClr val="FFD966"/>
              </a:solidFill>
            </a:endParaRPr>
          </a:p>
        </p:txBody>
      </p:sp>
      <p:sp>
        <p:nvSpPr>
          <p:cNvPr id="250" name="Google Shape;250;p33"/>
          <p:cNvSpPr txBox="1"/>
          <p:nvPr>
            <p:ph idx="4294967295" type="body"/>
          </p:nvPr>
        </p:nvSpPr>
        <p:spPr>
          <a:xfrm>
            <a:off x="350525" y="1345925"/>
            <a:ext cx="8447100" cy="36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spcBef>
                <a:spcPts val="560"/>
              </a:spcBef>
              <a:spcAft>
                <a:spcPts val="0"/>
              </a:spcAft>
              <a:buClr>
                <a:srgbClr val="FFF2CC"/>
              </a:buClr>
              <a:buSzPts val="2400"/>
              <a:buChar char="•"/>
            </a:pPr>
            <a:r>
              <a:rPr lang="en" sz="2400">
                <a:solidFill>
                  <a:srgbClr val="FFF2CC"/>
                </a:solidFill>
              </a:rPr>
              <a:t>Actual </a:t>
            </a:r>
            <a:r>
              <a:rPr lang="en" sz="2400">
                <a:solidFill>
                  <a:srgbClr val="FFF2CC"/>
                </a:solidFill>
              </a:rPr>
              <a:t>Dispatch</a:t>
            </a:r>
            <a:r>
              <a:rPr lang="en" sz="2400">
                <a:solidFill>
                  <a:srgbClr val="FFF2CC"/>
                </a:solidFill>
              </a:rPr>
              <a:t> , Forecasted Dispatch, Difference are highly correlated</a:t>
            </a:r>
            <a:r>
              <a:rPr lang="en" sz="2400">
                <a:solidFill>
                  <a:srgbClr val="FFF2CC"/>
                </a:solidFill>
              </a:rPr>
              <a:t>.</a:t>
            </a:r>
            <a:endParaRPr sz="2400">
              <a:solidFill>
                <a:srgbClr val="FFF2CC"/>
              </a:solidFill>
            </a:endParaRPr>
          </a:p>
          <a:p>
            <a:pPr indent="-381000" lvl="0" marL="457200" rtl="0" algn="l">
              <a:spcBef>
                <a:spcPts val="560"/>
              </a:spcBef>
              <a:spcAft>
                <a:spcPts val="0"/>
              </a:spcAft>
              <a:buClr>
                <a:srgbClr val="FFF2CC"/>
              </a:buClr>
              <a:buSzPts val="2400"/>
              <a:buChar char="•"/>
            </a:pPr>
            <a:r>
              <a:rPr lang="en" sz="2400">
                <a:solidFill>
                  <a:srgbClr val="FFF2CC"/>
                </a:solidFill>
              </a:rPr>
              <a:t>Most of the plants have generated dispatches more than forecasted.</a:t>
            </a:r>
            <a:endParaRPr sz="2400">
              <a:solidFill>
                <a:srgbClr val="FFF2CC"/>
              </a:solidFill>
            </a:endParaRPr>
          </a:p>
          <a:p>
            <a:pPr indent="-241300" lvl="1" marL="9144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"/>
              <a:buChar char="–"/>
            </a:pPr>
            <a:r>
              <a:t/>
            </a:r>
            <a:endParaRPr sz="200">
              <a:solidFill>
                <a:srgbClr val="FFF2CC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rgbClr val="FFF2CC"/>
              </a:solidFill>
            </a:endParaRPr>
          </a:p>
          <a:p>
            <a:pPr indent="-381000" lvl="0" marL="457200" rtl="0" algn="l">
              <a:spcBef>
                <a:spcPts val="560"/>
              </a:spcBef>
              <a:spcAft>
                <a:spcPts val="0"/>
              </a:spcAft>
              <a:buClr>
                <a:srgbClr val="FFF2CC"/>
              </a:buClr>
              <a:buSzPts val="2400"/>
              <a:buChar char="•"/>
            </a:pPr>
            <a:r>
              <a:rPr lang="en" sz="2400">
                <a:solidFill>
                  <a:srgbClr val="FFF2CC"/>
                </a:solidFill>
              </a:rPr>
              <a:t>Plants; LVPS 1, LVPS 2, LVPS 3 &amp; WCP are having the highest total number of dispatches during the month.</a:t>
            </a:r>
            <a:endParaRPr sz="2400">
              <a:solidFill>
                <a:srgbClr val="FFF2CC"/>
              </a:solidFill>
            </a:endParaRPr>
          </a:p>
          <a:p>
            <a:pPr indent="0" lvl="0" marL="4572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rgbClr val="FFF2CC"/>
              </a:solidFill>
            </a:endParaRPr>
          </a:p>
          <a:p>
            <a:pPr indent="-381000" lvl="0" marL="457200" rtl="0" algn="l">
              <a:spcBef>
                <a:spcPts val="560"/>
              </a:spcBef>
              <a:spcAft>
                <a:spcPts val="0"/>
              </a:spcAft>
              <a:buClr>
                <a:srgbClr val="FFF2CC"/>
              </a:buClr>
              <a:buSzPts val="2400"/>
              <a:buChar char="•"/>
            </a:pPr>
            <a:r>
              <a:rPr lang="en" sz="2400">
                <a:solidFill>
                  <a:srgbClr val="FFF2CC"/>
                </a:solidFill>
              </a:rPr>
              <a:t>ATAQQA-Mahi, ATAQQA-Pol, KCCP,KPS(G17), KPS(GT17), VPOWER-Palle plants are not operated in month of july.</a:t>
            </a:r>
            <a:endParaRPr sz="2400">
              <a:solidFill>
                <a:srgbClr val="FFF2C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2347791" y="195757"/>
            <a:ext cx="6571800" cy="7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1" lang="en">
                <a:solidFill>
                  <a:srgbClr val="FFD966"/>
                </a:solidFill>
              </a:rPr>
              <a:t>Introduction</a:t>
            </a:r>
            <a:endParaRPr b="1">
              <a:solidFill>
                <a:srgbClr val="FFD966"/>
              </a:solidFill>
            </a:endParaRPr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2493650" y="1035175"/>
            <a:ext cx="6650400" cy="3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81000" lvl="0" marL="457200" rtl="0" algn="l">
              <a:spcBef>
                <a:spcPts val="56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The process of continuously generating the </a:t>
            </a:r>
            <a:r>
              <a:rPr lang="en" sz="2400"/>
              <a:t>electricity</a:t>
            </a:r>
            <a:r>
              <a:rPr lang="en" sz="2400"/>
              <a:t> output from power plant to meet the electricity demand is called as </a:t>
            </a:r>
            <a:r>
              <a:rPr lang="en" sz="2400"/>
              <a:t>electricity</a:t>
            </a:r>
            <a:r>
              <a:rPr lang="en" sz="2400"/>
              <a:t> dispatch.</a:t>
            </a:r>
            <a:endParaRPr sz="2400"/>
          </a:p>
          <a:p>
            <a:pPr indent="0" lvl="0" marL="4572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  <a:p>
            <a:pPr indent="-381000" lvl="0" marL="457200" rtl="0" algn="l">
              <a:spcBef>
                <a:spcPts val="56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Mainly hydroelectric power plants and diesel-fired power plants are </a:t>
            </a:r>
            <a:r>
              <a:rPr lang="en" sz="2400"/>
              <a:t>included here.</a:t>
            </a:r>
            <a:endParaRPr sz="2400"/>
          </a:p>
          <a:p>
            <a:pPr indent="0" lvl="0" marL="4572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  <a:p>
            <a:pPr indent="-381000" lvl="0" marL="457200" rtl="0" algn="l">
              <a:spcBef>
                <a:spcPts val="56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Let’s look forward for the analysis of </a:t>
            </a:r>
            <a:r>
              <a:rPr lang="en" sz="2400">
                <a:solidFill>
                  <a:srgbClr val="EEECE1"/>
                </a:solidFill>
              </a:rPr>
              <a:t>h</a:t>
            </a:r>
            <a:r>
              <a:rPr lang="en" sz="2400">
                <a:solidFill>
                  <a:srgbClr val="EEECE1"/>
                </a:solidFill>
              </a:rPr>
              <a:t>ourly electricity dispatch of all the power plants in month July.</a:t>
            </a:r>
            <a:endParaRPr sz="2400"/>
          </a:p>
        </p:txBody>
      </p:sp>
      <p:sp>
        <p:nvSpPr>
          <p:cNvPr id="106" name="Google Shape;106;p16"/>
          <p:cNvSpPr txBox="1"/>
          <p:nvPr/>
        </p:nvSpPr>
        <p:spPr>
          <a:xfrm>
            <a:off x="4391025" y="3682375"/>
            <a:ext cx="72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4"/>
          <p:cNvSpPr txBox="1"/>
          <p:nvPr>
            <p:ph idx="4294967295" type="title"/>
          </p:nvPr>
        </p:nvSpPr>
        <p:spPr>
          <a:xfrm>
            <a:off x="-9" y="280332"/>
            <a:ext cx="6571800" cy="7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81818"/>
              <a:buFont typeface="Calibri"/>
              <a:buNone/>
            </a:pPr>
            <a:r>
              <a:rPr b="1" lang="en">
                <a:solidFill>
                  <a:srgbClr val="FFD966"/>
                </a:solidFill>
              </a:rPr>
              <a:t>Final Findings</a:t>
            </a:r>
            <a:endParaRPr b="1">
              <a:solidFill>
                <a:srgbClr val="FFD966"/>
              </a:solidFill>
            </a:endParaRPr>
          </a:p>
        </p:txBody>
      </p:sp>
      <p:sp>
        <p:nvSpPr>
          <p:cNvPr id="256" name="Google Shape;256;p34"/>
          <p:cNvSpPr txBox="1"/>
          <p:nvPr>
            <p:ph idx="4294967295" type="body"/>
          </p:nvPr>
        </p:nvSpPr>
        <p:spPr>
          <a:xfrm>
            <a:off x="204000" y="1231025"/>
            <a:ext cx="8940000" cy="41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87865" lvl="0" marL="457200" rtl="0" algn="l">
              <a:spcBef>
                <a:spcPts val="560"/>
              </a:spcBef>
              <a:spcAft>
                <a:spcPts val="0"/>
              </a:spcAft>
              <a:buClr>
                <a:srgbClr val="FFF2CC"/>
              </a:buClr>
              <a:buSzPts val="2508"/>
              <a:buChar char="•"/>
            </a:pPr>
            <a:r>
              <a:rPr lang="en" sz="2508">
                <a:solidFill>
                  <a:srgbClr val="FFF2CC"/>
                </a:solidFill>
              </a:rPr>
              <a:t>Lowest no of dispatches are generated in 1.00 AM to 3.30 AM (off peak times) as in this time </a:t>
            </a:r>
            <a:r>
              <a:rPr lang="en" sz="2508">
                <a:solidFill>
                  <a:srgbClr val="FFF2CC"/>
                </a:solidFill>
              </a:rPr>
              <a:t>electricity</a:t>
            </a:r>
            <a:r>
              <a:rPr lang="en" sz="2508">
                <a:solidFill>
                  <a:srgbClr val="FFF2CC"/>
                </a:solidFill>
              </a:rPr>
              <a:t> consumption is minimum.</a:t>
            </a:r>
            <a:endParaRPr sz="2508">
              <a:solidFill>
                <a:srgbClr val="FFF2CC"/>
              </a:solidFill>
            </a:endParaRPr>
          </a:p>
          <a:p>
            <a:pPr indent="0" lvl="0" marL="4572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368">
              <a:solidFill>
                <a:srgbClr val="FFF2CC"/>
              </a:solidFill>
            </a:endParaRPr>
          </a:p>
          <a:p>
            <a:pPr indent="-387865" lvl="0" marL="457200" rtl="0" algn="l">
              <a:spcBef>
                <a:spcPts val="560"/>
              </a:spcBef>
              <a:spcAft>
                <a:spcPts val="0"/>
              </a:spcAft>
              <a:buClr>
                <a:srgbClr val="FFF2CC"/>
              </a:buClr>
              <a:buSzPts val="2508"/>
              <a:buChar char="•"/>
            </a:pPr>
            <a:r>
              <a:rPr lang="en" sz="2508">
                <a:solidFill>
                  <a:srgbClr val="FFF2CC"/>
                </a:solidFill>
              </a:rPr>
              <a:t>Higher no of total dispatches has been generated during 6.30 pm to 8.30pm (peak hours) as these are </a:t>
            </a:r>
            <a:r>
              <a:rPr lang="en" sz="2508">
                <a:solidFill>
                  <a:srgbClr val="FFF2CC"/>
                </a:solidFill>
              </a:rPr>
              <a:t>the</a:t>
            </a:r>
            <a:r>
              <a:rPr lang="en" sz="2508">
                <a:solidFill>
                  <a:srgbClr val="FFF2CC"/>
                </a:solidFill>
              </a:rPr>
              <a:t> peak times of using </a:t>
            </a:r>
            <a:r>
              <a:rPr lang="en" sz="2508">
                <a:solidFill>
                  <a:srgbClr val="FFF2CC"/>
                </a:solidFill>
              </a:rPr>
              <a:t>electricity</a:t>
            </a:r>
            <a:r>
              <a:rPr lang="en" sz="2508">
                <a:solidFill>
                  <a:srgbClr val="FFF2CC"/>
                </a:solidFill>
              </a:rPr>
              <a:t>.</a:t>
            </a:r>
            <a:endParaRPr sz="2508">
              <a:solidFill>
                <a:srgbClr val="FFF2CC"/>
              </a:solidFill>
            </a:endParaRPr>
          </a:p>
          <a:p>
            <a:pPr indent="0" lvl="0" marL="4572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390">
              <a:solidFill>
                <a:srgbClr val="FFF2CC"/>
              </a:solidFill>
            </a:endParaRPr>
          </a:p>
          <a:p>
            <a:pPr indent="-387865" lvl="0" marL="457200" rtl="0" algn="l">
              <a:spcBef>
                <a:spcPts val="560"/>
              </a:spcBef>
              <a:spcAft>
                <a:spcPts val="0"/>
              </a:spcAft>
              <a:buClr>
                <a:srgbClr val="FFF2CC"/>
              </a:buClr>
              <a:buSzPts val="2508"/>
              <a:buChar char="•"/>
            </a:pPr>
            <a:r>
              <a:rPr lang="en" sz="2508">
                <a:solidFill>
                  <a:srgbClr val="FFF2CC"/>
                </a:solidFill>
              </a:rPr>
              <a:t> Most of the plants are operated during peak times while less no of plants are operated during off-peak hours. Plants LVPS 1,2,3 and WPS have covered the required no of dispatches in both peak and off peak times.</a:t>
            </a:r>
            <a:endParaRPr sz="2508">
              <a:solidFill>
                <a:srgbClr val="FFF2CC"/>
              </a:solidFill>
            </a:endParaRPr>
          </a:p>
          <a:p>
            <a:pPr indent="-241300" lvl="1" marL="9144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"/>
              <a:buChar char="–"/>
            </a:pPr>
            <a:r>
              <a:t/>
            </a:r>
            <a:endParaRPr sz="200">
              <a:solidFill>
                <a:srgbClr val="FFF2CC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rgbClr val="FFF2CC"/>
              </a:solidFill>
            </a:endParaRPr>
          </a:p>
          <a:p>
            <a:pPr indent="0" lvl="0" marL="4572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2CC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5"/>
          <p:cNvSpPr txBox="1"/>
          <p:nvPr/>
        </p:nvSpPr>
        <p:spPr>
          <a:xfrm>
            <a:off x="1761750" y="1996700"/>
            <a:ext cx="5620500" cy="24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Thank You !!!</a:t>
            </a:r>
            <a:endParaRPr sz="7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2434129" y="433880"/>
            <a:ext cx="62610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D966"/>
                </a:solidFill>
              </a:rPr>
              <a:t>Data Preprocessing</a:t>
            </a:r>
            <a:endParaRPr b="1">
              <a:solidFill>
                <a:srgbClr val="FFD966"/>
              </a:solidFill>
            </a:endParaRPr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2434129" y="1044700"/>
            <a:ext cx="6261000" cy="351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69570" lvl="0" marL="457200" rtl="0" algn="just">
              <a:spcBef>
                <a:spcPts val="560"/>
              </a:spcBef>
              <a:spcAft>
                <a:spcPts val="0"/>
              </a:spcAft>
              <a:buSzPct val="100000"/>
              <a:buChar char="•"/>
            </a:pPr>
            <a:r>
              <a:rPr lang="en" sz="2400"/>
              <a:t>Actual dispatch values were stored in </a:t>
            </a:r>
            <a:r>
              <a:rPr lang="en" sz="2400"/>
              <a:t>separate</a:t>
            </a:r>
            <a:r>
              <a:rPr lang="en" sz="2400"/>
              <a:t> </a:t>
            </a:r>
            <a:r>
              <a:rPr lang="en" sz="2400"/>
              <a:t>sheets</a:t>
            </a:r>
            <a:r>
              <a:rPr lang="en" sz="2400"/>
              <a:t> in a single excel file.</a:t>
            </a:r>
            <a:endParaRPr sz="2400"/>
          </a:p>
          <a:p>
            <a:pPr indent="-263842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t/>
            </a:r>
            <a:endParaRPr sz="600"/>
          </a:p>
          <a:p>
            <a:pPr indent="-369570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 sz="2400"/>
              <a:t>Forecasted dispatch values were stored </a:t>
            </a:r>
            <a:r>
              <a:rPr lang="en" sz="2400"/>
              <a:t>separate</a:t>
            </a:r>
            <a:r>
              <a:rPr lang="en" sz="2400"/>
              <a:t> excel files.</a:t>
            </a:r>
            <a:endParaRPr sz="2400"/>
          </a:p>
          <a:p>
            <a:pPr indent="-269716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t/>
            </a:r>
            <a:endParaRPr sz="700"/>
          </a:p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" sz="2400"/>
              <a:t>So, both actual and forecasted values were taken into one csv file and took the difference between actual and </a:t>
            </a:r>
            <a:r>
              <a:rPr lang="en" sz="2400"/>
              <a:t>forecasted</a:t>
            </a:r>
            <a:r>
              <a:rPr lang="en" sz="2400"/>
              <a:t> values.</a:t>
            </a:r>
            <a:endParaRPr sz="2400"/>
          </a:p>
          <a:p>
            <a:pPr indent="0" lvl="0" marL="4572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778"/>
          </a:p>
          <a:p>
            <a:pPr indent="-369570" lvl="0" marL="457200" rtl="0" algn="l">
              <a:spcBef>
                <a:spcPts val="560"/>
              </a:spcBef>
              <a:spcAft>
                <a:spcPts val="0"/>
              </a:spcAft>
              <a:buSzPct val="100000"/>
              <a:buChar char="•"/>
            </a:pPr>
            <a:r>
              <a:rPr lang="en" sz="2400"/>
              <a:t>Let’s have a look at the final dataset. </a:t>
            </a:r>
            <a:endParaRPr sz="24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876" y="0"/>
            <a:ext cx="768783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75" y="825125"/>
            <a:ext cx="6159226" cy="416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9"/>
          <p:cNvSpPr txBox="1"/>
          <p:nvPr/>
        </p:nvSpPr>
        <p:spPr>
          <a:xfrm>
            <a:off x="120450" y="141675"/>
            <a:ext cx="6309900" cy="49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Distribution of Actual </a:t>
            </a: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Dispatch</a:t>
            </a: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-Month of July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6686550" y="1585050"/>
            <a:ext cx="1982400" cy="2232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Calibri"/>
                <a:ea typeface="Calibri"/>
                <a:cs typeface="Calibri"/>
                <a:sym typeface="Calibri"/>
              </a:rPr>
              <a:t>Most of the A</a:t>
            </a:r>
            <a:r>
              <a:rPr b="1" lang="en" sz="2100">
                <a:latin typeface="Calibri"/>
                <a:ea typeface="Calibri"/>
                <a:cs typeface="Calibri"/>
                <a:sym typeface="Calibri"/>
              </a:rPr>
              <a:t>ctual</a:t>
            </a:r>
            <a:r>
              <a:rPr b="1" lang="en" sz="2100">
                <a:latin typeface="Calibri"/>
                <a:ea typeface="Calibri"/>
                <a:cs typeface="Calibri"/>
                <a:sym typeface="Calibri"/>
              </a:rPr>
              <a:t> Dispatches are between 0-200 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/>
        </p:nvSpPr>
        <p:spPr>
          <a:xfrm>
            <a:off x="216700" y="219475"/>
            <a:ext cx="6073800" cy="49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Distribution of Forecasted Dispatch-Month of July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700" y="872425"/>
            <a:ext cx="6073704" cy="4107974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0"/>
          <p:cNvSpPr txBox="1"/>
          <p:nvPr/>
        </p:nvSpPr>
        <p:spPr>
          <a:xfrm>
            <a:off x="6686550" y="1585050"/>
            <a:ext cx="1982400" cy="2232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Calibri"/>
                <a:ea typeface="Calibri"/>
                <a:cs typeface="Calibri"/>
                <a:sym typeface="Calibri"/>
              </a:rPr>
              <a:t>Most of the Forecasted Dispatches are between 0-50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/>
        </p:nvSpPr>
        <p:spPr>
          <a:xfrm>
            <a:off x="216700" y="219475"/>
            <a:ext cx="6684300" cy="49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Distribution of Difference of Dispatch-Month of July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700" y="1023351"/>
            <a:ext cx="4578726" cy="335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5375" y="1060875"/>
            <a:ext cx="3825026" cy="335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 txBox="1"/>
          <p:nvPr/>
        </p:nvSpPr>
        <p:spPr>
          <a:xfrm>
            <a:off x="3171850" y="4495250"/>
            <a:ext cx="3000300" cy="507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Calibri"/>
                <a:ea typeface="Calibri"/>
                <a:cs typeface="Calibri"/>
                <a:sym typeface="Calibri"/>
              </a:rPr>
              <a:t>Correlated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/>
        </p:nvSpPr>
        <p:spPr>
          <a:xfrm>
            <a:off x="200025" y="323850"/>
            <a:ext cx="3305100" cy="49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Hourly Dispatch </a:t>
            </a: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Variation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" y="989450"/>
            <a:ext cx="6573725" cy="3353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2"/>
          <p:cNvSpPr txBox="1"/>
          <p:nvPr/>
        </p:nvSpPr>
        <p:spPr>
          <a:xfrm>
            <a:off x="6943725" y="1466850"/>
            <a:ext cx="2000400" cy="20163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Calibri"/>
                <a:ea typeface="Calibri"/>
                <a:cs typeface="Calibri"/>
                <a:sym typeface="Calibri"/>
              </a:rPr>
              <a:t>Peak Hours</a:t>
            </a:r>
            <a:endParaRPr b="1"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18:00-20:00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Calibri"/>
                <a:ea typeface="Calibri"/>
                <a:cs typeface="Calibri"/>
                <a:sym typeface="Calibri"/>
              </a:rPr>
              <a:t>Off-Peak Hours</a:t>
            </a:r>
            <a:endParaRPr b="1"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01:00-03:00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"/>
          <p:cNvPicPr preferRelativeResize="0"/>
          <p:nvPr/>
        </p:nvPicPr>
        <p:blipFill rotWithShape="1">
          <a:blip r:embed="rId3">
            <a:alphaModFix/>
          </a:blip>
          <a:srcRect b="0" l="0" r="0" t="4223"/>
          <a:stretch/>
        </p:blipFill>
        <p:spPr>
          <a:xfrm>
            <a:off x="152400" y="877100"/>
            <a:ext cx="8839199" cy="411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"/>
          <p:cNvSpPr txBox="1"/>
          <p:nvPr/>
        </p:nvSpPr>
        <p:spPr>
          <a:xfrm>
            <a:off x="72825" y="114700"/>
            <a:ext cx="3305100" cy="49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Plant-wise Variation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3"/>
          <p:cNvSpPr txBox="1"/>
          <p:nvPr/>
        </p:nvSpPr>
        <p:spPr>
          <a:xfrm>
            <a:off x="2007575" y="1687525"/>
            <a:ext cx="5750700" cy="4464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LVPS 1, LVPS 2,LVPS 3 Plants have the </a:t>
            </a: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Highest</a:t>
            </a: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 Actual Dispatch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