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282" r:id="rId4"/>
    <p:sldId id="283" r:id="rId5"/>
    <p:sldId id="286" r:id="rId6"/>
    <p:sldId id="285" r:id="rId7"/>
    <p:sldId id="297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dula Priyadarshana" initials="PP" lastIdx="3" clrIdx="0">
    <p:extLst>
      <p:ext uri="{19B8F6BF-5375-455C-9EA6-DF929625EA0E}">
        <p15:presenceInfo xmlns:p15="http://schemas.microsoft.com/office/powerpoint/2012/main" userId="871065dca464da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D6"/>
    <a:srgbClr val="0300B8"/>
    <a:srgbClr val="5B5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04T13:55:23.662" idx="2">
    <p:pos x="5602" y="1472"/>
    <p:text>(emergency unit -  allergies)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BDFF6-226E-49D9-8292-71983F70DE36}" type="doc">
      <dgm:prSet loTypeId="urn:microsoft.com/office/officeart/2005/8/layout/StepDownProcess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CD40BE-4FF1-49F9-B7A1-6996149A4DAB}">
      <dgm:prSet phldrT="[Text]"/>
      <dgm:spPr>
        <a:solidFill>
          <a:srgbClr val="0300B8"/>
        </a:solidFill>
      </dgm:spPr>
      <dgm:t>
        <a:bodyPr/>
        <a:lstStyle/>
        <a:p>
          <a:r>
            <a:rPr lang="en-US" b="1" dirty="0" smtClean="0"/>
            <a:t>Workload Characterization</a:t>
          </a:r>
          <a:endParaRPr lang="en-US" b="1" dirty="0"/>
        </a:p>
      </dgm:t>
    </dgm:pt>
    <dgm:pt modelId="{1EA15009-C076-4685-98BF-C77F8ECBADCB}" type="parTrans" cxnId="{FA2FC4FC-59E2-4993-845E-AED163B2CFBB}">
      <dgm:prSet/>
      <dgm:spPr/>
      <dgm:t>
        <a:bodyPr/>
        <a:lstStyle/>
        <a:p>
          <a:endParaRPr lang="en-US"/>
        </a:p>
      </dgm:t>
    </dgm:pt>
    <dgm:pt modelId="{C78D2EFD-54F6-4DBF-A49A-BCC2BC91F76F}" type="sibTrans" cxnId="{FA2FC4FC-59E2-4993-845E-AED163B2CFBB}">
      <dgm:prSet/>
      <dgm:spPr/>
      <dgm:t>
        <a:bodyPr/>
        <a:lstStyle/>
        <a:p>
          <a:endParaRPr lang="en-US"/>
        </a:p>
      </dgm:t>
    </dgm:pt>
    <dgm:pt modelId="{D408F8CF-CEF7-4383-B7C8-36BE294FC69C}">
      <dgm:prSet phldrT="[Text]" custT="1"/>
      <dgm:spPr/>
      <dgm:t>
        <a:bodyPr/>
        <a:lstStyle/>
        <a:p>
          <a:r>
            <a:rPr lang="en-US" sz="1600" dirty="0" smtClean="0"/>
            <a:t>Pick the </a:t>
          </a:r>
          <a:r>
            <a:rPr lang="en-US" sz="1600" i="1" u="sng" dirty="0" smtClean="0"/>
            <a:t>minimal set of metrics</a:t>
          </a:r>
          <a:r>
            <a:rPr lang="en-US" sz="1600" dirty="0" smtClean="0"/>
            <a:t> to identify the workload</a:t>
          </a:r>
          <a:endParaRPr lang="en-US" sz="1600" dirty="0"/>
        </a:p>
      </dgm:t>
    </dgm:pt>
    <dgm:pt modelId="{F091D71C-14E6-40E9-8C8B-4872F0632718}" type="parTrans" cxnId="{1B4708A9-9722-4686-A2D3-9676CE0A1230}">
      <dgm:prSet/>
      <dgm:spPr/>
      <dgm:t>
        <a:bodyPr/>
        <a:lstStyle/>
        <a:p>
          <a:endParaRPr lang="en-US"/>
        </a:p>
      </dgm:t>
    </dgm:pt>
    <dgm:pt modelId="{C0B6768C-0669-4EC4-B9CD-19EAA0C358BD}" type="sibTrans" cxnId="{1B4708A9-9722-4686-A2D3-9676CE0A1230}">
      <dgm:prSet/>
      <dgm:spPr/>
      <dgm:t>
        <a:bodyPr/>
        <a:lstStyle/>
        <a:p>
          <a:endParaRPr lang="en-US"/>
        </a:p>
      </dgm:t>
    </dgm:pt>
    <dgm:pt modelId="{9B0F6B94-80A7-43EA-83AD-FD2BAC010246}">
      <dgm:prSet phldrT="[Text]"/>
      <dgm:spPr>
        <a:solidFill>
          <a:srgbClr val="0300B8"/>
        </a:solidFill>
      </dgm:spPr>
      <dgm:t>
        <a:bodyPr/>
        <a:lstStyle/>
        <a:p>
          <a:r>
            <a:rPr lang="en-US" b="1" dirty="0" smtClean="0"/>
            <a:t>Knob  Identification</a:t>
          </a:r>
          <a:endParaRPr lang="en-US" b="1" dirty="0"/>
        </a:p>
      </dgm:t>
    </dgm:pt>
    <dgm:pt modelId="{0B7DA1FC-48DF-45C5-A3AA-1E54131D183B}" type="parTrans" cxnId="{84FD1A8C-A449-476C-BA11-3558283F3EDC}">
      <dgm:prSet/>
      <dgm:spPr/>
      <dgm:t>
        <a:bodyPr/>
        <a:lstStyle/>
        <a:p>
          <a:endParaRPr lang="en-US"/>
        </a:p>
      </dgm:t>
    </dgm:pt>
    <dgm:pt modelId="{1442C2B8-450E-4BE4-BE2A-91BB58AA2B72}" type="sibTrans" cxnId="{84FD1A8C-A449-476C-BA11-3558283F3EDC}">
      <dgm:prSet/>
      <dgm:spPr/>
      <dgm:t>
        <a:bodyPr/>
        <a:lstStyle/>
        <a:p>
          <a:endParaRPr lang="en-US"/>
        </a:p>
      </dgm:t>
    </dgm:pt>
    <dgm:pt modelId="{83C1D7C7-5B52-4764-92DC-AD2117BA8EFB}">
      <dgm:prSet phldrT="[Text]" custT="1"/>
      <dgm:spPr/>
      <dgm:t>
        <a:bodyPr/>
        <a:lstStyle/>
        <a:p>
          <a:r>
            <a:rPr lang="en-US" sz="1600" dirty="0" smtClean="0"/>
            <a:t>Identify the </a:t>
          </a:r>
          <a:r>
            <a:rPr lang="en-US" sz="1600" i="1" u="sng" dirty="0" smtClean="0"/>
            <a:t>most critical knobs</a:t>
          </a:r>
          <a:r>
            <a:rPr lang="en-US" sz="1600" dirty="0" smtClean="0"/>
            <a:t> that affects the DBMS performance</a:t>
          </a:r>
          <a:endParaRPr lang="en-US" sz="1600" dirty="0"/>
        </a:p>
      </dgm:t>
    </dgm:pt>
    <dgm:pt modelId="{C7C8BCB7-AA17-4261-A092-D2CA0AA333CD}" type="parTrans" cxnId="{45C8F0DD-8565-4E7D-B18A-32162D0C8385}">
      <dgm:prSet/>
      <dgm:spPr/>
      <dgm:t>
        <a:bodyPr/>
        <a:lstStyle/>
        <a:p>
          <a:endParaRPr lang="en-US"/>
        </a:p>
      </dgm:t>
    </dgm:pt>
    <dgm:pt modelId="{AEBBEBD9-934A-45A7-B3CD-EC58A855BD34}" type="sibTrans" cxnId="{45C8F0DD-8565-4E7D-B18A-32162D0C8385}">
      <dgm:prSet/>
      <dgm:spPr/>
      <dgm:t>
        <a:bodyPr/>
        <a:lstStyle/>
        <a:p>
          <a:endParaRPr lang="en-US"/>
        </a:p>
      </dgm:t>
    </dgm:pt>
    <dgm:pt modelId="{6E8DC600-8724-4968-8473-8A5A080612E7}">
      <dgm:prSet phldrT="[Text]"/>
      <dgm:spPr>
        <a:solidFill>
          <a:srgbClr val="0300B8"/>
        </a:solidFill>
      </dgm:spPr>
      <dgm:t>
        <a:bodyPr/>
        <a:lstStyle/>
        <a:p>
          <a:r>
            <a:rPr lang="en-US" b="1" dirty="0" smtClean="0"/>
            <a:t>Automated Tuning</a:t>
          </a:r>
          <a:endParaRPr lang="en-US" b="1" dirty="0"/>
        </a:p>
      </dgm:t>
    </dgm:pt>
    <dgm:pt modelId="{29B5BEF8-9415-433D-BE40-ADF1134E4BCC}" type="parTrans" cxnId="{8D016560-A023-4584-9FD8-03863900BFC5}">
      <dgm:prSet/>
      <dgm:spPr/>
      <dgm:t>
        <a:bodyPr/>
        <a:lstStyle/>
        <a:p>
          <a:endParaRPr lang="en-US"/>
        </a:p>
      </dgm:t>
    </dgm:pt>
    <dgm:pt modelId="{D6857971-D20B-42C9-9301-D67ED5A91D12}" type="sibTrans" cxnId="{8D016560-A023-4584-9FD8-03863900BFC5}">
      <dgm:prSet/>
      <dgm:spPr/>
      <dgm:t>
        <a:bodyPr/>
        <a:lstStyle/>
        <a:p>
          <a:endParaRPr lang="en-US"/>
        </a:p>
      </dgm:t>
    </dgm:pt>
    <dgm:pt modelId="{9193F3F1-4FD3-4F56-9583-504A01C2C6E3}">
      <dgm:prSet phldrT="[Text]" custT="1"/>
      <dgm:spPr/>
      <dgm:t>
        <a:bodyPr/>
        <a:lstStyle/>
        <a:p>
          <a:r>
            <a:rPr lang="en-US" sz="1600" dirty="0" smtClean="0"/>
            <a:t>Recommend </a:t>
          </a:r>
          <a:r>
            <a:rPr lang="en-US" sz="1600" i="1" u="sng" dirty="0" smtClean="0"/>
            <a:t>knob settings</a:t>
          </a:r>
          <a:r>
            <a:rPr lang="en-US" sz="1600" dirty="0" smtClean="0"/>
            <a:t> to improves performance</a:t>
          </a:r>
          <a:endParaRPr lang="en-US" sz="1600" dirty="0"/>
        </a:p>
      </dgm:t>
    </dgm:pt>
    <dgm:pt modelId="{5A8EF5B1-EC36-4C3C-A6F8-76A2849D01C6}" type="parTrans" cxnId="{29920B97-5BB9-4EBA-96CE-7C2AE13224D8}">
      <dgm:prSet/>
      <dgm:spPr/>
      <dgm:t>
        <a:bodyPr/>
        <a:lstStyle/>
        <a:p>
          <a:endParaRPr lang="en-US"/>
        </a:p>
      </dgm:t>
    </dgm:pt>
    <dgm:pt modelId="{99D9F240-39F7-4126-9F39-F18FE3AE4F5F}" type="sibTrans" cxnId="{29920B97-5BB9-4EBA-96CE-7C2AE13224D8}">
      <dgm:prSet/>
      <dgm:spPr/>
      <dgm:t>
        <a:bodyPr/>
        <a:lstStyle/>
        <a:p>
          <a:endParaRPr lang="en-US"/>
        </a:p>
      </dgm:t>
    </dgm:pt>
    <dgm:pt modelId="{717FA8AD-270B-4247-84AE-71BC6A814A7A}" type="pres">
      <dgm:prSet presAssocID="{988BDFF6-226E-49D9-8292-71983F70DE3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B62F704-A19F-4359-8B38-344CEFEAF14E}" type="pres">
      <dgm:prSet presAssocID="{F1CD40BE-4FF1-49F9-B7A1-6996149A4DAB}" presName="composite" presStyleCnt="0"/>
      <dgm:spPr/>
      <dgm:t>
        <a:bodyPr/>
        <a:lstStyle/>
        <a:p>
          <a:endParaRPr lang="en-US"/>
        </a:p>
      </dgm:t>
    </dgm:pt>
    <dgm:pt modelId="{8CC16881-FE77-4659-813C-FF90180F3AEB}" type="pres">
      <dgm:prSet presAssocID="{F1CD40BE-4FF1-49F9-B7A1-6996149A4DAB}" presName="bentUpArrow1" presStyleLbl="alignImgPlace1" presStyleIdx="0" presStyleCnt="2" custScaleX="90487" custLinFactNeighborX="-14903" custLinFactNeighborY="2587"/>
      <dgm:spPr/>
      <dgm:t>
        <a:bodyPr/>
        <a:lstStyle/>
        <a:p>
          <a:endParaRPr lang="en-US"/>
        </a:p>
      </dgm:t>
    </dgm:pt>
    <dgm:pt modelId="{BD2EA34E-0EB9-4010-B432-C43D8968989C}" type="pres">
      <dgm:prSet presAssocID="{F1CD40BE-4FF1-49F9-B7A1-6996149A4DAB}" presName="ParentText" presStyleLbl="node1" presStyleIdx="0" presStyleCnt="3" custLinFactNeighborX="-7431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77BE62-5F67-4300-8897-00A9E78A4E6A}" type="pres">
      <dgm:prSet presAssocID="{F1CD40BE-4FF1-49F9-B7A1-6996149A4DAB}" presName="ChildText" presStyleLbl="revTx" presStyleIdx="0" presStyleCnt="3" custScaleX="343633" custLinFactNeighborX="86026" custLinFactNeighborY="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99AAB5-D2E5-4CB7-A679-C29A638F9E2D}" type="pres">
      <dgm:prSet presAssocID="{C78D2EFD-54F6-4DBF-A49A-BCC2BC91F76F}" presName="sibTrans" presStyleCnt="0"/>
      <dgm:spPr/>
      <dgm:t>
        <a:bodyPr/>
        <a:lstStyle/>
        <a:p>
          <a:endParaRPr lang="en-US"/>
        </a:p>
      </dgm:t>
    </dgm:pt>
    <dgm:pt modelId="{8E289114-11B7-4B3D-A113-729592F2526E}" type="pres">
      <dgm:prSet presAssocID="{9B0F6B94-80A7-43EA-83AD-FD2BAC010246}" presName="composite" presStyleCnt="0"/>
      <dgm:spPr/>
      <dgm:t>
        <a:bodyPr/>
        <a:lstStyle/>
        <a:p>
          <a:endParaRPr lang="en-US"/>
        </a:p>
      </dgm:t>
    </dgm:pt>
    <dgm:pt modelId="{714030AE-2DAE-4B4E-B7E6-E48484818489}" type="pres">
      <dgm:prSet presAssocID="{9B0F6B94-80A7-43EA-83AD-FD2BAC010246}" presName="bentUpArrow1" presStyleLbl="alignImgPlace1" presStyleIdx="1" presStyleCnt="2" custScaleX="90487" custLinFactNeighborX="-88410" custLinFactNeighborY="5611"/>
      <dgm:spPr/>
      <dgm:t>
        <a:bodyPr/>
        <a:lstStyle/>
        <a:p>
          <a:endParaRPr lang="en-US"/>
        </a:p>
      </dgm:t>
    </dgm:pt>
    <dgm:pt modelId="{04667045-20DD-45E2-A2C5-38F777D3ADFB}" type="pres">
      <dgm:prSet presAssocID="{9B0F6B94-80A7-43EA-83AD-FD2BAC010246}" presName="ParentText" presStyleLbl="node1" presStyleIdx="1" presStyleCnt="3" custLinFactNeighborX="-85498" custLinFactNeighborY="258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364F0-03D8-48D7-8413-2638A777B447}" type="pres">
      <dgm:prSet presAssocID="{9B0F6B94-80A7-43EA-83AD-FD2BAC010246}" presName="ChildText" presStyleLbl="revTx" presStyleIdx="1" presStyleCnt="3" custScaleX="455968" custLinFactNeighborX="70630" custLinFactNeighborY="32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FDC94-6D9A-4230-BEA3-BCD8E79F10A9}" type="pres">
      <dgm:prSet presAssocID="{1442C2B8-450E-4BE4-BE2A-91BB58AA2B72}" presName="sibTrans" presStyleCnt="0"/>
      <dgm:spPr/>
      <dgm:t>
        <a:bodyPr/>
        <a:lstStyle/>
        <a:p>
          <a:endParaRPr lang="en-US"/>
        </a:p>
      </dgm:t>
    </dgm:pt>
    <dgm:pt modelId="{3B8AAB2B-898A-473F-8460-06EF28533FD6}" type="pres">
      <dgm:prSet presAssocID="{6E8DC600-8724-4968-8473-8A5A080612E7}" presName="composite" presStyleCnt="0"/>
      <dgm:spPr/>
      <dgm:t>
        <a:bodyPr/>
        <a:lstStyle/>
        <a:p>
          <a:endParaRPr lang="en-US"/>
        </a:p>
      </dgm:t>
    </dgm:pt>
    <dgm:pt modelId="{F0075CF6-DD3C-4012-B595-E392B175A261}" type="pres">
      <dgm:prSet presAssocID="{6E8DC600-8724-4968-8473-8A5A080612E7}" presName="ParentText" presStyleLbl="node1" presStyleIdx="2" presStyleCnt="3" custLinFactNeighborX="-75815" custLinFactNeighborY="253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9CF96-2688-4F14-85CA-E37588949BA6}" type="pres">
      <dgm:prSet presAssocID="{6E8DC600-8724-4968-8473-8A5A080612E7}" presName="FinalChildText" presStyleLbl="revTx" presStyleIdx="2" presStyleCnt="3" custScaleX="337734" custLinFactNeighborX="2745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333F5C-3BEB-4784-8F79-6EAB08920B1C}" type="presOf" srcId="{D408F8CF-CEF7-4383-B7C8-36BE294FC69C}" destId="{1677BE62-5F67-4300-8897-00A9E78A4E6A}" srcOrd="0" destOrd="0" presId="urn:microsoft.com/office/officeart/2005/8/layout/StepDownProcess"/>
    <dgm:cxn modelId="{84FD1A8C-A449-476C-BA11-3558283F3EDC}" srcId="{988BDFF6-226E-49D9-8292-71983F70DE36}" destId="{9B0F6B94-80A7-43EA-83AD-FD2BAC010246}" srcOrd="1" destOrd="0" parTransId="{0B7DA1FC-48DF-45C5-A3AA-1E54131D183B}" sibTransId="{1442C2B8-450E-4BE4-BE2A-91BB58AA2B72}"/>
    <dgm:cxn modelId="{1B4708A9-9722-4686-A2D3-9676CE0A1230}" srcId="{F1CD40BE-4FF1-49F9-B7A1-6996149A4DAB}" destId="{D408F8CF-CEF7-4383-B7C8-36BE294FC69C}" srcOrd="0" destOrd="0" parTransId="{F091D71C-14E6-40E9-8C8B-4872F0632718}" sibTransId="{C0B6768C-0669-4EC4-B9CD-19EAA0C358BD}"/>
    <dgm:cxn modelId="{8D016560-A023-4584-9FD8-03863900BFC5}" srcId="{988BDFF6-226E-49D9-8292-71983F70DE36}" destId="{6E8DC600-8724-4968-8473-8A5A080612E7}" srcOrd="2" destOrd="0" parTransId="{29B5BEF8-9415-433D-BE40-ADF1134E4BCC}" sibTransId="{D6857971-D20B-42C9-9301-D67ED5A91D12}"/>
    <dgm:cxn modelId="{A81826DF-FCAE-48C3-94AE-BE3F1945E143}" type="presOf" srcId="{9B0F6B94-80A7-43EA-83AD-FD2BAC010246}" destId="{04667045-20DD-45E2-A2C5-38F777D3ADFB}" srcOrd="0" destOrd="0" presId="urn:microsoft.com/office/officeart/2005/8/layout/StepDownProcess"/>
    <dgm:cxn modelId="{FA2FC4FC-59E2-4993-845E-AED163B2CFBB}" srcId="{988BDFF6-226E-49D9-8292-71983F70DE36}" destId="{F1CD40BE-4FF1-49F9-B7A1-6996149A4DAB}" srcOrd="0" destOrd="0" parTransId="{1EA15009-C076-4685-98BF-C77F8ECBADCB}" sibTransId="{C78D2EFD-54F6-4DBF-A49A-BCC2BC91F76F}"/>
    <dgm:cxn modelId="{BA31388D-C5B9-43A0-A8D5-33277E22602B}" type="presOf" srcId="{F1CD40BE-4FF1-49F9-B7A1-6996149A4DAB}" destId="{BD2EA34E-0EB9-4010-B432-C43D8968989C}" srcOrd="0" destOrd="0" presId="urn:microsoft.com/office/officeart/2005/8/layout/StepDownProcess"/>
    <dgm:cxn modelId="{45C8F0DD-8565-4E7D-B18A-32162D0C8385}" srcId="{9B0F6B94-80A7-43EA-83AD-FD2BAC010246}" destId="{83C1D7C7-5B52-4764-92DC-AD2117BA8EFB}" srcOrd="0" destOrd="0" parTransId="{C7C8BCB7-AA17-4261-A092-D2CA0AA333CD}" sibTransId="{AEBBEBD9-934A-45A7-B3CD-EC58A855BD34}"/>
    <dgm:cxn modelId="{4110F372-AE30-464B-9F5F-8A8DB1BC9CC5}" type="presOf" srcId="{988BDFF6-226E-49D9-8292-71983F70DE36}" destId="{717FA8AD-270B-4247-84AE-71BC6A814A7A}" srcOrd="0" destOrd="0" presId="urn:microsoft.com/office/officeart/2005/8/layout/StepDownProcess"/>
    <dgm:cxn modelId="{4F64D02C-617E-4484-A788-7137C2F83C83}" type="presOf" srcId="{83C1D7C7-5B52-4764-92DC-AD2117BA8EFB}" destId="{44C364F0-03D8-48D7-8413-2638A777B447}" srcOrd="0" destOrd="0" presId="urn:microsoft.com/office/officeart/2005/8/layout/StepDownProcess"/>
    <dgm:cxn modelId="{3D560542-FE8B-47E4-9A6D-2BE4E9069B30}" type="presOf" srcId="{6E8DC600-8724-4968-8473-8A5A080612E7}" destId="{F0075CF6-DD3C-4012-B595-E392B175A261}" srcOrd="0" destOrd="0" presId="urn:microsoft.com/office/officeart/2005/8/layout/StepDownProcess"/>
    <dgm:cxn modelId="{29920B97-5BB9-4EBA-96CE-7C2AE13224D8}" srcId="{6E8DC600-8724-4968-8473-8A5A080612E7}" destId="{9193F3F1-4FD3-4F56-9583-504A01C2C6E3}" srcOrd="0" destOrd="0" parTransId="{5A8EF5B1-EC36-4C3C-A6F8-76A2849D01C6}" sibTransId="{99D9F240-39F7-4126-9F39-F18FE3AE4F5F}"/>
    <dgm:cxn modelId="{16504172-8CF8-450B-83E1-FE113402544A}" type="presOf" srcId="{9193F3F1-4FD3-4F56-9583-504A01C2C6E3}" destId="{31A9CF96-2688-4F14-85CA-E37588949BA6}" srcOrd="0" destOrd="0" presId="urn:microsoft.com/office/officeart/2005/8/layout/StepDownProcess"/>
    <dgm:cxn modelId="{DBF45FD6-9C0C-4664-8599-BAA4109BFA2E}" type="presParOf" srcId="{717FA8AD-270B-4247-84AE-71BC6A814A7A}" destId="{1B62F704-A19F-4359-8B38-344CEFEAF14E}" srcOrd="0" destOrd="0" presId="urn:microsoft.com/office/officeart/2005/8/layout/StepDownProcess"/>
    <dgm:cxn modelId="{FA685A8C-7174-4C8C-AB8B-5D7BEEB4CBDD}" type="presParOf" srcId="{1B62F704-A19F-4359-8B38-344CEFEAF14E}" destId="{8CC16881-FE77-4659-813C-FF90180F3AEB}" srcOrd="0" destOrd="0" presId="urn:microsoft.com/office/officeart/2005/8/layout/StepDownProcess"/>
    <dgm:cxn modelId="{895DAB75-732E-4ABB-9E6D-A7143E83B082}" type="presParOf" srcId="{1B62F704-A19F-4359-8B38-344CEFEAF14E}" destId="{BD2EA34E-0EB9-4010-B432-C43D8968989C}" srcOrd="1" destOrd="0" presId="urn:microsoft.com/office/officeart/2005/8/layout/StepDownProcess"/>
    <dgm:cxn modelId="{60BADB05-0F7D-4DA5-8524-F1B9C85B9A83}" type="presParOf" srcId="{1B62F704-A19F-4359-8B38-344CEFEAF14E}" destId="{1677BE62-5F67-4300-8897-00A9E78A4E6A}" srcOrd="2" destOrd="0" presId="urn:microsoft.com/office/officeart/2005/8/layout/StepDownProcess"/>
    <dgm:cxn modelId="{89A58F64-FA69-4385-A0BE-94AD97813AF7}" type="presParOf" srcId="{717FA8AD-270B-4247-84AE-71BC6A814A7A}" destId="{FE99AAB5-D2E5-4CB7-A679-C29A638F9E2D}" srcOrd="1" destOrd="0" presId="urn:microsoft.com/office/officeart/2005/8/layout/StepDownProcess"/>
    <dgm:cxn modelId="{2842AEF1-8F42-413C-8BCC-25B0615A09D0}" type="presParOf" srcId="{717FA8AD-270B-4247-84AE-71BC6A814A7A}" destId="{8E289114-11B7-4B3D-A113-729592F2526E}" srcOrd="2" destOrd="0" presId="urn:microsoft.com/office/officeart/2005/8/layout/StepDownProcess"/>
    <dgm:cxn modelId="{AC6BCAC4-8755-44B4-9794-ADE79D49BA3F}" type="presParOf" srcId="{8E289114-11B7-4B3D-A113-729592F2526E}" destId="{714030AE-2DAE-4B4E-B7E6-E48484818489}" srcOrd="0" destOrd="0" presId="urn:microsoft.com/office/officeart/2005/8/layout/StepDownProcess"/>
    <dgm:cxn modelId="{51EC50BE-7862-4FB9-BC8E-DCE00FC795D2}" type="presParOf" srcId="{8E289114-11B7-4B3D-A113-729592F2526E}" destId="{04667045-20DD-45E2-A2C5-38F777D3ADFB}" srcOrd="1" destOrd="0" presId="urn:microsoft.com/office/officeart/2005/8/layout/StepDownProcess"/>
    <dgm:cxn modelId="{088C3F19-B40C-49A8-AB51-7D8C3BAB1019}" type="presParOf" srcId="{8E289114-11B7-4B3D-A113-729592F2526E}" destId="{44C364F0-03D8-48D7-8413-2638A777B447}" srcOrd="2" destOrd="0" presId="urn:microsoft.com/office/officeart/2005/8/layout/StepDownProcess"/>
    <dgm:cxn modelId="{0402E375-54D7-4EA6-B75F-C07DCEB6E2FB}" type="presParOf" srcId="{717FA8AD-270B-4247-84AE-71BC6A814A7A}" destId="{FB1FDC94-6D9A-4230-BEA3-BCD8E79F10A9}" srcOrd="3" destOrd="0" presId="urn:microsoft.com/office/officeart/2005/8/layout/StepDownProcess"/>
    <dgm:cxn modelId="{277FEED1-8755-41B2-835C-B7B3D59F5005}" type="presParOf" srcId="{717FA8AD-270B-4247-84AE-71BC6A814A7A}" destId="{3B8AAB2B-898A-473F-8460-06EF28533FD6}" srcOrd="4" destOrd="0" presId="urn:microsoft.com/office/officeart/2005/8/layout/StepDownProcess"/>
    <dgm:cxn modelId="{A9DEB2FE-6889-4F1E-8B89-28C7B75F7AE0}" type="presParOf" srcId="{3B8AAB2B-898A-473F-8460-06EF28533FD6}" destId="{F0075CF6-DD3C-4012-B595-E392B175A261}" srcOrd="0" destOrd="0" presId="urn:microsoft.com/office/officeart/2005/8/layout/StepDownProcess"/>
    <dgm:cxn modelId="{4FCAFE1D-1379-4C62-AC67-830C8E9F77FB}" type="presParOf" srcId="{3B8AAB2B-898A-473F-8460-06EF28533FD6}" destId="{31A9CF96-2688-4F14-85CA-E37588949BA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16881-FE77-4659-813C-FF90180F3AEB}">
      <dsp:nvSpPr>
        <dsp:cNvPr id="0" name=""/>
        <dsp:cNvSpPr/>
      </dsp:nvSpPr>
      <dsp:spPr>
        <a:xfrm rot="5400000">
          <a:off x="763586" y="1433194"/>
          <a:ext cx="1183760" cy="12194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D2EA34E-0EB9-4010-B432-C43D8968989C}">
      <dsp:nvSpPr>
        <dsp:cNvPr id="0" name=""/>
        <dsp:cNvSpPr/>
      </dsp:nvSpPr>
      <dsp:spPr>
        <a:xfrm>
          <a:off x="0" y="26246"/>
          <a:ext cx="1992755" cy="1394864"/>
        </a:xfrm>
        <a:prstGeom prst="roundRect">
          <a:avLst>
            <a:gd name="adj" fmla="val 16670"/>
          </a:avLst>
        </a:prstGeom>
        <a:solidFill>
          <a:srgbClr val="0300B8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Workload Characterization</a:t>
          </a:r>
          <a:endParaRPr lang="en-US" sz="1900" b="1" kern="1200" dirty="0"/>
        </a:p>
      </dsp:txBody>
      <dsp:txXfrm>
        <a:off x="68104" y="94350"/>
        <a:ext cx="1856547" cy="1258656"/>
      </dsp:txXfrm>
    </dsp:sp>
    <dsp:sp modelId="{1677BE62-5F67-4300-8897-00A9E78A4E6A}">
      <dsp:nvSpPr>
        <dsp:cNvPr id="0" name=""/>
        <dsp:cNvSpPr/>
      </dsp:nvSpPr>
      <dsp:spPr>
        <a:xfrm>
          <a:off x="2124834" y="164791"/>
          <a:ext cx="4980412" cy="112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Pick the </a:t>
          </a:r>
          <a:r>
            <a:rPr lang="en-US" sz="1600" i="1" u="sng" kern="1200" dirty="0" smtClean="0"/>
            <a:t>minimal set of metrics</a:t>
          </a:r>
          <a:r>
            <a:rPr lang="en-US" sz="1600" kern="1200" dirty="0" smtClean="0"/>
            <a:t> to identify the workload</a:t>
          </a:r>
          <a:endParaRPr lang="en-US" sz="1600" kern="1200" dirty="0"/>
        </a:p>
      </dsp:txBody>
      <dsp:txXfrm>
        <a:off x="2124834" y="164791"/>
        <a:ext cx="4980412" cy="1127390"/>
      </dsp:txXfrm>
    </dsp:sp>
    <dsp:sp modelId="{714030AE-2DAE-4B4E-B7E6-E48484818489}">
      <dsp:nvSpPr>
        <dsp:cNvPr id="0" name=""/>
        <dsp:cNvSpPr/>
      </dsp:nvSpPr>
      <dsp:spPr>
        <a:xfrm rot="5400000">
          <a:off x="2859457" y="3035884"/>
          <a:ext cx="1183760" cy="12194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2">
                <a:tint val="5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tint val="5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tint val="5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tint val="5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4667045-20DD-45E2-A2C5-38F777D3ADFB}">
      <dsp:nvSpPr>
        <dsp:cNvPr id="0" name=""/>
        <dsp:cNvSpPr/>
      </dsp:nvSpPr>
      <dsp:spPr>
        <a:xfrm>
          <a:off x="2033541" y="1629210"/>
          <a:ext cx="1992755" cy="1394864"/>
        </a:xfrm>
        <a:prstGeom prst="roundRect">
          <a:avLst>
            <a:gd name="adj" fmla="val 16670"/>
          </a:avLst>
        </a:prstGeom>
        <a:solidFill>
          <a:srgbClr val="0300B8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Knob  Identification</a:t>
          </a:r>
          <a:endParaRPr lang="en-US" sz="1900" b="1" kern="1200" dirty="0"/>
        </a:p>
      </dsp:txBody>
      <dsp:txXfrm>
        <a:off x="2101645" y="1697314"/>
        <a:ext cx="1856547" cy="1258656"/>
      </dsp:txXfrm>
    </dsp:sp>
    <dsp:sp modelId="{44C364F0-03D8-48D7-8413-2638A777B447}">
      <dsp:nvSpPr>
        <dsp:cNvPr id="0" name=""/>
        <dsp:cNvSpPr/>
      </dsp:nvSpPr>
      <dsp:spPr>
        <a:xfrm>
          <a:off x="4174138" y="1762947"/>
          <a:ext cx="6608529" cy="112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Identify the </a:t>
          </a:r>
          <a:r>
            <a:rPr lang="en-US" sz="1600" i="1" u="sng" kern="1200" dirty="0" smtClean="0"/>
            <a:t>most critical knobs</a:t>
          </a:r>
          <a:r>
            <a:rPr lang="en-US" sz="1600" kern="1200" dirty="0" smtClean="0"/>
            <a:t> that affects the DBMS performance</a:t>
          </a:r>
          <a:endParaRPr lang="en-US" sz="1600" kern="1200" dirty="0"/>
        </a:p>
      </dsp:txBody>
      <dsp:txXfrm>
        <a:off x="4174138" y="1762947"/>
        <a:ext cx="6608529" cy="1127390"/>
      </dsp:txXfrm>
    </dsp:sp>
    <dsp:sp modelId="{F0075CF6-DD3C-4012-B595-E392B175A261}">
      <dsp:nvSpPr>
        <dsp:cNvPr id="0" name=""/>
        <dsp:cNvSpPr/>
      </dsp:nvSpPr>
      <dsp:spPr>
        <a:xfrm>
          <a:off x="4139324" y="3186279"/>
          <a:ext cx="1992755" cy="1394864"/>
        </a:xfrm>
        <a:prstGeom prst="roundRect">
          <a:avLst>
            <a:gd name="adj" fmla="val 16670"/>
          </a:avLst>
        </a:prstGeom>
        <a:solidFill>
          <a:srgbClr val="0300B8"/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/>
            <a:t>Automated Tuning</a:t>
          </a:r>
          <a:endParaRPr lang="en-US" sz="1900" b="1" kern="1200" dirty="0"/>
        </a:p>
      </dsp:txBody>
      <dsp:txXfrm>
        <a:off x="4207428" y="3254383"/>
        <a:ext cx="1856547" cy="1258656"/>
      </dsp:txXfrm>
    </dsp:sp>
    <dsp:sp modelId="{31A9CF96-2688-4F14-85CA-E37588949BA6}">
      <dsp:nvSpPr>
        <dsp:cNvPr id="0" name=""/>
        <dsp:cNvSpPr/>
      </dsp:nvSpPr>
      <dsp:spPr>
        <a:xfrm>
          <a:off x="6318045" y="3293064"/>
          <a:ext cx="4894916" cy="112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Recommend </a:t>
          </a:r>
          <a:r>
            <a:rPr lang="en-US" sz="1600" i="1" u="sng" kern="1200" dirty="0" smtClean="0"/>
            <a:t>knob settings</a:t>
          </a:r>
          <a:r>
            <a:rPr lang="en-US" sz="1600" kern="1200" dirty="0" smtClean="0"/>
            <a:t> to improves performance</a:t>
          </a:r>
          <a:endParaRPr lang="en-US" sz="1600" kern="1200" dirty="0"/>
        </a:p>
      </dsp:txBody>
      <dsp:txXfrm>
        <a:off x="6318045" y="3293064"/>
        <a:ext cx="4894916" cy="1127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582D5-ACEB-42D6-A0A4-A3EB9D618F92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702C4-98FE-4538-8406-70798287C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23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57A14-CF2B-493C-A095-682BEB00F0CD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58794-84C0-46B7-978A-C7C411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7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6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7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3647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598300" y="4550"/>
            <a:ext cx="579600" cy="34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buNone/>
              <a:defRPr sz="1400"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" name="Shape 31"/>
          <p:cNvSpPr txBox="1">
            <a:spLocks noGrp="1"/>
          </p:cNvSpPr>
          <p:nvPr>
            <p:ph type="sldNum" idx="2"/>
          </p:nvPr>
        </p:nvSpPr>
        <p:spPr>
          <a:xfrm>
            <a:off x="11598300" y="4550"/>
            <a:ext cx="579600" cy="349500"/>
          </a:xfrm>
          <a:prstGeom prst="rect">
            <a:avLst/>
          </a:prstGeom>
          <a:solidFill>
            <a:srgbClr val="D1000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>
                <a:solidFill>
                  <a:schemeClr val="lt1"/>
                </a:solidFill>
              </a:defRPr>
            </a:lvl1pPr>
            <a:lvl2pPr lvl="1" rtl="0">
              <a:buNone/>
              <a:defRPr sz="1400">
                <a:solidFill>
                  <a:schemeClr val="lt1"/>
                </a:solidFill>
              </a:defRPr>
            </a:lvl2pPr>
            <a:lvl3pPr lvl="2" rtl="0">
              <a:buNone/>
              <a:defRPr sz="1400">
                <a:solidFill>
                  <a:schemeClr val="lt1"/>
                </a:solidFill>
              </a:defRPr>
            </a:lvl3pPr>
            <a:lvl4pPr lvl="3" rtl="0">
              <a:buNone/>
              <a:defRPr sz="1400">
                <a:solidFill>
                  <a:schemeClr val="lt1"/>
                </a:solidFill>
              </a:defRPr>
            </a:lvl4pPr>
            <a:lvl5pPr lvl="4" rtl="0">
              <a:buNone/>
              <a:defRPr sz="1400">
                <a:solidFill>
                  <a:schemeClr val="lt1"/>
                </a:solidFill>
              </a:defRPr>
            </a:lvl5pPr>
            <a:lvl6pPr lvl="5" rtl="0">
              <a:buNone/>
              <a:defRPr sz="1400">
                <a:solidFill>
                  <a:schemeClr val="lt1"/>
                </a:solidFill>
              </a:defRPr>
            </a:lvl6pPr>
            <a:lvl7pPr lvl="6" rtl="0">
              <a:buNone/>
              <a:defRPr sz="1400">
                <a:solidFill>
                  <a:schemeClr val="lt1"/>
                </a:solidFill>
              </a:defRPr>
            </a:lvl7pPr>
            <a:lvl8pPr lvl="7" rtl="0">
              <a:buNone/>
              <a:defRPr sz="1400">
                <a:solidFill>
                  <a:schemeClr val="lt1"/>
                </a:solidFill>
              </a:defRPr>
            </a:lvl8pPr>
            <a:lvl9pPr lvl="8" rtl="0">
              <a:buNone/>
              <a:defRPr sz="1400"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3426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70701"/>
            <a:ext cx="10058400" cy="10536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82118"/>
            <a:ext cx="1005840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4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03649"/>
            <a:ext cx="10058400" cy="10206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8212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8212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6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4837"/>
            <a:ext cx="10058400" cy="9794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8244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3519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8244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3519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07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3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4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2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70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70704"/>
            <a:ext cx="10058400" cy="10536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73880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017" y="6459785"/>
            <a:ext cx="520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3FD138-89CD-45D8-B1CF-8513AC2FCD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775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1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u-db/ottertun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498976"/>
            <a:ext cx="10058400" cy="3566160"/>
          </a:xfrm>
        </p:spPr>
        <p:txBody>
          <a:bodyPr>
            <a:normAutofit/>
          </a:bodyPr>
          <a:lstStyle/>
          <a:p>
            <a:r>
              <a:rPr lang="en-US" b="1" dirty="0"/>
              <a:t>Automated Configuring of DBMS through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545269"/>
            <a:ext cx="10058400" cy="1505909"/>
          </a:xfrm>
        </p:spPr>
        <p:txBody>
          <a:bodyPr>
            <a:normAutofit/>
          </a:bodyPr>
          <a:lstStyle/>
          <a:p>
            <a:r>
              <a:rPr lang="en-US" dirty="0"/>
              <a:t>D.L.H.P. </a:t>
            </a:r>
            <a:r>
              <a:rPr lang="en-US" dirty="0" smtClean="0"/>
              <a:t>Priyadarshana</a:t>
            </a:r>
            <a:endParaRPr lang="en-US" dirty="0"/>
          </a:p>
          <a:p>
            <a:endParaRPr lang="en-US" sz="900" dirty="0" smtClean="0"/>
          </a:p>
          <a:p>
            <a:r>
              <a:rPr lang="en-US" sz="1700" dirty="0" smtClean="0"/>
              <a:t>Seminar presentation </a:t>
            </a:r>
            <a:r>
              <a:rPr lang="en-US" sz="1700" b="1" dirty="0" smtClean="0"/>
              <a:t>|</a:t>
            </a:r>
            <a:r>
              <a:rPr lang="en-US" sz="1700" dirty="0" smtClean="0"/>
              <a:t> </a:t>
            </a:r>
            <a:r>
              <a:rPr lang="en-US" sz="1700" dirty="0"/>
              <a:t>Principles of data &amp; knowledge based </a:t>
            </a:r>
            <a:r>
              <a:rPr lang="en-US" sz="1700" dirty="0" smtClean="0"/>
              <a:t>systems </a:t>
            </a:r>
            <a:r>
              <a:rPr lang="en-US" sz="1700" b="1" dirty="0" smtClean="0"/>
              <a:t>|</a:t>
            </a:r>
            <a:r>
              <a:rPr lang="en-US" sz="1700" dirty="0" smtClean="0"/>
              <a:t> wise18</a:t>
            </a:r>
          </a:p>
        </p:txBody>
      </p:sp>
    </p:spTree>
    <p:extLst>
      <p:ext uri="{BB962C8B-B14F-4D97-AF65-F5344CB8AC3E}">
        <p14:creationId xmlns:p14="http://schemas.microsoft.com/office/powerpoint/2010/main" val="136143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572768"/>
            <a:ext cx="10801350" cy="4560632"/>
          </a:xfrm>
        </p:spPr>
        <p:txBody>
          <a:bodyPr>
            <a:norm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6139459" y="1974888"/>
            <a:ext cx="5124287" cy="3530366"/>
            <a:chOff x="4934112" y="1812963"/>
            <a:chExt cx="5124287" cy="35303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016" y="2005668"/>
              <a:ext cx="4706688" cy="3264601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4934112" y="1812963"/>
              <a:ext cx="5124287" cy="3530366"/>
            </a:xfrm>
            <a:prstGeom prst="roundRect">
              <a:avLst/>
            </a:prstGeom>
            <a:noFill/>
            <a:ln w="28575">
              <a:solidFill>
                <a:srgbClr val="0300B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410393" y="647400"/>
            <a:ext cx="9371214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/>
            <a:r>
              <a:rPr lang="en-US" sz="3600" b="1" dirty="0" smtClean="0"/>
              <a:t>2</a:t>
            </a:r>
            <a:r>
              <a:rPr lang="en-US" sz="3200" b="1" baseline="40000" dirty="0" smtClean="0"/>
              <a:t>ND</a:t>
            </a:r>
            <a:r>
              <a:rPr lang="en-US" sz="3600" b="1" baseline="40000" dirty="0" smtClean="0"/>
              <a:t> </a:t>
            </a:r>
            <a:r>
              <a:rPr lang="en-US" sz="3600" b="1" dirty="0"/>
              <a:t>COMPONENT </a:t>
            </a:r>
            <a:r>
              <a:rPr lang="en-US" sz="3600" b="1" dirty="0" smtClean="0"/>
              <a:t>: TUNING MANAGER</a:t>
            </a:r>
            <a:endParaRPr lang="en-US" sz="3600" b="1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01326" y="1795316"/>
            <a:ext cx="6432132" cy="45762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●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lvl="1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○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371600" lvl="2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■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828800" lvl="3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●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286000" lvl="4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○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43200" lvl="5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■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00400" lvl="6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●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57600" lvl="7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○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14800" lvl="8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■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300B8"/>
                </a:solidFill>
              </a:rPr>
              <a:t> </a:t>
            </a:r>
            <a:r>
              <a:rPr lang="en-US" sz="2200" b="1" dirty="0" smtClean="0">
                <a:solidFill>
                  <a:srgbClr val="0300B8"/>
                </a:solidFill>
              </a:rPr>
              <a:t>Tuning Manager</a:t>
            </a:r>
            <a:r>
              <a:rPr lang="en-US" sz="2200" dirty="0" smtClean="0"/>
              <a:t>: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</a:t>
            </a:r>
            <a:endParaRPr lang="en-US" sz="1800" dirty="0" smtClean="0"/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Store received information in repository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smtClean="0"/>
              <a:t>	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Use repository data within </a:t>
            </a:r>
            <a:r>
              <a:rPr lang="en-US" sz="1800" dirty="0" err="1" smtClean="0"/>
              <a:t>OtterTune’s</a:t>
            </a:r>
            <a:endParaRPr lang="en-US" sz="1800" dirty="0" smtClean="0"/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</a:t>
            </a:r>
            <a:r>
              <a:rPr lang="en-US" sz="1800" b="1" i="1" dirty="0"/>
              <a:t> </a:t>
            </a:r>
            <a:r>
              <a:rPr lang="en-US" sz="1800" b="1" i="1" dirty="0" smtClean="0"/>
              <a:t>  ‘ML Pipeline’ </a:t>
            </a:r>
            <a:r>
              <a:rPr lang="en-US" sz="1800" dirty="0" smtClean="0"/>
              <a:t>to compute next configurations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1800" dirty="0"/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smtClean="0"/>
              <a:t>	    Return recommended knob configurations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    		    </a:t>
            </a:r>
            <a:r>
              <a:rPr lang="en-US" b="1" dirty="0" smtClean="0"/>
              <a:t>+</a:t>
            </a:r>
            <a:endParaRPr lang="en-US" sz="1800" b="1" dirty="0" smtClean="0"/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    Expected improvement in Target Objective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1800" dirty="0"/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smtClean="0"/>
              <a:t>	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smtClean="0"/>
              <a:t>	          DBA review 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smtClean="0"/>
              <a:t>	   Recommendations</a:t>
            </a:r>
            <a:r>
              <a:rPr lang="en-US" sz="1800" dirty="0"/>
              <a:t>	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3549370" y="1669814"/>
            <a:ext cx="3248688" cy="833291"/>
          </a:xfrm>
          <a:prstGeom prst="rightArrow">
            <a:avLst>
              <a:gd name="adj1" fmla="val 50000"/>
              <a:gd name="adj2" fmla="val 27830"/>
            </a:avLst>
          </a:prstGeom>
          <a:solidFill>
            <a:srgbClr val="000099"/>
          </a:solidFill>
          <a:ln>
            <a:solidFill>
              <a:srgbClr val="0000D6"/>
            </a:solidFill>
          </a:ln>
          <a:scene3d>
            <a:camera prst="orthographicFront">
              <a:rot lat="1200000" lon="2400000" rev="0"/>
            </a:camera>
            <a:lightRig rig="threePt" dir="t"/>
          </a:scene3d>
          <a:sp3d z="107950"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Target Objective + Internal Metrics</a:t>
            </a:r>
            <a:endParaRPr lang="en-US" sz="1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419162" y="2416824"/>
            <a:ext cx="340157" cy="461665"/>
            <a:chOff x="2790177" y="3184759"/>
            <a:chExt cx="340157" cy="461665"/>
          </a:xfrm>
        </p:grpSpPr>
        <p:sp>
          <p:nvSpPr>
            <p:cNvPr id="22" name="Rectangle 21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096392" y="3002536"/>
            <a:ext cx="340157" cy="461665"/>
            <a:chOff x="2790177" y="3184759"/>
            <a:chExt cx="340157" cy="461665"/>
          </a:xfrm>
        </p:grpSpPr>
        <p:sp>
          <p:nvSpPr>
            <p:cNvPr id="26" name="Rectangle 25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ight Arrow 27"/>
          <p:cNvSpPr/>
          <p:nvPr/>
        </p:nvSpPr>
        <p:spPr>
          <a:xfrm>
            <a:off x="899911" y="2580832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8586444" y="4621786"/>
            <a:ext cx="340157" cy="461665"/>
            <a:chOff x="2790177" y="3184759"/>
            <a:chExt cx="340157" cy="461665"/>
          </a:xfrm>
        </p:grpSpPr>
        <p:sp>
          <p:nvSpPr>
            <p:cNvPr id="30" name="Rectangle 29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9162" y="2949684"/>
            <a:ext cx="340157" cy="461665"/>
            <a:chOff x="2790177" y="3184759"/>
            <a:chExt cx="340157" cy="461665"/>
          </a:xfrm>
        </p:grpSpPr>
        <p:sp>
          <p:nvSpPr>
            <p:cNvPr id="33" name="Rectangle 32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ight Arrow 34"/>
          <p:cNvSpPr/>
          <p:nvPr/>
        </p:nvSpPr>
        <p:spPr>
          <a:xfrm>
            <a:off x="899911" y="3113692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034168" y="3292324"/>
            <a:ext cx="340157" cy="461665"/>
            <a:chOff x="2790177" y="3184759"/>
            <a:chExt cx="340157" cy="461665"/>
          </a:xfrm>
        </p:grpSpPr>
        <p:sp>
          <p:nvSpPr>
            <p:cNvPr id="37" name="Rectangle 36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21470" y="4069219"/>
            <a:ext cx="340157" cy="461665"/>
            <a:chOff x="2790177" y="3184759"/>
            <a:chExt cx="340157" cy="461665"/>
          </a:xfrm>
        </p:grpSpPr>
        <p:sp>
          <p:nvSpPr>
            <p:cNvPr id="40" name="Rectangle 39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ight Arrow 41"/>
          <p:cNvSpPr/>
          <p:nvPr/>
        </p:nvSpPr>
        <p:spPr>
          <a:xfrm>
            <a:off x="899911" y="4236402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/>
          <p:cNvSpPr/>
          <p:nvPr/>
        </p:nvSpPr>
        <p:spPr>
          <a:xfrm>
            <a:off x="1186034" y="3879850"/>
            <a:ext cx="216334" cy="857250"/>
          </a:xfrm>
          <a:prstGeom prst="leftBrace">
            <a:avLst/>
          </a:prstGeom>
          <a:ln>
            <a:solidFill>
              <a:srgbClr val="0300B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26685" y="5604274"/>
            <a:ext cx="340157" cy="461665"/>
            <a:chOff x="2790177" y="3184759"/>
            <a:chExt cx="340157" cy="461665"/>
          </a:xfrm>
        </p:grpSpPr>
        <p:sp>
          <p:nvSpPr>
            <p:cNvPr id="45" name="Rectangle 44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Bent-Up Arrow 48"/>
          <p:cNvSpPr/>
          <p:nvPr/>
        </p:nvSpPr>
        <p:spPr>
          <a:xfrm rot="16200000" flipH="1">
            <a:off x="2302563" y="4376458"/>
            <a:ext cx="768154" cy="1357459"/>
          </a:xfrm>
          <a:prstGeom prst="bentUpArrow">
            <a:avLst>
              <a:gd name="adj1" fmla="val 25000"/>
              <a:gd name="adj2" fmla="val 26930"/>
              <a:gd name="adj3" fmla="val 25000"/>
            </a:avLst>
          </a:prstGeom>
          <a:solidFill>
            <a:srgbClr val="000099"/>
          </a:solidFill>
          <a:ln>
            <a:solidFill>
              <a:srgbClr val="0000D6"/>
            </a:solidFill>
          </a:ln>
          <a:scene3d>
            <a:camera prst="orthographicFront">
              <a:rot lat="1200000" lon="3000000" rev="0"/>
            </a:camera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/>
          </a:p>
        </p:txBody>
      </p:sp>
      <p:sp>
        <p:nvSpPr>
          <p:cNvPr id="50" name="Rounded Rectangle 49"/>
          <p:cNvSpPr/>
          <p:nvPr/>
        </p:nvSpPr>
        <p:spPr>
          <a:xfrm>
            <a:off x="520859" y="4885782"/>
            <a:ext cx="1330350" cy="458748"/>
          </a:xfrm>
          <a:prstGeom prst="roundRect">
            <a:avLst/>
          </a:prstGeom>
          <a:solidFill>
            <a:srgbClr val="000099"/>
          </a:solidFill>
          <a:ln>
            <a:solidFill>
              <a:srgbClr val="0000D6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899911" y="5754373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>
            <a:off x="1145999" y="5567078"/>
            <a:ext cx="216334" cy="566322"/>
          </a:xfrm>
          <a:prstGeom prst="leftBrace">
            <a:avLst/>
          </a:prstGeom>
          <a:ln>
            <a:solidFill>
              <a:srgbClr val="0300B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/>
          <p:cNvCxnSpPr/>
          <p:nvPr/>
        </p:nvCxnSpPr>
        <p:spPr>
          <a:xfrm>
            <a:off x="3169920" y="5827525"/>
            <a:ext cx="434340" cy="305875"/>
          </a:xfrm>
          <a:prstGeom prst="bentConnector3">
            <a:avLst/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flipV="1">
            <a:off x="3169920" y="5547053"/>
            <a:ext cx="433446" cy="280473"/>
          </a:xfrm>
          <a:prstGeom prst="bentConnector3">
            <a:avLst>
              <a:gd name="adj1" fmla="val 50000"/>
            </a:avLst>
          </a:prstGeom>
          <a:ln>
            <a:solidFill>
              <a:srgbClr val="000099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09216" y="5377697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 and Install</a:t>
            </a:r>
            <a:endParaRPr lang="en-US" sz="1600" dirty="0"/>
          </a:p>
        </p:txBody>
      </p:sp>
      <p:sp>
        <p:nvSpPr>
          <p:cNvPr id="70" name="TextBox 69"/>
          <p:cNvSpPr txBox="1"/>
          <p:nvPr/>
        </p:nvSpPr>
        <p:spPr>
          <a:xfrm>
            <a:off x="3609215" y="5961537"/>
            <a:ext cx="35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Reiterate for better recommendations </a:t>
            </a:r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82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647400"/>
            <a:ext cx="8572500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ML PIPELINE</a:t>
            </a:r>
            <a:endParaRPr lang="en-US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487926" y="1608836"/>
            <a:ext cx="11465822" cy="4581144"/>
            <a:chOff x="348226" y="1545336"/>
            <a:chExt cx="11465822" cy="4581144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3531237624"/>
                </p:ext>
              </p:extLst>
            </p:nvPr>
          </p:nvGraphicFramePr>
          <p:xfrm>
            <a:off x="348226" y="1545336"/>
            <a:ext cx="11465822" cy="458114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Right Arrow 4"/>
            <p:cNvSpPr/>
            <p:nvPr/>
          </p:nvSpPr>
          <p:spPr>
            <a:xfrm>
              <a:off x="2434980" y="2193048"/>
              <a:ext cx="207075" cy="146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487554" y="3798824"/>
              <a:ext cx="207075" cy="146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6613534" y="5322824"/>
              <a:ext cx="207075" cy="146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90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648" y="647400"/>
            <a:ext cx="9442704" cy="7635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ML PIPELINE: WORKLOAD CHARACTERIZATION</a:t>
            </a:r>
            <a:endParaRPr lang="en-US" sz="4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1130459" y="3181998"/>
            <a:ext cx="707688" cy="543600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487926" y="1671658"/>
            <a:ext cx="1992755" cy="1394864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rgbClr val="0300B8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kern="1200" dirty="0" smtClean="0"/>
              <a:t>Workload Characterization</a:t>
            </a:r>
            <a:endParaRPr lang="en-US" sz="1900" b="1" kern="1200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1130457" y="4659536"/>
            <a:ext cx="707691" cy="543600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856780" y="3849388"/>
            <a:ext cx="1255044" cy="694669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chemeClr val="tx2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kern="1200" dirty="0" smtClean="0">
                <a:solidFill>
                  <a:schemeClr val="bg2">
                    <a:lumMod val="75000"/>
                  </a:schemeClr>
                </a:solidFill>
              </a:rPr>
              <a:t>Knob  Identification</a:t>
            </a:r>
            <a:endParaRPr lang="en-US" sz="1200" i="1" kern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856780" y="5318610"/>
            <a:ext cx="1255044" cy="694669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chemeClr val="tx2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Automated</a:t>
            </a:r>
            <a:r>
              <a:rPr lang="en-US" sz="1200" i="1" kern="1200" dirty="0" smtClean="0"/>
              <a:t> 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Tuning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74680" y="2293124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2845525" y="1595238"/>
            <a:ext cx="414218" cy="4503810"/>
          </a:xfrm>
          <a:prstGeom prst="leftBrace">
            <a:avLst>
              <a:gd name="adj1" fmla="val 8333"/>
              <a:gd name="adj2" fmla="val 17175"/>
            </a:avLst>
          </a:prstGeom>
          <a:ln>
            <a:solidFill>
              <a:srgbClr val="00009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173199" y="1502340"/>
            <a:ext cx="8027878" cy="5028512"/>
            <a:chOff x="4416783" y="1511773"/>
            <a:chExt cx="8027878" cy="5028512"/>
          </a:xfrm>
        </p:grpSpPr>
        <p:grpSp>
          <p:nvGrpSpPr>
            <p:cNvPr id="26" name="Group 25"/>
            <p:cNvGrpSpPr/>
            <p:nvPr/>
          </p:nvGrpSpPr>
          <p:grpSpPr>
            <a:xfrm>
              <a:off x="4416783" y="1511773"/>
              <a:ext cx="8027878" cy="5028512"/>
              <a:chOff x="2790675" y="1496533"/>
              <a:chExt cx="8027878" cy="502851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771463" y="1496533"/>
                <a:ext cx="6140633" cy="5028512"/>
                <a:chOff x="3771463" y="1359373"/>
                <a:chExt cx="6140633" cy="5028512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76472" y="1529750"/>
                  <a:ext cx="5852160" cy="4639276"/>
                </a:xfrm>
                <a:prstGeom prst="rect">
                  <a:avLst/>
                </a:prstGeom>
              </p:spPr>
            </p:pic>
            <p:sp>
              <p:nvSpPr>
                <p:cNvPr id="4" name="TextBox 3"/>
                <p:cNvSpPr txBox="1"/>
                <p:nvPr/>
              </p:nvSpPr>
              <p:spPr>
                <a:xfrm>
                  <a:off x="3941826" y="1567806"/>
                  <a:ext cx="202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Runtime-Metrics</a:t>
                  </a:r>
                  <a:endParaRPr lang="en-US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 rot="16200000">
                  <a:off x="2945717" y="2451684"/>
                  <a:ext cx="202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Samples</a:t>
                  </a:r>
                  <a:endParaRPr lang="en-US" dirty="0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3917514" y="3855738"/>
                  <a:ext cx="1987986" cy="995662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00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Phase 1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Dimensionality Reduction</a:t>
                  </a:r>
                  <a:r>
                    <a:rPr lang="en-US" sz="1400" dirty="0" smtClean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r>
                    <a:rPr lang="en-US" sz="1400" b="1" u="sng" dirty="0" smtClean="0">
                      <a:solidFill>
                        <a:schemeClr val="tx1"/>
                      </a:solidFill>
                    </a:rPr>
                    <a:t>Factor Analysis</a:t>
                  </a:r>
                  <a:endParaRPr lang="en-US" sz="1400" b="1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5733120" y="4263209"/>
                  <a:ext cx="202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Factors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 rot="16200000">
                  <a:off x="4825317" y="5192807"/>
                  <a:ext cx="2020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Samples</a:t>
                  </a:r>
                  <a:endParaRPr lang="en-US" dirty="0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7542322" y="3855738"/>
                  <a:ext cx="1769318" cy="995662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rgbClr val="0000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i="1" dirty="0" smtClean="0">
                      <a:solidFill>
                        <a:schemeClr val="tx1"/>
                      </a:solidFill>
                    </a:rPr>
                    <a:t>Phase 2</a:t>
                  </a:r>
                </a:p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Clustering</a:t>
                  </a:r>
                  <a:endParaRPr lang="en-US" sz="14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400" b="1" u="sng" dirty="0" smtClean="0">
                      <a:solidFill>
                        <a:schemeClr val="tx1"/>
                      </a:solidFill>
                    </a:rPr>
                    <a:t>K-means</a:t>
                  </a:r>
                  <a:endParaRPr lang="en-US" sz="1400" b="1" u="sng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941866" y="1359373"/>
                  <a:ext cx="29702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smtClean="0">
                      <a:solidFill>
                        <a:srgbClr val="0000D6"/>
                      </a:solidFill>
                    </a:rPr>
                    <a:t>Small set of </a:t>
                  </a:r>
                  <a:r>
                    <a:rPr lang="en-US" b="1" u="sng" dirty="0" smtClean="0">
                      <a:solidFill>
                        <a:srgbClr val="0000D6"/>
                      </a:solidFill>
                    </a:rPr>
                    <a:t>distinct</a:t>
                  </a:r>
                  <a:r>
                    <a:rPr lang="en-US" b="1" dirty="0" smtClean="0">
                      <a:solidFill>
                        <a:srgbClr val="0000D6"/>
                      </a:solidFill>
                    </a:rPr>
                    <a:t> Metrics to identify workload</a:t>
                  </a:r>
                  <a:endParaRPr lang="en-US" b="1" dirty="0">
                    <a:solidFill>
                      <a:srgbClr val="0000D6"/>
                    </a:solidFill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474720" y="5480776"/>
                <a:ext cx="10027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 smtClean="0">
                    <a:solidFill>
                      <a:srgbClr val="000099"/>
                    </a:solidFill>
                  </a:rPr>
                  <a:t>Redundant Metrics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790675" y="5901723"/>
                <a:ext cx="23309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rgbClr val="000099"/>
                    </a:solidFill>
                  </a:rPr>
                  <a:t>e.g</a:t>
                </a:r>
                <a:r>
                  <a:rPr lang="en-US" sz="1000" i="1" dirty="0" smtClean="0">
                    <a:solidFill>
                      <a:srgbClr val="000099"/>
                    </a:solidFill>
                  </a:rPr>
                  <a:t>., Correlated</a:t>
                </a:r>
                <a:r>
                  <a:rPr lang="en-US" sz="1000" i="1" dirty="0">
                    <a:solidFill>
                      <a:srgbClr val="000099"/>
                    </a:solidFill>
                  </a:rPr>
                  <a:t>,  </a:t>
                </a:r>
              </a:p>
              <a:p>
                <a:pPr algn="ctr"/>
                <a:r>
                  <a:rPr lang="en-US" sz="1000" i="1" dirty="0">
                    <a:solidFill>
                      <a:srgbClr val="000099"/>
                    </a:solidFill>
                  </a:rPr>
                  <a:t>Same measurement – Different Units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9729216" y="2415616"/>
                <a:ext cx="10893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0099"/>
                    </a:solidFill>
                  </a:rPr>
                  <a:t>One representative Metric from each cluster</a:t>
                </a:r>
                <a:endParaRPr lang="en-US" sz="1400" i="1" dirty="0" smtClean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4" name="Bent Arrow 23"/>
            <p:cNvSpPr/>
            <p:nvPr/>
          </p:nvSpPr>
          <p:spPr>
            <a:xfrm flipH="1" flipV="1">
              <a:off x="6120881" y="5333952"/>
              <a:ext cx="415940" cy="507007"/>
            </a:xfrm>
            <a:prstGeom prst="bentArrow">
              <a:avLst>
                <a:gd name="adj1" fmla="val 2983"/>
                <a:gd name="adj2" fmla="val 20303"/>
                <a:gd name="adj3" fmla="val 25000"/>
                <a:gd name="adj4" fmla="val 43750"/>
              </a:avLst>
            </a:prstGeom>
            <a:solidFill>
              <a:srgbClr val="0300B8"/>
            </a:solidFill>
            <a:ln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Right Brace 30"/>
          <p:cNvSpPr/>
          <p:nvPr/>
        </p:nvSpPr>
        <p:spPr>
          <a:xfrm>
            <a:off x="9848088" y="2158098"/>
            <a:ext cx="265176" cy="1305127"/>
          </a:xfrm>
          <a:prstGeom prst="rightBrace">
            <a:avLst/>
          </a:prstGeom>
          <a:ln>
            <a:solidFill>
              <a:srgbClr val="00009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78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648" y="647400"/>
            <a:ext cx="9442704" cy="7635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ML PIPELINE: KNOB IDENTIFICATION</a:t>
            </a:r>
            <a:endParaRPr lang="en-US" sz="4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1130459" y="2610435"/>
            <a:ext cx="707688" cy="543600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720584" y="1616471"/>
            <a:ext cx="1527440" cy="878492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chemeClr val="tx2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Workload Characterization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130457" y="4645456"/>
            <a:ext cx="707691" cy="543600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438623" y="3269507"/>
            <a:ext cx="2091358" cy="1247454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rgbClr val="0300B8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/>
              <a:t>Knob  Identification</a:t>
            </a:r>
          </a:p>
        </p:txBody>
      </p:sp>
      <p:sp>
        <p:nvSpPr>
          <p:cNvPr id="15" name="Freeform 14"/>
          <p:cNvSpPr/>
          <p:nvPr/>
        </p:nvSpPr>
        <p:spPr>
          <a:xfrm>
            <a:off x="856780" y="5317552"/>
            <a:ext cx="1255044" cy="694669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chemeClr val="tx2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Automated</a:t>
            </a:r>
            <a:r>
              <a:rPr lang="en-US" sz="1200" i="1" kern="1200" dirty="0" smtClean="0"/>
              <a:t> </a:t>
            </a: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Tuning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74680" y="3773991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2845525" y="1595238"/>
            <a:ext cx="414218" cy="4503810"/>
          </a:xfrm>
          <a:prstGeom prst="leftBrace">
            <a:avLst>
              <a:gd name="adj1" fmla="val 8333"/>
              <a:gd name="adj2" fmla="val 49863"/>
            </a:avLst>
          </a:prstGeom>
          <a:ln>
            <a:solidFill>
              <a:srgbClr val="00009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3126176" y="1477906"/>
            <a:ext cx="7097270" cy="4780235"/>
            <a:chOff x="3202376" y="1468381"/>
            <a:chExt cx="7097270" cy="4780235"/>
          </a:xfrm>
        </p:grpSpPr>
        <p:grpSp>
          <p:nvGrpSpPr>
            <p:cNvPr id="40" name="Group 39"/>
            <p:cNvGrpSpPr/>
            <p:nvPr/>
          </p:nvGrpSpPr>
          <p:grpSpPr>
            <a:xfrm>
              <a:off x="4764023" y="1468381"/>
              <a:ext cx="5535623" cy="4780235"/>
              <a:chOff x="3694175" y="1468381"/>
              <a:chExt cx="5535623" cy="4780235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4958659" y="1468381"/>
                <a:ext cx="4271139" cy="4780235"/>
                <a:chOff x="4108267" y="1468381"/>
                <a:chExt cx="4271139" cy="4780235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108267" y="1468381"/>
                  <a:ext cx="4271139" cy="4780235"/>
                  <a:chOff x="4108267" y="1468381"/>
                  <a:chExt cx="4271139" cy="4780235"/>
                </a:xfrm>
              </p:grpSpPr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4108267" y="1468381"/>
                    <a:ext cx="4271139" cy="4780235"/>
                    <a:chOff x="4108267" y="1468381"/>
                    <a:chExt cx="4271139" cy="4780235"/>
                  </a:xfrm>
                </p:grpSpPr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4279391" y="1714233"/>
                      <a:ext cx="4100015" cy="4534383"/>
                      <a:chOff x="4279391" y="1522209"/>
                      <a:chExt cx="4100015" cy="4534383"/>
                    </a:xfrm>
                  </p:grpSpPr>
                  <p:pic>
                    <p:nvPicPr>
                      <p:cNvPr id="8" name="Picture 7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279391" y="1522209"/>
                        <a:ext cx="4100015" cy="4534383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8" name="Rounded Rectangle 27"/>
                      <p:cNvSpPr/>
                      <p:nvPr/>
                    </p:nvSpPr>
                    <p:spPr>
                      <a:xfrm>
                        <a:off x="4342710" y="3678665"/>
                        <a:ext cx="1847778" cy="995662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000099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 smtClean="0">
                            <a:solidFill>
                              <a:schemeClr val="tx1"/>
                            </a:solidFill>
                          </a:rPr>
                          <a:t>Rank Importance of knobs using </a:t>
                        </a:r>
                        <a:r>
                          <a:rPr lang="en-US" sz="1600" b="1" i="1" u="sng" dirty="0" smtClean="0">
                            <a:solidFill>
                              <a:schemeClr val="tx1"/>
                            </a:solidFill>
                          </a:rPr>
                          <a:t>Lasso</a:t>
                        </a:r>
                        <a:r>
                          <a:rPr lang="en-US" sz="1600" b="1" i="1" dirty="0" smtClean="0">
                            <a:solidFill>
                              <a:schemeClr val="tx1"/>
                            </a:solidFill>
                          </a:rPr>
                          <a:t> </a:t>
                        </a:r>
                        <a:endParaRPr lang="en-US" sz="1400" b="1" u="sng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4269486" y="1468381"/>
                      <a:ext cx="20208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Knobs</a:t>
                      </a:r>
                      <a:endParaRPr lang="en-US" dirty="0"/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 rot="16200000">
                      <a:off x="3282521" y="2311187"/>
                      <a:ext cx="20208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Samples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025894" y="1990794"/>
                    <a:ext cx="1426466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smtClean="0">
                        <a:solidFill>
                          <a:srgbClr val="000099"/>
                        </a:solidFill>
                      </a:rPr>
                      <a:t>Most</a:t>
                    </a:r>
                  </a:p>
                  <a:p>
                    <a:pPr algn="ctr"/>
                    <a:r>
                      <a:rPr lang="en-US" b="1" dirty="0" smtClean="0">
                        <a:solidFill>
                          <a:srgbClr val="000099"/>
                        </a:solidFill>
                      </a:rPr>
                      <a:t>Impactful </a:t>
                    </a:r>
                  </a:p>
                  <a:p>
                    <a:pPr algn="ctr"/>
                    <a:r>
                      <a:rPr lang="en-US" b="1" dirty="0" smtClean="0">
                        <a:solidFill>
                          <a:srgbClr val="000099"/>
                        </a:solidFill>
                      </a:rPr>
                      <a:t>Knobs on</a:t>
                    </a:r>
                  </a:p>
                  <a:p>
                    <a:pPr algn="ctr"/>
                    <a:r>
                      <a:rPr lang="en-US" b="1" dirty="0" smtClean="0">
                        <a:solidFill>
                          <a:srgbClr val="000099"/>
                        </a:solidFill>
                      </a:rPr>
                      <a:t>Performance</a:t>
                    </a:r>
                  </a:p>
                  <a:p>
                    <a:pPr algn="ctr"/>
                    <a:endParaRPr lang="en-US" b="1" dirty="0" smtClean="0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36" name="TextBox 35"/>
                <p:cNvSpPr txBox="1"/>
                <p:nvPr/>
              </p:nvSpPr>
              <p:spPr>
                <a:xfrm rot="5400000">
                  <a:off x="7063967" y="4449483"/>
                  <a:ext cx="14442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</a:rPr>
                    <a:t>Importance</a:t>
                  </a:r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>
                <a:off x="3694175" y="5194498"/>
                <a:ext cx="2129599" cy="776533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76200" algn="ctr"/>
                <a:r>
                  <a:rPr lang="en-US" sz="1400" i="1" dirty="0">
                    <a:solidFill>
                      <a:schemeClr val="tx1"/>
                    </a:solidFill>
                  </a:rPr>
                  <a:t>Incrementally increase </a:t>
                </a:r>
                <a:endParaRPr lang="en-US" sz="1400" i="1" dirty="0" smtClean="0">
                  <a:solidFill>
                    <a:schemeClr val="tx1"/>
                  </a:solidFill>
                </a:endParaRPr>
              </a:p>
              <a:p>
                <a:pPr marL="76200" algn="ctr"/>
                <a:r>
                  <a:rPr lang="en-US" sz="1400" i="1" dirty="0" smtClean="0">
                    <a:solidFill>
                      <a:schemeClr val="tx1"/>
                    </a:solidFill>
                  </a:rPr>
                  <a:t>#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knobs used for tuning</a:t>
                </a:r>
              </a:p>
              <a:p>
                <a:pPr marL="76200" algn="ctr"/>
                <a:r>
                  <a:rPr lang="en-US" sz="1200" i="1" dirty="0">
                    <a:solidFill>
                      <a:schemeClr val="tx1"/>
                    </a:solidFill>
                  </a:rPr>
                  <a:t>(not too much – not too less)</a:t>
                </a: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202376" y="4001288"/>
              <a:ext cx="2820900" cy="8156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57712" indent="-171450"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 smtClean="0">
                  <a:ea typeface="Open Sans"/>
                  <a:cs typeface="Open Sans"/>
                  <a:sym typeface="Open Sans"/>
                </a:rPr>
                <a:t>Famous feature engineering method</a:t>
              </a:r>
            </a:p>
            <a:p>
              <a:pPr marL="357712" indent="-171450"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 smtClean="0">
                  <a:ea typeface="Open Sans"/>
                  <a:cs typeface="Open Sans"/>
                  <a:sym typeface="Open Sans"/>
                </a:rPr>
                <a:t>Identifies relevant knobs</a:t>
              </a:r>
            </a:p>
            <a:p>
              <a:pPr marL="357712" indent="-171450">
                <a:buSzPts val="1400"/>
                <a:buFont typeface="Arial" panose="020B0604020202020204" pitchFamily="34" charset="0"/>
                <a:buChar char="•"/>
              </a:pPr>
              <a:r>
                <a:rPr lang="en-US" sz="1200" dirty="0" smtClean="0">
                  <a:ea typeface="Open Sans"/>
                  <a:cs typeface="Open Sans"/>
                  <a:sym typeface="Open Sans"/>
                </a:rPr>
                <a:t>Assigns low </a:t>
              </a:r>
              <a:r>
                <a:rPr lang="en-US" sz="1200" dirty="0">
                  <a:ea typeface="Open Sans"/>
                  <a:cs typeface="Open Sans"/>
                  <a:sym typeface="Open Sans"/>
                </a:rPr>
                <a:t>weights to noisy knobs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/>
            </a:p>
          </p:txBody>
        </p:sp>
        <p:sp>
          <p:nvSpPr>
            <p:cNvPr id="42" name="Left Brace 41"/>
            <p:cNvSpPr/>
            <p:nvPr/>
          </p:nvSpPr>
          <p:spPr>
            <a:xfrm flipH="1">
              <a:off x="5918982" y="4001288"/>
              <a:ext cx="219045" cy="697712"/>
            </a:xfrm>
            <a:prstGeom prst="leftBrace">
              <a:avLst>
                <a:gd name="adj1" fmla="val 8333"/>
                <a:gd name="adj2" fmla="val 50717"/>
              </a:avLst>
            </a:prstGeom>
            <a:ln>
              <a:solidFill>
                <a:srgbClr val="000099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Slide Number Placeholder 4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24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648" y="647400"/>
            <a:ext cx="9442704" cy="7635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ML PIPELINE: AUTOMATED TUNING</a:t>
            </a:r>
            <a:endParaRPr lang="en-US" sz="40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sp>
        <p:nvSpPr>
          <p:cNvPr id="9" name="Right Arrow 8"/>
          <p:cNvSpPr/>
          <p:nvPr/>
        </p:nvSpPr>
        <p:spPr>
          <a:xfrm rot="5400000">
            <a:off x="1130459" y="2610435"/>
            <a:ext cx="707688" cy="543600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720584" y="1616471"/>
            <a:ext cx="1527440" cy="878492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chemeClr val="tx2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Workload Characterization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1130457" y="4207306"/>
            <a:ext cx="707691" cy="543600"/>
          </a:xfrm>
          <a:prstGeom prst="rightArrow">
            <a:avLst/>
          </a:prstGeom>
          <a:scene3d>
            <a:camera prst="orthographicFront"/>
            <a:lightRig rig="flat" dir="t"/>
          </a:scene3d>
          <a:sp3d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457694" y="4869783"/>
            <a:ext cx="2053216" cy="1330992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rgbClr val="0300B8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900" b="1" dirty="0"/>
              <a:t>Automated Tuning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74680" y="5469441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2845525" y="1595238"/>
            <a:ext cx="414218" cy="4503810"/>
          </a:xfrm>
          <a:prstGeom prst="leftBrace">
            <a:avLst>
              <a:gd name="adj1" fmla="val 8333"/>
              <a:gd name="adj2" fmla="val 87720"/>
            </a:avLst>
          </a:prstGeom>
          <a:ln>
            <a:solidFill>
              <a:srgbClr val="00009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752981" y="3277585"/>
            <a:ext cx="1462642" cy="809576"/>
          </a:xfrm>
          <a:custGeom>
            <a:avLst/>
            <a:gdLst>
              <a:gd name="connsiteX0" fmla="*/ 0 w 1992755"/>
              <a:gd name="connsiteY0" fmla="*/ 232524 h 1394864"/>
              <a:gd name="connsiteX1" fmla="*/ 232524 w 1992755"/>
              <a:gd name="connsiteY1" fmla="*/ 0 h 1394864"/>
              <a:gd name="connsiteX2" fmla="*/ 1760231 w 1992755"/>
              <a:gd name="connsiteY2" fmla="*/ 0 h 1394864"/>
              <a:gd name="connsiteX3" fmla="*/ 1992755 w 1992755"/>
              <a:gd name="connsiteY3" fmla="*/ 232524 h 1394864"/>
              <a:gd name="connsiteX4" fmla="*/ 1992755 w 1992755"/>
              <a:gd name="connsiteY4" fmla="*/ 1162340 h 1394864"/>
              <a:gd name="connsiteX5" fmla="*/ 1760231 w 1992755"/>
              <a:gd name="connsiteY5" fmla="*/ 1394864 h 1394864"/>
              <a:gd name="connsiteX6" fmla="*/ 232524 w 1992755"/>
              <a:gd name="connsiteY6" fmla="*/ 1394864 h 1394864"/>
              <a:gd name="connsiteX7" fmla="*/ 0 w 1992755"/>
              <a:gd name="connsiteY7" fmla="*/ 1162340 h 1394864"/>
              <a:gd name="connsiteX8" fmla="*/ 0 w 1992755"/>
              <a:gd name="connsiteY8" fmla="*/ 232524 h 139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92755" h="1394864">
                <a:moveTo>
                  <a:pt x="0" y="232524"/>
                </a:moveTo>
                <a:cubicBezTo>
                  <a:pt x="0" y="104105"/>
                  <a:pt x="104105" y="0"/>
                  <a:pt x="232524" y="0"/>
                </a:cubicBezTo>
                <a:lnTo>
                  <a:pt x="1760231" y="0"/>
                </a:lnTo>
                <a:cubicBezTo>
                  <a:pt x="1888650" y="0"/>
                  <a:pt x="1992755" y="104105"/>
                  <a:pt x="1992755" y="232524"/>
                </a:cubicBezTo>
                <a:lnTo>
                  <a:pt x="1992755" y="1162340"/>
                </a:lnTo>
                <a:cubicBezTo>
                  <a:pt x="1992755" y="1290759"/>
                  <a:pt x="1888650" y="1394864"/>
                  <a:pt x="1760231" y="1394864"/>
                </a:cubicBezTo>
                <a:lnTo>
                  <a:pt x="232524" y="1394864"/>
                </a:lnTo>
                <a:cubicBezTo>
                  <a:pt x="104105" y="1394864"/>
                  <a:pt x="0" y="1290759"/>
                  <a:pt x="0" y="1162340"/>
                </a:cubicBezTo>
                <a:lnTo>
                  <a:pt x="0" y="232524"/>
                </a:lnTo>
                <a:close/>
              </a:path>
            </a:pathLst>
          </a:custGeom>
          <a:solidFill>
            <a:schemeClr val="tx2"/>
          </a:solidFill>
          <a:scene3d>
            <a:camera prst="orthographicFront"/>
            <a:lightRig rig="flat" dir="t"/>
          </a:scene3d>
          <a:sp3d prstMaterial="plastic">
            <a:bevelT w="120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494" tIns="140494" rIns="140494" bIns="140494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i="1" kern="1200" dirty="0" smtClean="0">
                <a:solidFill>
                  <a:schemeClr val="bg2">
                    <a:lumMod val="75000"/>
                  </a:schemeClr>
                </a:solidFill>
              </a:rPr>
              <a:t>Knob  Identification</a:t>
            </a:r>
            <a:endParaRPr lang="en-US" sz="1200" i="1" kern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3212118" y="1456164"/>
            <a:ext cx="8217882" cy="45762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 pitchFamily="34" charset="0"/>
              <a:buChar char="●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14400" lvl="1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○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371600" lvl="2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■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828800" lvl="3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●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286000" lvl="4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○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743200" lvl="5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■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00400" lvl="6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●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57600" lvl="7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○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14800" lvl="8" indent="-381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itchFamily="34" charset="0"/>
              <a:buChar char="■"/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300B8"/>
                </a:solidFill>
              </a:rPr>
              <a:t> 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200" b="1" dirty="0" smtClean="0">
                <a:solidFill>
                  <a:srgbClr val="000099"/>
                </a:solidFill>
              </a:rPr>
              <a:t>2 Step-Approach</a:t>
            </a:r>
            <a:r>
              <a:rPr lang="en-US" sz="2200" b="1" dirty="0" smtClean="0">
                <a:solidFill>
                  <a:srgbClr val="0300B8"/>
                </a:solidFill>
              </a:rPr>
              <a:t>: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200" b="1" dirty="0" smtClean="0">
              <a:solidFill>
                <a:srgbClr val="0300B8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Phase 1 : Match target workload to similar workload in repository</a:t>
            </a:r>
            <a:endParaRPr lang="en-US" sz="2200" b="1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1800" dirty="0"/>
              <a:t>	 </a:t>
            </a:r>
            <a:r>
              <a:rPr lang="en-US" sz="1800" dirty="0" smtClean="0"/>
              <a:t>       </a:t>
            </a:r>
            <a:r>
              <a:rPr lang="en-US" sz="1600" dirty="0" smtClean="0"/>
              <a:t>Measure similarity by computing ‘</a:t>
            </a:r>
            <a:r>
              <a:rPr lang="en-US" sz="1600" i="1" dirty="0" smtClean="0"/>
              <a:t>average metric distance</a:t>
            </a:r>
            <a:r>
              <a:rPr lang="en-US" sz="1600" dirty="0" smtClean="0"/>
              <a:t>’</a:t>
            </a: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1600" dirty="0"/>
          </a:p>
          <a:p>
            <a:pPr marL="76200" indent="0">
              <a:lnSpc>
                <a:spcPct val="100000"/>
              </a:lnSpc>
              <a:buNone/>
            </a:pP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Phase </a:t>
            </a:r>
            <a:r>
              <a:rPr lang="en-US" sz="1800" b="1" dirty="0" smtClean="0">
                <a:solidFill>
                  <a:schemeClr val="tx1"/>
                </a:solidFill>
              </a:rPr>
              <a:t>2 </a:t>
            </a:r>
            <a:r>
              <a:rPr lang="en-US" sz="1800" b="1" dirty="0">
                <a:solidFill>
                  <a:schemeClr val="tx1"/>
                </a:solidFill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</a:rPr>
              <a:t>Generate configuration recommendations to optimize ‘Target Objective’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</a:rPr>
              <a:t>        </a:t>
            </a:r>
            <a:r>
              <a:rPr lang="en-US" sz="1600" dirty="0" smtClean="0">
                <a:solidFill>
                  <a:schemeClr val="tx1"/>
                </a:solidFill>
              </a:rPr>
              <a:t>Similar workload data used to train ‘Gaussian Process’ model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	 </a:t>
            </a:r>
            <a:r>
              <a:rPr lang="en-US" sz="1600" dirty="0" smtClean="0">
                <a:solidFill>
                  <a:schemeClr val="tx1"/>
                </a:solidFill>
              </a:rPr>
              <a:t>        	– Predict ‘Target Objective’ values for sample set of possible configurations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chemeClr val="tx1"/>
                </a:solidFill>
              </a:rPr>
              <a:t>	 </a:t>
            </a:r>
            <a:r>
              <a:rPr lang="en-US" sz="1600" b="1" dirty="0" smtClean="0">
                <a:solidFill>
                  <a:schemeClr val="tx1"/>
                </a:solidFill>
              </a:rPr>
              <a:t>         	– </a:t>
            </a:r>
            <a:r>
              <a:rPr lang="en-US" sz="1600" dirty="0" smtClean="0">
                <a:solidFill>
                  <a:schemeClr val="tx1"/>
                </a:solidFill>
              </a:rPr>
              <a:t>Optimize next knob configurations using</a:t>
            </a:r>
            <a:r>
              <a:rPr lang="en-US" sz="1600" i="1" dirty="0" smtClean="0">
                <a:solidFill>
                  <a:schemeClr val="tx1"/>
                </a:solidFill>
              </a:rPr>
              <a:t> ‘Exploration vs 			       Exploitation’ </a:t>
            </a:r>
            <a:r>
              <a:rPr lang="en-US" sz="1600" dirty="0" smtClean="0">
                <a:solidFill>
                  <a:schemeClr val="tx1"/>
                </a:solidFill>
              </a:rPr>
              <a:t>framework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        (</a:t>
            </a:r>
            <a:r>
              <a:rPr lang="en-US" sz="1400" i="1" u="sng" dirty="0" smtClean="0">
                <a:solidFill>
                  <a:schemeClr val="tx1"/>
                </a:solidFill>
              </a:rPr>
              <a:t>explore</a:t>
            </a:r>
            <a:r>
              <a:rPr lang="en-US" sz="1400" i="1" dirty="0" smtClean="0">
                <a:solidFill>
                  <a:schemeClr val="tx1"/>
                </a:solidFill>
              </a:rPr>
              <a:t> configurations near current best with the sole purpose of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400" i="1" dirty="0" smtClean="0">
                <a:solidFill>
                  <a:schemeClr val="tx1"/>
                </a:solidFill>
              </a:rPr>
              <a:t>		          </a:t>
            </a:r>
            <a:r>
              <a:rPr lang="en-US" sz="1400" i="1" u="sng" dirty="0" smtClean="0">
                <a:solidFill>
                  <a:schemeClr val="tx1"/>
                </a:solidFill>
              </a:rPr>
              <a:t>exploiting</a:t>
            </a:r>
            <a:r>
              <a:rPr lang="en-US" sz="1400" i="1" dirty="0" smtClean="0">
                <a:solidFill>
                  <a:schemeClr val="tx1"/>
                </a:solidFill>
              </a:rPr>
              <a:t> a better Target Objective)</a:t>
            </a:r>
            <a:endParaRPr lang="en-US" sz="1600" i="1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1800" dirty="0"/>
          </a:p>
        </p:txBody>
      </p:sp>
      <p:sp>
        <p:nvSpPr>
          <p:cNvPr id="29" name="Diamond 28"/>
          <p:cNvSpPr/>
          <p:nvPr/>
        </p:nvSpPr>
        <p:spPr>
          <a:xfrm>
            <a:off x="3258473" y="263605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3258473" y="3483724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9192" y="2950289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89192" y="3798014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485115" y="5221438"/>
            <a:ext cx="6311478" cy="979337"/>
          </a:xfrm>
          <a:prstGeom prst="rightArrow">
            <a:avLst>
              <a:gd name="adj1" fmla="val 50000"/>
              <a:gd name="adj2" fmla="val 79290"/>
            </a:avLst>
          </a:prstGeom>
          <a:solidFill>
            <a:srgbClr val="000099"/>
          </a:solidFill>
          <a:ln>
            <a:solidFill>
              <a:srgbClr val="0000D6"/>
            </a:solidFill>
          </a:ln>
          <a:scene3d>
            <a:camera prst="perspectiveLef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Expected Improvement </a:t>
            </a:r>
            <a:r>
              <a:rPr lang="en-US" b="1" dirty="0" smtClean="0"/>
              <a:t>+ </a:t>
            </a:r>
            <a:r>
              <a:rPr lang="en-US" sz="1600" b="1" dirty="0" smtClean="0"/>
              <a:t>Knob Configuration Recommendations</a:t>
            </a:r>
            <a:endParaRPr lang="en-US" sz="1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36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393" y="647400"/>
            <a:ext cx="9371214" cy="7635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OTHERS VS OTTERTUNE</a:t>
            </a:r>
            <a:endParaRPr lang="en-US" sz="3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3701" y="2053277"/>
            <a:ext cx="6957752" cy="3665429"/>
            <a:chOff x="734868" y="2152165"/>
            <a:chExt cx="6957752" cy="3665429"/>
          </a:xfrm>
        </p:grpSpPr>
        <p:pic>
          <p:nvPicPr>
            <p:cNvPr id="38" name="Picture 37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051" y="2152165"/>
              <a:ext cx="6753686" cy="2901140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734868" y="5294374"/>
              <a:ext cx="6957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smtClean="0"/>
                <a:t>Throughput </a:t>
              </a:r>
              <a:r>
                <a:rPr lang="en-US" sz="1400" dirty="0"/>
                <a:t>of MySQL and </a:t>
              </a:r>
              <a:r>
                <a:rPr lang="en-US" sz="1400" dirty="0" err="1"/>
                <a:t>Postgres</a:t>
              </a:r>
              <a:r>
                <a:rPr lang="en-US" sz="1400" dirty="0"/>
                <a:t> for </a:t>
              </a:r>
              <a:r>
                <a:rPr lang="en-US" sz="1400" dirty="0" smtClean="0"/>
                <a:t>configurations</a:t>
              </a:r>
            </a:p>
            <a:p>
              <a:pPr algn="ctr"/>
              <a:r>
                <a:rPr lang="en-US" sz="1400" dirty="0" smtClean="0"/>
                <a:t> </a:t>
              </a:r>
              <a:r>
                <a:rPr lang="en-US" sz="1400" dirty="0"/>
                <a:t>generated by </a:t>
              </a:r>
              <a:r>
                <a:rPr lang="en-US" sz="1400" i="1" dirty="0"/>
                <a:t>different tuning </a:t>
              </a:r>
              <a:r>
                <a:rPr lang="en-US" sz="1400" i="1" dirty="0" smtClean="0"/>
                <a:t>agents</a:t>
              </a:r>
              <a:r>
                <a:rPr lang="en-US" sz="1400" i="1" baseline="30000" dirty="0" smtClean="0"/>
                <a:t>[1]</a:t>
              </a:r>
              <a:r>
                <a:rPr lang="en-US" sz="1400" dirty="0" smtClean="0"/>
                <a:t> </a:t>
              </a:r>
              <a:endParaRPr lang="en-US" sz="1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9705" y="6077410"/>
            <a:ext cx="10801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[1] 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Van </a:t>
            </a:r>
            <a:r>
              <a:rPr lang="en-US" sz="1100" dirty="0" err="1">
                <a:solidFill>
                  <a:srgbClr val="222222"/>
                </a:solidFill>
                <a:highlight>
                  <a:srgbClr val="FFFFFF"/>
                </a:highlight>
              </a:rPr>
              <a:t>Aken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, Dana, et al. "Automatic Database Management System Tuning Through Large-scale Machine Learning." </a:t>
            </a:r>
            <a:r>
              <a:rPr lang="en-US" sz="1100" i="1" dirty="0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Management of Data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. ACM, 2017.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33875" y="2745588"/>
            <a:ext cx="2517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151428" y="3178974"/>
            <a:ext cx="241092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7602566" y="2029691"/>
            <a:ext cx="4184881" cy="728630"/>
            <a:chOff x="7602566" y="1853738"/>
            <a:chExt cx="4184881" cy="728630"/>
          </a:xfrm>
        </p:grpSpPr>
        <p:sp>
          <p:nvSpPr>
            <p:cNvPr id="14" name="TextBox 13"/>
            <p:cNvSpPr txBox="1"/>
            <p:nvPr/>
          </p:nvSpPr>
          <p:spPr>
            <a:xfrm>
              <a:off x="7813964" y="1853738"/>
              <a:ext cx="3557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Experiment conducted on Amazon EC2 </a:t>
              </a:r>
              <a:endParaRPr lang="en-US" sz="1600" dirty="0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7602566" y="1959069"/>
              <a:ext cx="207075" cy="14630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813964" y="2243814"/>
              <a:ext cx="39734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      Throughput equal or better than the rest!</a:t>
              </a:r>
              <a:endParaRPr lang="en-US" sz="1600" dirty="0"/>
            </a:p>
          </p:txBody>
        </p:sp>
        <p:sp>
          <p:nvSpPr>
            <p:cNvPr id="49" name="Diamond 48"/>
            <p:cNvSpPr/>
            <p:nvPr/>
          </p:nvSpPr>
          <p:spPr>
            <a:xfrm>
              <a:off x="7992379" y="2394966"/>
              <a:ext cx="107473" cy="8118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7813676" y="3166629"/>
            <a:ext cx="3573780" cy="139671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OtterTune</a:t>
            </a:r>
            <a:r>
              <a:rPr lang="en-US" dirty="0"/>
              <a:t> produce </a:t>
            </a:r>
            <a:r>
              <a:rPr lang="en-US" b="1" i="1" dirty="0" smtClean="0"/>
              <a:t>94</a:t>
            </a:r>
            <a:r>
              <a:rPr lang="en-US" b="1" i="1" dirty="0"/>
              <a:t>%</a:t>
            </a:r>
            <a:r>
              <a:rPr lang="en-US" dirty="0"/>
              <a:t> of </a:t>
            </a:r>
            <a:endParaRPr lang="en-US" dirty="0" smtClean="0"/>
          </a:p>
          <a:p>
            <a:pPr algn="ctr"/>
            <a:r>
              <a:rPr lang="en-US" dirty="0" smtClean="0"/>
              <a:t>DB experts </a:t>
            </a:r>
            <a:r>
              <a:rPr lang="en-US" dirty="0"/>
              <a:t>generated configurations </a:t>
            </a:r>
          </a:p>
          <a:p>
            <a:pPr algn="ctr"/>
            <a:r>
              <a:rPr lang="en-US" dirty="0"/>
              <a:t>within </a:t>
            </a:r>
            <a:r>
              <a:rPr lang="en-US" b="1" i="1" dirty="0"/>
              <a:t>60 </a:t>
            </a:r>
            <a:r>
              <a:rPr lang="en-US" b="1" i="1" dirty="0" err="1" smtClean="0"/>
              <a:t>mins</a:t>
            </a:r>
            <a:r>
              <a:rPr lang="en-US" b="1" i="1" dirty="0" smtClean="0"/>
              <a:t>!</a:t>
            </a:r>
            <a:r>
              <a:rPr lang="en-US" sz="1200" i="1" baseline="60000" dirty="0" smtClean="0"/>
              <a:t>[1]</a:t>
            </a:r>
            <a:endParaRPr lang="en-US" i="1" baseline="60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76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261659" y="2842706"/>
            <a:ext cx="3668684" cy="8733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9571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stelsSmooth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36" y="2806192"/>
            <a:ext cx="4743520" cy="316234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572768"/>
            <a:ext cx="10637520" cy="456063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2400" dirty="0" smtClean="0"/>
              <a:t>Provide a way to </a:t>
            </a:r>
            <a:r>
              <a:rPr lang="en-US" sz="2400" b="1" dirty="0" smtClean="0"/>
              <a:t>store and retrieve </a:t>
            </a:r>
            <a:r>
              <a:rPr lang="en-US" sz="2400" dirty="0" smtClean="0"/>
              <a:t>database information </a:t>
            </a:r>
          </a:p>
          <a:p>
            <a:pPr marL="76200" indent="0" algn="ctr">
              <a:buNone/>
            </a:pPr>
            <a:r>
              <a:rPr lang="en-US" sz="2400" dirty="0" smtClean="0"/>
              <a:t>‘</a:t>
            </a:r>
            <a:r>
              <a:rPr lang="en-US" sz="2400" i="1" dirty="0" smtClean="0"/>
              <a:t>conveniently’</a:t>
            </a:r>
            <a:r>
              <a:rPr lang="en-US" sz="2400" dirty="0" smtClean="0"/>
              <a:t> and ‘</a:t>
            </a:r>
            <a:r>
              <a:rPr lang="en-US" sz="2400" i="1" dirty="0" smtClean="0"/>
              <a:t>efficiently’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647400"/>
            <a:ext cx="11360800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DBMS : WHY SO IMPORTANT?</a:t>
            </a: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36691"/>
              </p:ext>
            </p:extLst>
          </p:nvPr>
        </p:nvGraphicFramePr>
        <p:xfrm>
          <a:off x="805503" y="2611188"/>
          <a:ext cx="6117336" cy="32845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058668">
                  <a:extLst>
                    <a:ext uri="{9D8B030D-6E8A-4147-A177-3AD203B41FA5}">
                      <a16:colId xmlns:a16="http://schemas.microsoft.com/office/drawing/2014/main" val="1774673435"/>
                    </a:ext>
                  </a:extLst>
                </a:gridCol>
                <a:gridCol w="3058668">
                  <a:extLst>
                    <a:ext uri="{9D8B030D-6E8A-4147-A177-3AD203B41FA5}">
                      <a16:colId xmlns:a16="http://schemas.microsoft.com/office/drawing/2014/main" val="1546575006"/>
                    </a:ext>
                  </a:extLst>
                </a:gridCol>
              </a:tblGrid>
              <a:tr h="4984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File</a:t>
                      </a:r>
                      <a:r>
                        <a:rPr lang="en-US" sz="2400" baseline="0" dirty="0" smtClean="0"/>
                        <a:t> System</a:t>
                      </a:r>
                      <a:endParaRPr lang="en-US" sz="2400" dirty="0"/>
                    </a:p>
                  </a:txBody>
                  <a:tcPr marL="118312" marR="118312" marT="59156" marB="5915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DBMS</a:t>
                      </a:r>
                      <a:endParaRPr lang="en-US" sz="2400" dirty="0"/>
                    </a:p>
                  </a:txBody>
                  <a:tcPr marL="118312" marR="118312" marT="59156" marB="59156"/>
                </a:tc>
                <a:extLst>
                  <a:ext uri="{0D108BD9-81ED-4DB2-BD59-A6C34878D82A}">
                    <a16:rowId xmlns:a16="http://schemas.microsoft.com/office/drawing/2014/main" val="909578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Less security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More security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extLst>
                  <a:ext uri="{0D108BD9-81ED-4DB2-BD59-A6C34878D82A}">
                    <a16:rowId xmlns:a16="http://schemas.microsoft.com/office/drawing/2014/main" val="1499481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Best</a:t>
                      </a:r>
                      <a:r>
                        <a:rPr lang="en-US" sz="1600" baseline="0" dirty="0" smtClean="0"/>
                        <a:t> to store small amounts of data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Suitable</a:t>
                      </a:r>
                      <a:r>
                        <a:rPr lang="en-US" sz="1600" baseline="0" dirty="0" smtClean="0"/>
                        <a:t> to store large amounts of data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extLst>
                  <a:ext uri="{0D108BD9-81ED-4DB2-BD59-A6C34878D82A}">
                    <a16:rowId xmlns:a16="http://schemas.microsoft.com/office/drawing/2014/main" val="1025169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 restrictions on</a:t>
                      </a:r>
                      <a:r>
                        <a:rPr lang="en-US" sz="1600" baseline="0" dirty="0" smtClean="0"/>
                        <a:t> duplicate data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Avoid duplicate data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extLst>
                  <a:ext uri="{0D108BD9-81ED-4DB2-BD59-A6C34878D82A}">
                    <a16:rowId xmlns:a16="http://schemas.microsoft.com/office/drawing/2014/main" val="1928572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Cannot define relationships between records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Possible define relationships between data using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i="1" baseline="0" dirty="0" smtClean="0"/>
                        <a:t>Primary Key </a:t>
                      </a:r>
                      <a:r>
                        <a:rPr lang="en-US" sz="1600" baseline="0" dirty="0" smtClean="0"/>
                        <a:t>&amp; </a:t>
                      </a:r>
                      <a:r>
                        <a:rPr lang="en-US" sz="1600" i="1" baseline="0" dirty="0" smtClean="0"/>
                        <a:t>Foreign Key </a:t>
                      </a:r>
                      <a:r>
                        <a:rPr lang="en-US" sz="1600" baseline="0" dirty="0" smtClean="0"/>
                        <a:t>constraints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extLst>
                  <a:ext uri="{0D108BD9-81ED-4DB2-BD59-A6C34878D82A}">
                    <a16:rowId xmlns:a16="http://schemas.microsoft.com/office/drawing/2014/main" val="122568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Cannot perform criteria</a:t>
                      </a:r>
                      <a:r>
                        <a:rPr lang="en-US" sz="1600" baseline="0" dirty="0" smtClean="0"/>
                        <a:t> based data selection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Easy to search for data that</a:t>
                      </a:r>
                      <a:r>
                        <a:rPr lang="en-US" sz="1600" baseline="0" dirty="0" smtClean="0"/>
                        <a:t> follows a particular criteria</a:t>
                      </a:r>
                      <a:endParaRPr lang="en-US" sz="1600" dirty="0"/>
                    </a:p>
                  </a:txBody>
                  <a:tcPr marL="118312" marR="118312" marT="59156" marB="59156" anchor="ctr"/>
                </a:tc>
                <a:extLst>
                  <a:ext uri="{0D108BD9-81ED-4DB2-BD59-A6C34878D82A}">
                    <a16:rowId xmlns:a16="http://schemas.microsoft.com/office/drawing/2014/main" val="327562266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95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572768"/>
            <a:ext cx="10637520" cy="4560632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Data contributes </a:t>
            </a:r>
            <a:r>
              <a:rPr lang="en-US" dirty="0"/>
              <a:t>to an organization’s competitive </a:t>
            </a:r>
            <a:r>
              <a:rPr lang="en-US" dirty="0" smtClean="0"/>
              <a:t>advantage: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			</a:t>
            </a:r>
            <a:r>
              <a:rPr lang="en-US" sz="1800" dirty="0" smtClean="0"/>
              <a:t>Data : relevant, organized</a:t>
            </a:r>
            <a:r>
              <a:rPr lang="en-US" sz="1800" dirty="0"/>
              <a:t>, </a:t>
            </a:r>
            <a:r>
              <a:rPr lang="en-US" sz="1800" dirty="0" smtClean="0"/>
              <a:t>accurate, easily accessible </a:t>
            </a:r>
            <a:r>
              <a:rPr lang="en-US" dirty="0"/>
              <a:t> 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			</a:t>
            </a:r>
            <a:r>
              <a:rPr lang="en-US" sz="1600" i="1" dirty="0" smtClean="0"/>
              <a:t>e.g., Access time is critical for a medical system application</a:t>
            </a:r>
            <a:r>
              <a:rPr lang="en-US" sz="1800" dirty="0" smtClean="0"/>
              <a:t> </a:t>
            </a:r>
            <a:endParaRPr lang="en-US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DBMS performance slows </a:t>
            </a:r>
            <a:r>
              <a:rPr lang="en-US" dirty="0"/>
              <a:t>dramatically as both data and the business </a:t>
            </a:r>
            <a:r>
              <a:rPr lang="en-US" dirty="0" smtClean="0"/>
              <a:t>grow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800" dirty="0" smtClean="0"/>
              <a:t>Needs to be tuned!</a:t>
            </a:r>
          </a:p>
          <a:p>
            <a:pPr marL="76200" indent="0">
              <a:lnSpc>
                <a:spcPct val="100000"/>
              </a:lnSpc>
              <a:buNone/>
            </a:pPr>
            <a:endParaRPr lang="en-US" dirty="0"/>
          </a:p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Configuration </a:t>
            </a:r>
            <a:r>
              <a:rPr lang="en-US" dirty="0"/>
              <a:t>of memory and </a:t>
            </a:r>
            <a:r>
              <a:rPr lang="en-US" dirty="0" smtClean="0"/>
              <a:t>processing </a:t>
            </a:r>
            <a:r>
              <a:rPr lang="en-US" dirty="0"/>
              <a:t>resources of </a:t>
            </a:r>
            <a:r>
              <a:rPr lang="en-US" dirty="0" smtClean="0"/>
              <a:t>the computer </a:t>
            </a:r>
            <a:r>
              <a:rPr lang="en-US" dirty="0"/>
              <a:t>running the </a:t>
            </a:r>
            <a:r>
              <a:rPr lang="en-US" dirty="0" smtClean="0"/>
              <a:t>DBMS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800" dirty="0" smtClean="0"/>
              <a:t>Proper memory allocations for cache usage,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Setting the frequency for writing data to storage,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Assign network protocols to communicate, etc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  <a:endParaRPr lang="en-US" dirty="0" smtClean="0"/>
          </a:p>
          <a:p>
            <a:pPr marL="76200" indent="0">
              <a:lnSpc>
                <a:spcPct val="100000"/>
              </a:lnSpc>
              <a:buNone/>
            </a:pPr>
            <a:endParaRPr lang="en-US" sz="2800" i="1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Involves tuning hundreds of </a:t>
            </a:r>
            <a:r>
              <a:rPr lang="en-US" b="1" i="1" dirty="0" smtClean="0">
                <a:solidFill>
                  <a:srgbClr val="0300B8"/>
                </a:solidFill>
              </a:rPr>
              <a:t>configuration knobs </a:t>
            </a:r>
            <a:r>
              <a:rPr lang="en-US" dirty="0" smtClean="0"/>
              <a:t>controlling almost all aspects of DBMS </a:t>
            </a:r>
            <a:endParaRPr lang="en-US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647400"/>
            <a:ext cx="8572500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DBMS TUNING : WHY – WHAT – HOW ?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673702" y="1744705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9105900" y="1705363"/>
            <a:ext cx="390524" cy="1724875"/>
          </a:xfrm>
          <a:prstGeom prst="rightBrace">
            <a:avLst/>
          </a:prstGeom>
          <a:ln>
            <a:solidFill>
              <a:srgbClr val="00009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300B8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553575" y="2295913"/>
            <a:ext cx="981075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300B8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WHY</a:t>
            </a:r>
            <a:endParaRPr lang="en-US" sz="2800" b="1" dirty="0">
              <a:solidFill>
                <a:srgbClr val="0300B8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44086" y="5248895"/>
            <a:ext cx="1700213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300B8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—  HOW</a:t>
            </a:r>
            <a:endParaRPr lang="en-US" sz="2800" b="1" dirty="0">
              <a:solidFill>
                <a:srgbClr val="0300B8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987916" y="3810920"/>
            <a:ext cx="390524" cy="1180568"/>
          </a:xfrm>
          <a:prstGeom prst="rightBrace">
            <a:avLst/>
          </a:prstGeom>
          <a:ln>
            <a:solidFill>
              <a:srgbClr val="000099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82250" y="4124979"/>
            <a:ext cx="1162049" cy="571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300B8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WHAT</a:t>
            </a:r>
            <a:endParaRPr lang="en-US" sz="2800" b="1" dirty="0">
              <a:solidFill>
                <a:srgbClr val="0300B8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7" name="Right Arrow 16"/>
          <p:cNvSpPr/>
          <p:nvPr/>
        </p:nvSpPr>
        <p:spPr>
          <a:xfrm>
            <a:off x="673702" y="2962952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73702" y="3884019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73702" y="5470048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amond 21"/>
          <p:cNvSpPr/>
          <p:nvPr/>
        </p:nvSpPr>
        <p:spPr>
          <a:xfrm>
            <a:off x="3431869" y="208136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3431869" y="3315149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3431869" y="4229549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3431869" y="4508347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3431869" y="4787145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572768"/>
            <a:ext cx="10801350" cy="4560632"/>
          </a:xfrm>
        </p:spPr>
        <p:txBody>
          <a:bodyPr>
            <a:norm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Standard Approach	Hire an Expert Database Administrator (DBA)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     </a:t>
            </a:r>
            <a:r>
              <a:rPr lang="en-US" sz="1800" dirty="0" smtClean="0"/>
              <a:t>manually adjust configuration knobs using experience + </a:t>
            </a:r>
            <a:r>
              <a:rPr lang="en-US" sz="1800" i="1" dirty="0" smtClean="0"/>
              <a:t>‘trial-and-error’</a:t>
            </a:r>
            <a:r>
              <a:rPr lang="en-US" sz="1800" dirty="0" smtClean="0"/>
              <a:t> approach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   becoming increasingly difficult: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high number of configurable knobs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/>
              <a:t>continuous knob settings</a:t>
            </a:r>
            <a:endParaRPr lang="en-US" sz="18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inter-dependent knobs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each deployment is configured from scratch!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647400"/>
            <a:ext cx="8572500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MANUAL VS AUTOMATED TUNING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069605" y="1762125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604589" y="210422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3604589" y="2380020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82023" y="2671206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2023" y="2947431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82023" y="3223418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82023" y="3499602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6846" y="2738366"/>
            <a:ext cx="3248435" cy="2472424"/>
            <a:chOff x="459507" y="2811780"/>
            <a:chExt cx="3248435" cy="2472424"/>
          </a:xfrm>
        </p:grpSpPr>
        <p:pic>
          <p:nvPicPr>
            <p:cNvPr id="24" name="Shape 165" descr="Screenshot 2017-08-23 10.10.09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59507" y="2811780"/>
              <a:ext cx="3248435" cy="1970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754273" y="4822539"/>
              <a:ext cx="28875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>
                  <a:ea typeface="Calibri"/>
                  <a:cs typeface="Calibri"/>
                  <a:sym typeface="Calibri"/>
                </a:rPr>
                <a:t>~250 </a:t>
              </a:r>
              <a:r>
                <a:rPr lang="en-US" sz="1200" i="1" dirty="0">
                  <a:ea typeface="Calibri"/>
                  <a:cs typeface="Calibri"/>
                  <a:sym typeface="Calibri"/>
                </a:rPr>
                <a:t>new configuration options added to MySQL between 2012 and </a:t>
              </a:r>
              <a:r>
                <a:rPr lang="en-US" sz="1200" i="1" dirty="0" smtClean="0">
                  <a:ea typeface="Calibri"/>
                  <a:cs typeface="Calibri"/>
                  <a:sym typeface="Calibri"/>
                </a:rPr>
                <a:t>2016 </a:t>
              </a:r>
              <a:r>
                <a:rPr lang="en-US" sz="1200" i="1" baseline="30000" dirty="0" smtClean="0">
                  <a:ea typeface="Calibri"/>
                  <a:cs typeface="Calibri"/>
                  <a:sym typeface="Calibri"/>
                </a:rPr>
                <a:t>[1]</a:t>
              </a:r>
              <a:endParaRPr lang="en-US" sz="1200" i="1" baseline="30000" dirty="0"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705" y="6077410"/>
            <a:ext cx="10801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[1] 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Van </a:t>
            </a:r>
            <a:r>
              <a:rPr lang="en-US" sz="1100" dirty="0" err="1">
                <a:solidFill>
                  <a:srgbClr val="222222"/>
                </a:solidFill>
                <a:highlight>
                  <a:srgbClr val="FFFFFF"/>
                </a:highlight>
              </a:rPr>
              <a:t>Aken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, Dana, et al. "Automatic Database Management System Tuning Through Large-scale Machine Learning." </a:t>
            </a:r>
            <a:r>
              <a:rPr lang="en-US" sz="1100" i="1" dirty="0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Management of Data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. ACM, 2017.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98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572768"/>
            <a:ext cx="10801350" cy="4560632"/>
          </a:xfrm>
        </p:spPr>
        <p:txBody>
          <a:bodyPr>
            <a:norm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Standard Approach	Hire an Expert Database </a:t>
            </a:r>
            <a:r>
              <a:rPr lang="en-US" dirty="0"/>
              <a:t>Administrator (DBA)</a:t>
            </a:r>
            <a:endParaRPr lang="en-US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		     </a:t>
            </a:r>
            <a:r>
              <a:rPr lang="en-US" sz="1800" dirty="0" smtClean="0"/>
              <a:t>manually adjust configuration knobs using experience + </a:t>
            </a:r>
            <a:r>
              <a:rPr lang="en-US" sz="1800" i="1" dirty="0" smtClean="0"/>
              <a:t>‘trial-and-error’</a:t>
            </a:r>
            <a:r>
              <a:rPr lang="en-US" sz="1800" dirty="0" smtClean="0"/>
              <a:t> approach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   becoming increasingly difficult: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high number of configurable knobs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</a:t>
            </a:r>
            <a:r>
              <a:rPr lang="en-US" sz="1800" dirty="0"/>
              <a:t>continuous knob settings</a:t>
            </a:r>
            <a:endParaRPr lang="en-US" sz="18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inter-dependent knobs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	each deployment is configured from scratch!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        </a:t>
            </a:r>
            <a:r>
              <a:rPr lang="en-US" sz="1800" b="1" dirty="0" smtClean="0"/>
              <a:t>    </a:t>
            </a:r>
            <a:r>
              <a:rPr lang="en-US" sz="2400" b="1" dirty="0" smtClean="0">
                <a:solidFill>
                  <a:srgbClr val="0300B8"/>
                </a:solidFill>
              </a:rPr>
              <a:t>Auto-tuners</a:t>
            </a:r>
            <a:r>
              <a:rPr lang="en-US" b="1" dirty="0" smtClean="0">
                <a:solidFill>
                  <a:srgbClr val="0300B8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– </a:t>
            </a:r>
            <a:r>
              <a:rPr lang="en-US" dirty="0" smtClean="0">
                <a:solidFill>
                  <a:schemeClr val="tx1"/>
                </a:solidFill>
              </a:rPr>
              <a:t>Tools which can automatically configure DBMS knobs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             </a:t>
            </a:r>
            <a:r>
              <a:rPr lang="en-US" sz="1800" dirty="0" smtClean="0">
                <a:solidFill>
                  <a:schemeClr val="tx1"/>
                </a:solidFill>
              </a:rPr>
              <a:t>Expected to automatically find knob configurations for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			                 best DBMS performance </a:t>
            </a:r>
            <a:r>
              <a:rPr lang="en-US" sz="1200" dirty="0" smtClean="0">
                <a:solidFill>
                  <a:schemeClr val="tx1"/>
                </a:solidFill>
              </a:rPr>
              <a:t>(high throughput, low latency, low cost, </a:t>
            </a:r>
            <a:r>
              <a:rPr lang="en-US" sz="1100" dirty="0" smtClean="0">
                <a:solidFill>
                  <a:schemeClr val="tx1"/>
                </a:solidFill>
              </a:rPr>
              <a:t>etc.)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			              Weaknesses: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				       DBMS specific </a:t>
            </a:r>
            <a:r>
              <a:rPr lang="en-US" sz="1400" dirty="0" smtClean="0">
                <a:solidFill>
                  <a:schemeClr val="tx1"/>
                </a:solidFill>
              </a:rPr>
              <a:t>(</a:t>
            </a:r>
            <a:r>
              <a:rPr lang="en-US" sz="1400" dirty="0" err="1" smtClean="0">
                <a:solidFill>
                  <a:schemeClr val="tx1"/>
                </a:solidFill>
              </a:rPr>
              <a:t>PGTune</a:t>
            </a:r>
            <a:r>
              <a:rPr lang="en-US" sz="1400" dirty="0" smtClean="0">
                <a:solidFill>
                  <a:schemeClr val="tx1"/>
                </a:solidFill>
              </a:rPr>
              <a:t> for </a:t>
            </a:r>
            <a:r>
              <a:rPr lang="en-US" sz="1400" dirty="0" err="1" smtClean="0">
                <a:solidFill>
                  <a:schemeClr val="tx1"/>
                </a:solidFill>
              </a:rPr>
              <a:t>Postgres</a:t>
            </a:r>
            <a:r>
              <a:rPr lang="en-US" sz="1400" dirty="0" smtClean="0">
                <a:solidFill>
                  <a:schemeClr val="tx1"/>
                </a:solidFill>
              </a:rPr>
              <a:t>, Oracle SQL analyzer tool)</a:t>
            </a:r>
            <a:endParaRPr lang="en-US" sz="18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dirty="0" smtClean="0"/>
              <a:t>						       </a:t>
            </a:r>
            <a:r>
              <a:rPr lang="en-US" sz="1800" dirty="0" smtClean="0"/>
              <a:t>Require DBA’s input </a:t>
            </a:r>
            <a:r>
              <a:rPr lang="en-US" sz="1400" dirty="0"/>
              <a:t>(DB2 Performance Wizard tool </a:t>
            </a:r>
            <a:r>
              <a:rPr lang="en-US" sz="1400" dirty="0" smtClean="0"/>
              <a:t>by IBM)</a:t>
            </a:r>
            <a:r>
              <a:rPr lang="en-US" dirty="0" smtClean="0"/>
              <a:t>						       </a:t>
            </a:r>
            <a:r>
              <a:rPr lang="en-US" sz="1800" dirty="0" smtClean="0"/>
              <a:t>DOES NOT REUSE PAST DATA!!!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647400"/>
            <a:ext cx="8572500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MANUAL VS AUTOMATED TUNING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3069605" y="1762125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604589" y="210422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/>
          <p:cNvSpPr/>
          <p:nvPr/>
        </p:nvSpPr>
        <p:spPr>
          <a:xfrm>
            <a:off x="3604589" y="2380020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82023" y="2671206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2023" y="2947431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82023" y="3223418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282023" y="3499602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6846" y="2738366"/>
            <a:ext cx="3248435" cy="2472424"/>
            <a:chOff x="459507" y="2811780"/>
            <a:chExt cx="3248435" cy="2472424"/>
          </a:xfrm>
        </p:grpSpPr>
        <p:pic>
          <p:nvPicPr>
            <p:cNvPr id="24" name="Shape 165" descr="Screenshot 2017-08-23 10.10.09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59507" y="2811780"/>
              <a:ext cx="3248435" cy="19706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/>
            <p:cNvSpPr/>
            <p:nvPr/>
          </p:nvSpPr>
          <p:spPr>
            <a:xfrm>
              <a:off x="754273" y="4822539"/>
              <a:ext cx="28875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 smtClean="0">
                  <a:ea typeface="Calibri"/>
                  <a:cs typeface="Calibri"/>
                  <a:sym typeface="Calibri"/>
                </a:rPr>
                <a:t>~250 </a:t>
              </a:r>
              <a:r>
                <a:rPr lang="en-US" sz="1200" i="1" dirty="0">
                  <a:ea typeface="Calibri"/>
                  <a:cs typeface="Calibri"/>
                  <a:sym typeface="Calibri"/>
                </a:rPr>
                <a:t>new configuration options added to MySQL between 2012 and </a:t>
              </a:r>
              <a:r>
                <a:rPr lang="en-US" sz="1200" i="1" dirty="0" smtClean="0">
                  <a:ea typeface="Calibri"/>
                  <a:cs typeface="Calibri"/>
                  <a:sym typeface="Calibri"/>
                </a:rPr>
                <a:t>2016 </a:t>
              </a:r>
              <a:r>
                <a:rPr lang="en-US" sz="1200" i="1" baseline="30000" dirty="0" smtClean="0">
                  <a:ea typeface="Calibri"/>
                  <a:cs typeface="Calibri"/>
                  <a:sym typeface="Calibri"/>
                </a:rPr>
                <a:t>[1]</a:t>
              </a:r>
              <a:endParaRPr lang="en-US" sz="1200" i="1" baseline="30000" dirty="0"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705" y="6077410"/>
            <a:ext cx="10801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[1] 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Van </a:t>
            </a:r>
            <a:r>
              <a:rPr lang="en-US" sz="1100" dirty="0" err="1">
                <a:solidFill>
                  <a:srgbClr val="222222"/>
                </a:solidFill>
                <a:highlight>
                  <a:srgbClr val="FFFFFF"/>
                </a:highlight>
              </a:rPr>
              <a:t>Aken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, Dana, et al. "Automatic Database Management System Tuning Through Large-scale Machine Learning." </a:t>
            </a:r>
            <a:r>
              <a:rPr lang="en-US" sz="1100" i="1" dirty="0">
                <a:solidFill>
                  <a:srgbClr val="222222"/>
                </a:solidFill>
                <a:highlight>
                  <a:srgbClr val="FFFFFF"/>
                </a:highlight>
              </a:rPr>
              <a:t>International Conference on Management of Data</a:t>
            </a:r>
            <a:r>
              <a:rPr lang="en-US" sz="1100" dirty="0">
                <a:solidFill>
                  <a:srgbClr val="222222"/>
                </a:solidFill>
                <a:highlight>
                  <a:srgbClr val="FFFFFF"/>
                </a:highlight>
              </a:rPr>
              <a:t>. ACM, 2017.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/>
          </a:p>
        </p:txBody>
      </p:sp>
      <p:sp>
        <p:nvSpPr>
          <p:cNvPr id="25" name="Right Arrow 24"/>
          <p:cNvSpPr/>
          <p:nvPr/>
        </p:nvSpPr>
        <p:spPr>
          <a:xfrm>
            <a:off x="3825893" y="4036522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5902298" y="4399127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5902298" y="495640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92619" y="5260006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92619" y="5548828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92619" y="5856702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0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4" y="1572768"/>
            <a:ext cx="11079909" cy="4560632"/>
          </a:xfrm>
        </p:spPr>
        <p:txBody>
          <a:bodyPr>
            <a:norm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         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i="1" dirty="0" smtClean="0">
                <a:solidFill>
                  <a:schemeClr val="tx1"/>
                </a:solidFill>
              </a:rPr>
              <a:t>‘auto-tuner’</a:t>
            </a:r>
            <a:r>
              <a:rPr lang="en-US" dirty="0" smtClean="0">
                <a:solidFill>
                  <a:schemeClr val="tx1"/>
                </a:solidFill>
              </a:rPr>
              <a:t> capable of reusing past tuning-data.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Developed </a:t>
            </a:r>
            <a:r>
              <a:rPr lang="en-US" sz="1800" dirty="0">
                <a:solidFill>
                  <a:schemeClr val="tx1"/>
                </a:solidFill>
              </a:rPr>
              <a:t>by </a:t>
            </a:r>
            <a:r>
              <a:rPr lang="en-US" sz="1800" dirty="0" smtClean="0">
                <a:solidFill>
                  <a:schemeClr val="tx1"/>
                </a:solidFill>
              </a:rPr>
              <a:t>a set of researchers </a:t>
            </a: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dirty="0" smtClean="0">
                <a:solidFill>
                  <a:schemeClr val="tx1"/>
                </a:solidFill>
              </a:rPr>
              <a:t>‘Carnegie </a:t>
            </a:r>
            <a:r>
              <a:rPr lang="en-US" sz="1800" dirty="0">
                <a:solidFill>
                  <a:schemeClr val="tx1"/>
                </a:solidFill>
              </a:rPr>
              <a:t>Mellon Database </a:t>
            </a:r>
            <a:r>
              <a:rPr lang="en-US" sz="1800" dirty="0" smtClean="0">
                <a:solidFill>
                  <a:schemeClr val="tx1"/>
                </a:solidFill>
              </a:rPr>
              <a:t>Group’</a:t>
            </a:r>
          </a:p>
          <a:p>
            <a:pPr marL="7620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What’s so special ‘bout it</a:t>
            </a: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en-US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3" y="647400"/>
            <a:ext cx="9361714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MACHINE LEARNING FOR AUTO-TUNING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817675" y="1741425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334001" y="207623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8410" y="1532390"/>
            <a:ext cx="1800808" cy="586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4450" dist="25400" dir="2700000" algn="br" rotWithShape="0">
              <a:srgbClr val="000000">
                <a:alpha val="6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OtterTune</a:t>
            </a:r>
            <a:endParaRPr lang="en-US" sz="2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669" y="2351315"/>
            <a:ext cx="6010006" cy="8131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620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“Make it easy for </a:t>
            </a:r>
            <a:r>
              <a:rPr lang="en-US" i="1" dirty="0">
                <a:solidFill>
                  <a:schemeClr val="tx1"/>
                </a:solidFill>
              </a:rPr>
              <a:t>anyone to deploy a DBMS, </a:t>
            </a:r>
            <a:endParaRPr lang="en-US" i="1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tx1"/>
                </a:solidFill>
              </a:rPr>
              <a:t>           even with zero </a:t>
            </a:r>
            <a:r>
              <a:rPr lang="en-US" i="1" dirty="0">
                <a:solidFill>
                  <a:schemeClr val="tx1"/>
                </a:solidFill>
              </a:rPr>
              <a:t>expertise in database </a:t>
            </a:r>
            <a:r>
              <a:rPr lang="en-US" i="1" dirty="0" smtClean="0">
                <a:solidFill>
                  <a:schemeClr val="tx1"/>
                </a:solidFill>
              </a:rPr>
              <a:t>administration!”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11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4" y="1572768"/>
            <a:ext cx="11079909" cy="4560632"/>
          </a:xfrm>
        </p:spPr>
        <p:txBody>
          <a:bodyPr>
            <a:norm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		         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i="1" dirty="0" smtClean="0">
                <a:solidFill>
                  <a:schemeClr val="tx1"/>
                </a:solidFill>
              </a:rPr>
              <a:t>‘auto-tuner’</a:t>
            </a:r>
            <a:r>
              <a:rPr lang="en-US" dirty="0" smtClean="0">
                <a:solidFill>
                  <a:schemeClr val="tx1"/>
                </a:solidFill>
              </a:rPr>
              <a:t> capable of reusing past tuning-data.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Developed </a:t>
            </a:r>
            <a:r>
              <a:rPr lang="en-US" sz="1800" dirty="0">
                <a:solidFill>
                  <a:schemeClr val="tx1"/>
                </a:solidFill>
              </a:rPr>
              <a:t>by </a:t>
            </a:r>
            <a:r>
              <a:rPr lang="en-US" sz="1800" dirty="0" smtClean="0">
                <a:solidFill>
                  <a:schemeClr val="tx1"/>
                </a:solidFill>
              </a:rPr>
              <a:t>a set of researchers </a:t>
            </a: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dirty="0" smtClean="0">
                <a:solidFill>
                  <a:schemeClr val="tx1"/>
                </a:solidFill>
              </a:rPr>
              <a:t>‘Carnegie </a:t>
            </a:r>
            <a:r>
              <a:rPr lang="en-US" sz="1800" dirty="0">
                <a:solidFill>
                  <a:schemeClr val="tx1"/>
                </a:solidFill>
              </a:rPr>
              <a:t>Mellon Database </a:t>
            </a:r>
            <a:r>
              <a:rPr lang="en-US" sz="1800" dirty="0" smtClean="0">
                <a:solidFill>
                  <a:schemeClr val="tx1"/>
                </a:solidFill>
              </a:rPr>
              <a:t>Group’</a:t>
            </a:r>
          </a:p>
          <a:p>
            <a:pPr marL="7620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b="1" i="1" dirty="0" smtClean="0">
                <a:solidFill>
                  <a:schemeClr val="accent2">
                    <a:lumMod val="50000"/>
                  </a:schemeClr>
                </a:solidFill>
              </a:rPr>
              <a:t>What’s so special ‘bout it?</a:t>
            </a:r>
          </a:p>
          <a:p>
            <a:pPr marL="76200" indent="0">
              <a:lnSpc>
                <a:spcPct val="100000"/>
              </a:lnSpc>
              <a:buNone/>
            </a:pPr>
            <a:endParaRPr lang="en-US" sz="1800" b="1" i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sz="1800" b="1" i="1" dirty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800" b="1" i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               Capable of </a:t>
            </a:r>
            <a:r>
              <a:rPr lang="en-US" sz="1600" u="sng" dirty="0" smtClean="0">
                <a:solidFill>
                  <a:schemeClr val="tx1"/>
                </a:solidFill>
              </a:rPr>
              <a:t>reusing knowledge</a:t>
            </a:r>
            <a:r>
              <a:rPr lang="en-US" sz="1600" dirty="0" smtClean="0">
                <a:solidFill>
                  <a:schemeClr val="tx1"/>
                </a:solidFill>
              </a:rPr>
              <a:t> gained from previous tuning attempts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                    Works on </a:t>
            </a:r>
            <a:r>
              <a:rPr lang="en-US" sz="1600" u="sng" dirty="0" smtClean="0">
                <a:solidFill>
                  <a:schemeClr val="tx1"/>
                </a:solidFill>
              </a:rPr>
              <a:t>any DBMS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	     </a:t>
            </a:r>
            <a:r>
              <a:rPr lang="en-US" sz="1600" u="sng" dirty="0" smtClean="0">
                <a:solidFill>
                  <a:schemeClr val="tx1"/>
                </a:solidFill>
              </a:rPr>
              <a:t>Minimum input </a:t>
            </a:r>
            <a:r>
              <a:rPr lang="en-US" sz="1600" dirty="0" smtClean="0">
                <a:solidFill>
                  <a:schemeClr val="tx1"/>
                </a:solidFill>
              </a:rPr>
              <a:t>requiring from DBA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	         Use </a:t>
            </a:r>
            <a:r>
              <a:rPr lang="en-US" sz="1600" u="sng" dirty="0" smtClean="0">
                <a:solidFill>
                  <a:schemeClr val="tx1"/>
                </a:solidFill>
              </a:rPr>
              <a:t>ML models</a:t>
            </a:r>
            <a:r>
              <a:rPr lang="en-US" sz="1600" dirty="0" smtClean="0">
                <a:solidFill>
                  <a:schemeClr val="tx1"/>
                </a:solidFill>
              </a:rPr>
              <a:t> at different stages of the process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			     Can produce best knob </a:t>
            </a:r>
            <a:r>
              <a:rPr lang="en-US" sz="1600" dirty="0" err="1" smtClean="0">
                <a:solidFill>
                  <a:schemeClr val="tx1"/>
                </a:solidFill>
              </a:rPr>
              <a:t>config</a:t>
            </a:r>
            <a:r>
              <a:rPr lang="en-US" sz="1600" dirty="0" smtClean="0">
                <a:solidFill>
                  <a:schemeClr val="tx1"/>
                </a:solidFill>
              </a:rPr>
              <a:t>. recommendations within a </a:t>
            </a:r>
            <a:r>
              <a:rPr lang="en-US" sz="1600" u="sng" dirty="0" smtClean="0">
                <a:solidFill>
                  <a:schemeClr val="tx1"/>
                </a:solidFill>
              </a:rPr>
              <a:t>short time</a:t>
            </a:r>
            <a:r>
              <a:rPr lang="en-US" sz="1600" dirty="0" smtClean="0">
                <a:solidFill>
                  <a:schemeClr val="tx1"/>
                </a:solidFill>
              </a:rPr>
              <a:t>      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					</a:t>
            </a:r>
            <a:r>
              <a:rPr lang="en-US" sz="1600" dirty="0">
                <a:solidFill>
                  <a:schemeClr val="tx1"/>
                </a:solidFill>
              </a:rPr>
              <a:t> Can </a:t>
            </a:r>
            <a:r>
              <a:rPr lang="en-US" sz="1600" u="sng" dirty="0">
                <a:solidFill>
                  <a:schemeClr val="tx1"/>
                </a:solidFill>
              </a:rPr>
              <a:t>incrementally predict</a:t>
            </a:r>
            <a:r>
              <a:rPr lang="en-US" sz="1600" dirty="0">
                <a:solidFill>
                  <a:schemeClr val="tx1"/>
                </a:solidFill>
              </a:rPr>
              <a:t> better knob configurations using new tuning data 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smtClean="0">
                <a:solidFill>
                  <a:schemeClr val="tx1"/>
                </a:solidFill>
              </a:rPr>
              <a:t>			               ML models written in </a:t>
            </a:r>
            <a:r>
              <a:rPr lang="en-US" sz="1600" u="sng" dirty="0" smtClean="0">
                <a:solidFill>
                  <a:schemeClr val="tx1"/>
                </a:solidFill>
              </a:rPr>
              <a:t>Python</a:t>
            </a:r>
            <a:r>
              <a:rPr lang="en-US" sz="1600" dirty="0" smtClean="0">
                <a:solidFill>
                  <a:schemeClr val="tx1"/>
                </a:solidFill>
              </a:rPr>
              <a:t> and it’s </a:t>
            </a:r>
            <a:r>
              <a:rPr lang="en-US" sz="1600" u="sng" dirty="0" smtClean="0">
                <a:solidFill>
                  <a:schemeClr val="tx1"/>
                </a:solidFill>
              </a:rPr>
              <a:t>open-source</a:t>
            </a:r>
            <a:r>
              <a:rPr lang="en-US" sz="1000" dirty="0" smtClean="0">
                <a:solidFill>
                  <a:schemeClr val="tx1"/>
                </a:solidFill>
              </a:rPr>
              <a:t> ( </a:t>
            </a:r>
            <a:r>
              <a:rPr lang="en-US" sz="1000" i="1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sz="1000" i="1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sz="1000" i="1" dirty="0" smtClean="0">
                <a:solidFill>
                  <a:schemeClr val="tx1"/>
                </a:solidFill>
                <a:hlinkClick r:id="rId2"/>
              </a:rPr>
              <a:t>github.com/cmu-db/ottertune </a:t>
            </a:r>
            <a:r>
              <a:rPr lang="en-US" sz="1000" i="1" dirty="0" smtClean="0">
                <a:solidFill>
                  <a:schemeClr val="tx1"/>
                </a:solidFill>
              </a:rPr>
              <a:t>)</a:t>
            </a:r>
            <a:r>
              <a:rPr lang="en-US" sz="1600" dirty="0" smtClean="0">
                <a:solidFill>
                  <a:schemeClr val="tx1"/>
                </a:solidFill>
              </a:rPr>
              <a:t>  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3" y="647400"/>
            <a:ext cx="9361714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MACHINE LEARNING FOR AUTO-TUNING</a:t>
            </a:r>
            <a:endParaRPr lang="en-US" b="1" dirty="0"/>
          </a:p>
        </p:txBody>
      </p:sp>
      <p:sp>
        <p:nvSpPr>
          <p:cNvPr id="6" name="Right Arrow 5"/>
          <p:cNvSpPr/>
          <p:nvPr/>
        </p:nvSpPr>
        <p:spPr>
          <a:xfrm>
            <a:off x="2817675" y="1741425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3334001" y="207623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58410" y="1532390"/>
            <a:ext cx="1800808" cy="5865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outerShdw blurRad="44450" dist="25400" dir="2700000" algn="br" rotWithShape="0">
              <a:srgbClr val="000000">
                <a:alpha val="6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/>
              <a:t>OtterTune</a:t>
            </a:r>
            <a:endParaRPr lang="en-US" sz="22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343669" y="2351315"/>
            <a:ext cx="6010006" cy="81314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6200" indent="0">
              <a:lnSpc>
                <a:spcPct val="100000"/>
              </a:lnSpc>
              <a:buNone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“Make it easy for </a:t>
            </a:r>
            <a:r>
              <a:rPr lang="en-US" i="1" dirty="0">
                <a:solidFill>
                  <a:schemeClr val="tx1"/>
                </a:solidFill>
              </a:rPr>
              <a:t>anyone to deploy a DBMS, </a:t>
            </a:r>
            <a:endParaRPr lang="en-US" i="1" dirty="0" smtClean="0">
              <a:solidFill>
                <a:schemeClr val="tx1"/>
              </a:solidFill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US" i="1" dirty="0" smtClean="0">
                <a:solidFill>
                  <a:schemeClr val="tx1"/>
                </a:solidFill>
              </a:rPr>
              <a:t>           even with zero </a:t>
            </a:r>
            <a:r>
              <a:rPr lang="en-US" i="1" dirty="0">
                <a:solidFill>
                  <a:schemeClr val="tx1"/>
                </a:solidFill>
              </a:rPr>
              <a:t>expertise in database </a:t>
            </a:r>
            <a:r>
              <a:rPr lang="en-US" i="1" dirty="0" smtClean="0">
                <a:solidFill>
                  <a:schemeClr val="tx1"/>
                </a:solidFill>
              </a:rPr>
              <a:t>administration!”</a:t>
            </a:r>
            <a:endParaRPr lang="en-US" i="1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139" y="3745987"/>
            <a:ext cx="4777272" cy="2178950"/>
            <a:chOff x="774442" y="3745987"/>
            <a:chExt cx="4777272" cy="2178950"/>
          </a:xfrm>
        </p:grpSpPr>
        <p:sp>
          <p:nvSpPr>
            <p:cNvPr id="35" name="Pentagon 34"/>
            <p:cNvSpPr/>
            <p:nvPr/>
          </p:nvSpPr>
          <p:spPr>
            <a:xfrm>
              <a:off x="3049582" y="4068146"/>
              <a:ext cx="2502132" cy="1534632"/>
            </a:xfrm>
            <a:prstGeom prst="homePlate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1" dirty="0" smtClean="0"/>
                <a:t>    </a:t>
              </a:r>
              <a:r>
                <a:rPr lang="en-US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Tune</a:t>
              </a:r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New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 DBMS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Deployments</a:t>
              </a:r>
            </a:p>
          </p:txBody>
        </p:sp>
        <p:sp>
          <p:nvSpPr>
            <p:cNvPr id="34" name="Pentagon 33"/>
            <p:cNvSpPr/>
            <p:nvPr/>
          </p:nvSpPr>
          <p:spPr>
            <a:xfrm>
              <a:off x="1772817" y="3901821"/>
              <a:ext cx="2220686" cy="1867282"/>
            </a:xfrm>
            <a:prstGeom prst="homePlate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Train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   Machine 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  Learning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Models</a:t>
              </a:r>
            </a:p>
          </p:txBody>
        </p:sp>
        <p:sp>
          <p:nvSpPr>
            <p:cNvPr id="11" name="Pentagon 10"/>
            <p:cNvSpPr/>
            <p:nvPr/>
          </p:nvSpPr>
          <p:spPr>
            <a:xfrm>
              <a:off x="774442" y="3745987"/>
              <a:ext cx="1772816" cy="2178950"/>
            </a:xfrm>
            <a:prstGeom prst="homePlate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Utilize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Past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DBMS</a:t>
              </a:r>
            </a:p>
            <a:p>
              <a:pPr algn="ctr"/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Tuning</a:t>
              </a:r>
              <a:b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n-US" b="1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</p:txBody>
        </p:sp>
      </p:grpSp>
      <p:sp>
        <p:nvSpPr>
          <p:cNvPr id="36" name="Diamond 35"/>
          <p:cNvSpPr/>
          <p:nvPr/>
        </p:nvSpPr>
        <p:spPr>
          <a:xfrm>
            <a:off x="4932072" y="403051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5187569" y="429222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5383333" y="4525938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5571922" y="4768986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4932072" y="5491011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5383333" y="5023768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5187569" y="5236496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244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325" y="1572768"/>
            <a:ext cx="10801350" cy="4560632"/>
          </a:xfrm>
        </p:spPr>
        <p:txBody>
          <a:bodyPr>
            <a:norm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		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647400"/>
            <a:ext cx="8572500" cy="763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ARCHITECHTURE</a:t>
            </a:r>
            <a:endParaRPr lang="en-US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96126" y="1965363"/>
            <a:ext cx="3879360" cy="3530366"/>
            <a:chOff x="713986" y="1812963"/>
            <a:chExt cx="3879360" cy="35303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45" y="1981097"/>
              <a:ext cx="3442498" cy="3362232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713986" y="1812963"/>
              <a:ext cx="3879360" cy="3530366"/>
            </a:xfrm>
            <a:prstGeom prst="roundRect">
              <a:avLst/>
            </a:prstGeom>
            <a:noFill/>
            <a:ln w="28575">
              <a:solidFill>
                <a:srgbClr val="0300B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39459" y="1965363"/>
            <a:ext cx="5124287" cy="3530366"/>
            <a:chOff x="4934112" y="1812963"/>
            <a:chExt cx="5124287" cy="35303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8016" y="2005668"/>
              <a:ext cx="4706688" cy="3264601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4934112" y="1812963"/>
              <a:ext cx="5124287" cy="3530366"/>
            </a:xfrm>
            <a:prstGeom prst="roundRect">
              <a:avLst/>
            </a:prstGeom>
            <a:noFill/>
            <a:ln w="28575">
              <a:solidFill>
                <a:srgbClr val="0300B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urved Down Arrow 15"/>
          <p:cNvSpPr/>
          <p:nvPr/>
        </p:nvSpPr>
        <p:spPr>
          <a:xfrm>
            <a:off x="4851583" y="3175716"/>
            <a:ext cx="1630449" cy="573578"/>
          </a:xfrm>
          <a:prstGeom prst="curvedDownArrow">
            <a:avLst/>
          </a:prstGeom>
          <a:solidFill>
            <a:srgbClr val="0300B8"/>
          </a:solidFill>
          <a:ln>
            <a:solidFill>
              <a:srgbClr val="0300B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10800000">
            <a:off x="4768454" y="3940489"/>
            <a:ext cx="1630449" cy="573578"/>
          </a:xfrm>
          <a:prstGeom prst="curvedDownArrow">
            <a:avLst/>
          </a:prstGeom>
          <a:solidFill>
            <a:srgbClr val="0300B8"/>
          </a:solidFill>
          <a:ln>
            <a:solidFill>
              <a:srgbClr val="0300B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92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3118" y="1795316"/>
            <a:ext cx="6432132" cy="4576209"/>
          </a:xfrm>
        </p:spPr>
        <p:txBody>
          <a:bodyPr>
            <a:normAutofit/>
          </a:bodyPr>
          <a:lstStyle/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At the beginning of each tuning session,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DBA specify the ‘</a:t>
            </a:r>
            <a:r>
              <a:rPr lang="en-US" sz="1800" i="1" dirty="0" smtClean="0"/>
              <a:t>Target Objective’</a:t>
            </a:r>
            <a:r>
              <a:rPr lang="en-US" sz="1200" i="1" dirty="0" smtClean="0"/>
              <a:t>(high throughput, low latency, etc.)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200" i="1" dirty="0" smtClean="0"/>
              <a:t>                      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200" i="1" dirty="0"/>
              <a:t> </a:t>
            </a:r>
            <a:r>
              <a:rPr lang="en-US" sz="1200" i="1" dirty="0" smtClean="0"/>
              <a:t>                     </a:t>
            </a:r>
            <a:r>
              <a:rPr lang="en-US" sz="1800" dirty="0" smtClean="0"/>
              <a:t>Controller starts the </a:t>
            </a:r>
            <a:r>
              <a:rPr lang="en-US" sz="1800" i="1" dirty="0" smtClean="0"/>
              <a:t>‘observational period’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i="1" dirty="0" smtClean="0"/>
              <a:t>	</a:t>
            </a:r>
            <a:r>
              <a:rPr lang="en-US" sz="1800" dirty="0" smtClean="0"/>
              <a:t>on the target DBMS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i="1" dirty="0"/>
              <a:t>	</a:t>
            </a:r>
            <a:r>
              <a:rPr lang="en-US" sz="1800" dirty="0" smtClean="0"/>
              <a:t>During</a:t>
            </a:r>
            <a:r>
              <a:rPr lang="en-US" sz="1800" i="1" dirty="0" smtClean="0"/>
              <a:t> ‘Observational Period’: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i="1" dirty="0"/>
              <a:t>	 </a:t>
            </a:r>
            <a:r>
              <a:rPr lang="en-US" sz="1800" i="1" dirty="0" smtClean="0"/>
              <a:t>   </a:t>
            </a:r>
            <a:r>
              <a:rPr lang="en-US" sz="1600" dirty="0" smtClean="0"/>
              <a:t>Collect initial knob configurations &amp; DBMS runtime statics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Execute workload traces or queries given by DBA </a:t>
            </a:r>
            <a:endParaRPr lang="en-US" sz="1800" i="1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sz="1800" i="1" dirty="0"/>
              <a:t>	 </a:t>
            </a:r>
            <a:r>
              <a:rPr lang="en-US" sz="1800" i="1" dirty="0" smtClean="0"/>
              <a:t>   </a:t>
            </a:r>
            <a:r>
              <a:rPr lang="en-US" sz="1600" dirty="0" smtClean="0"/>
              <a:t>Maintain minimum interaction with DBMS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dirty="0"/>
              <a:t>	</a:t>
            </a:r>
            <a:r>
              <a:rPr lang="en-US" sz="1600" dirty="0" smtClean="0"/>
              <a:t>     Collect same set of initially gathered internal metrics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600" i="1" dirty="0"/>
              <a:t>	 </a:t>
            </a:r>
            <a:r>
              <a:rPr lang="en-US" sz="1600" i="1" dirty="0" smtClean="0"/>
              <a:t>    </a:t>
            </a:r>
            <a:endParaRPr lang="en-US" sz="1800" i="1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en-US" sz="1800" dirty="0"/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0393" y="647400"/>
            <a:ext cx="9371214" cy="7635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1</a:t>
            </a:r>
            <a:r>
              <a:rPr lang="en-US" sz="3200" b="1" baseline="40000" dirty="0" smtClean="0"/>
              <a:t>ST</a:t>
            </a:r>
            <a:r>
              <a:rPr lang="en-US" sz="3600" b="1" baseline="40000" dirty="0" smtClean="0"/>
              <a:t> </a:t>
            </a:r>
            <a:r>
              <a:rPr lang="en-US" sz="3600" b="1" dirty="0" smtClean="0"/>
              <a:t>COMPONENT : CLIENT–SIDE CONTROLLER</a:t>
            </a:r>
            <a:endParaRPr lang="en-US" sz="3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112159" y="90523"/>
            <a:ext cx="1203655" cy="37541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/>
              <a:t>OtterTune</a:t>
            </a:r>
            <a:endParaRPr lang="en-US" sz="16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96126" y="1965363"/>
            <a:ext cx="3879360" cy="3530366"/>
            <a:chOff x="713986" y="1812963"/>
            <a:chExt cx="3879360" cy="35303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945" y="1981097"/>
              <a:ext cx="3442498" cy="3362232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713986" y="1812963"/>
              <a:ext cx="3879360" cy="3530366"/>
            </a:xfrm>
            <a:prstGeom prst="roundRect">
              <a:avLst/>
            </a:prstGeom>
            <a:noFill/>
            <a:ln w="28575">
              <a:solidFill>
                <a:srgbClr val="0300B8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66993" y="3464476"/>
            <a:ext cx="340157" cy="461665"/>
            <a:chOff x="2790177" y="3184759"/>
            <a:chExt cx="340157" cy="461665"/>
          </a:xfrm>
        </p:grpSpPr>
        <p:sp>
          <p:nvSpPr>
            <p:cNvPr id="4" name="Rectangle 3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99704" y="3141165"/>
            <a:ext cx="340157" cy="461665"/>
            <a:chOff x="2790177" y="3184759"/>
            <a:chExt cx="340157" cy="461665"/>
          </a:xfrm>
        </p:grpSpPr>
        <p:sp>
          <p:nvSpPr>
            <p:cNvPr id="18" name="Rectangle 17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40117" y="1795316"/>
            <a:ext cx="340157" cy="461665"/>
            <a:chOff x="2790177" y="3184759"/>
            <a:chExt cx="340157" cy="461665"/>
          </a:xfrm>
        </p:grpSpPr>
        <p:sp>
          <p:nvSpPr>
            <p:cNvPr id="22" name="Rectangle 21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667384" y="1962924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240117" y="2543463"/>
            <a:ext cx="340157" cy="461665"/>
            <a:chOff x="2790177" y="3184759"/>
            <a:chExt cx="340157" cy="461665"/>
          </a:xfrm>
        </p:grpSpPr>
        <p:sp>
          <p:nvSpPr>
            <p:cNvPr id="30" name="Rectangle 29"/>
            <p:cNvSpPr/>
            <p:nvPr/>
          </p:nvSpPr>
          <p:spPr>
            <a:xfrm>
              <a:off x="2790177" y="3184759"/>
              <a:ext cx="340157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 smtClean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sz="2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05224" y="3253036"/>
              <a:ext cx="325110" cy="325110"/>
            </a:xfrm>
            <a:prstGeom prst="roundRect">
              <a:avLst/>
            </a:prstGeom>
            <a:noFill/>
            <a:ln>
              <a:solidFill>
                <a:srgbClr val="0300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ight Arrow 31"/>
          <p:cNvSpPr/>
          <p:nvPr/>
        </p:nvSpPr>
        <p:spPr>
          <a:xfrm>
            <a:off x="5667384" y="2711071"/>
            <a:ext cx="207075" cy="146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5874459" y="3552324"/>
            <a:ext cx="107473" cy="811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3988" y="3840407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3988" y="4088033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173988" y="4335659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3988" y="4605534"/>
            <a:ext cx="73405" cy="50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309085" y="4867275"/>
            <a:ext cx="4457700" cy="1152525"/>
          </a:xfrm>
          <a:prstGeom prst="rightArrow">
            <a:avLst>
              <a:gd name="adj1" fmla="val 50000"/>
              <a:gd name="adj2" fmla="val 55263"/>
            </a:avLst>
          </a:prstGeom>
          <a:solidFill>
            <a:srgbClr val="000099"/>
          </a:solidFill>
          <a:ln>
            <a:solidFill>
              <a:srgbClr val="0000D6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Target Objective + Internal Metrics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1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2917</TotalTime>
  <Words>632</Words>
  <Application>Microsoft Office PowerPoint</Application>
  <PresentationFormat>Widescreen</PresentationFormat>
  <Paragraphs>256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Retrospect</vt:lpstr>
      <vt:lpstr>Automated Configuring of DBMS through  Machine Learning</vt:lpstr>
      <vt:lpstr>DBMS : WHY SO IMPORTANT?</vt:lpstr>
      <vt:lpstr>DBMS TUNING : WHY – WHAT – HOW ?</vt:lpstr>
      <vt:lpstr>MANUAL VS AUTOMATED TUNING</vt:lpstr>
      <vt:lpstr>MANUAL VS AUTOMATED TUNING</vt:lpstr>
      <vt:lpstr>MACHINE LEARNING FOR AUTO-TUNING</vt:lpstr>
      <vt:lpstr>MACHINE LEARNING FOR AUTO-TUNING</vt:lpstr>
      <vt:lpstr>ARCHITECHTURE</vt:lpstr>
      <vt:lpstr>1ST COMPONENT : CLIENT–SIDE CONTROLLER</vt:lpstr>
      <vt:lpstr>PowerPoint Presentation</vt:lpstr>
      <vt:lpstr>ML PIPELINE</vt:lpstr>
      <vt:lpstr>ML PIPELINE: WORKLOAD CHARACTERIZATION</vt:lpstr>
      <vt:lpstr>ML PIPELINE: KNOB IDENTIFICATION</vt:lpstr>
      <vt:lpstr>ML PIPELINE: AUTOMATED TUNING</vt:lpstr>
      <vt:lpstr>OTHERS VS OTTERTUNE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Pandula Priyadarshana</dc:creator>
  <cp:lastModifiedBy>Pandula Priyadarshana</cp:lastModifiedBy>
  <cp:revision>244</cp:revision>
  <dcterms:created xsi:type="dcterms:W3CDTF">2019-01-03T20:14:58Z</dcterms:created>
  <dcterms:modified xsi:type="dcterms:W3CDTF">2019-09-15T13:54:08Z</dcterms:modified>
</cp:coreProperties>
</file>