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4630400" cy="8229600"/>
  <p:notesSz cx="8229600" cy="14630400"/>
  <p:embeddedFontLst>
    <p:embeddedFont>
      <p:font typeface="Georgia" panose="02040502050405020303" pitchFamily="18" charset="0"/>
      <p:regular r:id="rId13"/>
      <p:bold r:id="rId14"/>
      <p:italic r:id="rId15"/>
      <p:boldItalic r:id="rId16"/>
    </p:embeddedFont>
    <p:embeddedFont>
      <p:font typeface="Impact" panose="020B0806030902050204" pitchFamily="34" charset="0"/>
      <p:regular r:id="rId17"/>
    </p:embeddedFont>
    <p:embeddedFont>
      <p:font typeface="Inter"/>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67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7A8C-7060-544D-1C10-DC292FC9448E}"/>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F5502C80-7A1E-52FF-2235-C491F2534B01}"/>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EFB6D2-8E45-7C2B-F7A0-E8842ACE3B9B}"/>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5" name="Footer Placeholder 4">
            <a:extLst>
              <a:ext uri="{FF2B5EF4-FFF2-40B4-BE49-F238E27FC236}">
                <a16:creationId xmlns:a16="http://schemas.microsoft.com/office/drawing/2014/main" id="{C8F72057-3232-85B1-31DD-B3C63DA5D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EDFF1-DDE4-4DE6-4C55-97B4D758EC50}"/>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24868390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7ABB-590C-E35F-1D1F-0FA0D618A2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894FB6-BFDF-E5ED-6E11-3701F2EB14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428B5-7B2F-3573-5AC9-D50095CE9E12}"/>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5" name="Footer Placeholder 4">
            <a:extLst>
              <a:ext uri="{FF2B5EF4-FFF2-40B4-BE49-F238E27FC236}">
                <a16:creationId xmlns:a16="http://schemas.microsoft.com/office/drawing/2014/main" id="{5EFBA343-548F-24A3-06D4-F302EC0AF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0284F-64E5-6EBD-D10F-A1A014B3F38B}"/>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914744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73CE5-216B-7D36-EA82-1D203A5EAACD}"/>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1E98F7-9ABE-938B-52CD-9BD92C4344E0}"/>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17F1BC-41F7-FD52-FE56-56466050D035}"/>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5" name="Footer Placeholder 4">
            <a:extLst>
              <a:ext uri="{FF2B5EF4-FFF2-40B4-BE49-F238E27FC236}">
                <a16:creationId xmlns:a16="http://schemas.microsoft.com/office/drawing/2014/main" id="{4EDE620E-385A-2A2C-C0C4-B563A1BC0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FEE4B-A5C1-1787-2FAD-C28A58341CA3}"/>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10543852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16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44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4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14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644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627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910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75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5A44-F106-D039-73EF-99F2F1F3A0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B685C-CDD9-6BDD-E596-BD1573F90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A7B226-021E-4998-3332-15F5E36E7236}"/>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5" name="Footer Placeholder 4">
            <a:extLst>
              <a:ext uri="{FF2B5EF4-FFF2-40B4-BE49-F238E27FC236}">
                <a16:creationId xmlns:a16="http://schemas.microsoft.com/office/drawing/2014/main" id="{707BD6C8-8C21-F849-A8E6-663BC59DA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5BB0B-F3A9-226D-50B7-4C05C8E26952}"/>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20750376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C5DE-1A10-691C-4EC1-0FF8B1B99659}"/>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5829C1-3199-F325-AAA7-70B9BFB2D34A}"/>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D560A-4043-048C-2FDB-09FE303BAD4B}"/>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5" name="Footer Placeholder 4">
            <a:extLst>
              <a:ext uri="{FF2B5EF4-FFF2-40B4-BE49-F238E27FC236}">
                <a16:creationId xmlns:a16="http://schemas.microsoft.com/office/drawing/2014/main" id="{1BE91FFD-8321-A529-4BD3-C5842BE89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E88BAD-5254-2526-1058-7817C8FCEBC0}"/>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12667292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D469-69EC-4F68-1B3C-BD8A894F22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8A4B9F-AF04-E7B4-B105-C452A54FF960}"/>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20B72B-22BA-C360-0289-F40139F843F3}"/>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C8F38C-6200-6044-C7B8-9B5D15A5ABB2}"/>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6" name="Footer Placeholder 5">
            <a:extLst>
              <a:ext uri="{FF2B5EF4-FFF2-40B4-BE49-F238E27FC236}">
                <a16:creationId xmlns:a16="http://schemas.microsoft.com/office/drawing/2014/main" id="{C517C5E1-82A4-E9A9-18F4-8F343C1170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9FE632-C3E2-B026-5A62-4F11BD0FF3E5}"/>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21885002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3D3-D97A-5428-4105-E91277169921}"/>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3C5424-A636-662E-3050-629A25ACFA36}"/>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5DD978DA-5AD8-C982-787B-EC241B470B08}"/>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B1F3B-F9E6-6846-871A-4DF1DE185EB6}"/>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45B2C82A-69EB-9162-CF37-5F37DB9BC6F8}"/>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61CA49-E436-3AB7-E0D3-29E6DE2D67CA}"/>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8" name="Footer Placeholder 7">
            <a:extLst>
              <a:ext uri="{FF2B5EF4-FFF2-40B4-BE49-F238E27FC236}">
                <a16:creationId xmlns:a16="http://schemas.microsoft.com/office/drawing/2014/main" id="{6D3435DF-9040-AB2F-3B68-08802FE3B6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48C866-3921-B0A8-38C0-38A57383430B}"/>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37451509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07EC-D744-4493-2411-9D6316DE63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A8D26D-90FD-163C-8638-CCF94DC712AF}"/>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4" name="Footer Placeholder 3">
            <a:extLst>
              <a:ext uri="{FF2B5EF4-FFF2-40B4-BE49-F238E27FC236}">
                <a16:creationId xmlns:a16="http://schemas.microsoft.com/office/drawing/2014/main" id="{487744CA-6F56-E543-883A-081BE8EF2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A166DA-5A7C-50EE-DB98-C6E47B54AECC}"/>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7701101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FC64C-A6D9-5750-CE07-7FA821255DFA}"/>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3" name="Footer Placeholder 2">
            <a:extLst>
              <a:ext uri="{FF2B5EF4-FFF2-40B4-BE49-F238E27FC236}">
                <a16:creationId xmlns:a16="http://schemas.microsoft.com/office/drawing/2014/main" id="{E56B5BB1-0B5E-8183-F3C4-E13772980D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CF4DF5-F1A9-3365-B721-91C84A44718B}"/>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20312343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31C6-F161-91C0-9E57-CCD40AFD16AB}"/>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D4A981-DA3F-1410-2BE7-188825FCBD77}"/>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180C6D-57B3-7810-985F-33E32479FC5E}"/>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EFFADCC8-9414-10CE-CD18-833E502A70D0}"/>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6" name="Footer Placeholder 5">
            <a:extLst>
              <a:ext uri="{FF2B5EF4-FFF2-40B4-BE49-F238E27FC236}">
                <a16:creationId xmlns:a16="http://schemas.microsoft.com/office/drawing/2014/main" id="{2FC58818-B94D-3D01-F801-A7E51FE0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63D35-79B3-493B-4BF8-9BD0A652EE0D}"/>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5527336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7311-8E70-7D6B-5320-E71E9067EB20}"/>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093435-6593-54F9-7FCF-AEE2B59DB155}"/>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F1717E07-1CD8-C310-7C15-9F5B239D32BC}"/>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B84802EF-4ADE-98E9-CF08-3D69CC75E43C}"/>
              </a:ext>
            </a:extLst>
          </p:cNvPr>
          <p:cNvSpPr>
            <a:spLocks noGrp="1"/>
          </p:cNvSpPr>
          <p:nvPr>
            <p:ph type="dt" sz="half" idx="10"/>
          </p:nvPr>
        </p:nvSpPr>
        <p:spPr/>
        <p:txBody>
          <a:bodyPr/>
          <a:lstStyle/>
          <a:p>
            <a:fld id="{3CD97356-19E2-4789-BC8B-3C27B88C7D05}" type="datetimeFigureOut">
              <a:rPr lang="en-IN" smtClean="0"/>
              <a:t>17-11-2024</a:t>
            </a:fld>
            <a:endParaRPr lang="en-IN"/>
          </a:p>
        </p:txBody>
      </p:sp>
      <p:sp>
        <p:nvSpPr>
          <p:cNvPr id="6" name="Footer Placeholder 5">
            <a:extLst>
              <a:ext uri="{FF2B5EF4-FFF2-40B4-BE49-F238E27FC236}">
                <a16:creationId xmlns:a16="http://schemas.microsoft.com/office/drawing/2014/main" id="{B7370D5E-8A13-D18D-FC93-5EA2F49E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FA590E-03B4-A643-BC77-BFD551FB2E14}"/>
              </a:ext>
            </a:extLst>
          </p:cNvPr>
          <p:cNvSpPr>
            <a:spLocks noGrp="1"/>
          </p:cNvSpPr>
          <p:nvPr>
            <p:ph type="sldNum" sz="quarter" idx="12"/>
          </p:nvPr>
        </p:nvSpPr>
        <p:spPr/>
        <p:txBody>
          <a:bodyPr/>
          <a:lstStyle/>
          <a:p>
            <a:fld id="{6014E8A1-9DD3-448D-AB7C-2C981462D84F}" type="slidenum">
              <a:rPr lang="en-IN" smtClean="0"/>
              <a:t>‹#›</a:t>
            </a:fld>
            <a:endParaRPr lang="en-IN"/>
          </a:p>
        </p:txBody>
      </p:sp>
    </p:spTree>
    <p:extLst>
      <p:ext uri="{BB962C8B-B14F-4D97-AF65-F5344CB8AC3E}">
        <p14:creationId xmlns:p14="http://schemas.microsoft.com/office/powerpoint/2010/main" val="20338914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9E3255-67DD-CFB0-9D40-31FC4EA7D77D}"/>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E78387-D5B1-CC3E-385D-5B0A0D38BA48}"/>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F19733-1A73-585B-E827-277B5E30C58F}"/>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3CD97356-19E2-4789-BC8B-3C27B88C7D05}" type="datetimeFigureOut">
              <a:rPr lang="en-IN" smtClean="0"/>
              <a:t>17-11-2024</a:t>
            </a:fld>
            <a:endParaRPr lang="en-IN"/>
          </a:p>
        </p:txBody>
      </p:sp>
      <p:sp>
        <p:nvSpPr>
          <p:cNvPr id="5" name="Footer Placeholder 4">
            <a:extLst>
              <a:ext uri="{FF2B5EF4-FFF2-40B4-BE49-F238E27FC236}">
                <a16:creationId xmlns:a16="http://schemas.microsoft.com/office/drawing/2014/main" id="{3DF1CD1C-1B1B-8B72-ED41-8DB84E2B2CF1}"/>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2E69BC-EC55-2F4B-2E2C-F1220D3A6A4D}"/>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6014E8A1-9DD3-448D-AB7C-2C981462D84F}" type="slidenum">
              <a:rPr lang="en-IN" smtClean="0"/>
              <a:t>‹#›</a:t>
            </a:fld>
            <a:endParaRPr lang="en-IN"/>
          </a:p>
        </p:txBody>
      </p:sp>
    </p:spTree>
    <p:extLst>
      <p:ext uri="{BB962C8B-B14F-4D97-AF65-F5344CB8AC3E}">
        <p14:creationId xmlns:p14="http://schemas.microsoft.com/office/powerpoint/2010/main" val="401660770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ED30-A8FA-A96D-7ACF-D8DA985FAA51}"/>
              </a:ext>
            </a:extLst>
          </p:cNvPr>
          <p:cNvSpPr/>
          <p:nvPr/>
        </p:nvSpPr>
        <p:spPr>
          <a:xfrm>
            <a:off x="2087002" y="3569605"/>
            <a:ext cx="9965803" cy="13951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kern="0" spc="-98" dirty="0">
                <a:solidFill>
                  <a:srgbClr val="F95F88"/>
                </a:solidFill>
                <a:latin typeface="Petrona Bold" pitchFamily="34" charset="0"/>
                <a:ea typeface="Petrona Bold" pitchFamily="34" charset="-122"/>
                <a:cs typeface="Petrona Bold" pitchFamily="34" charset="-120"/>
              </a:rPr>
              <a:t> </a:t>
            </a:r>
            <a:r>
              <a:rPr lang="en-US" sz="4400" b="1" kern="0" spc="-98" dirty="0">
                <a:solidFill>
                  <a:srgbClr val="F95F88"/>
                </a:solidFill>
                <a:latin typeface="Petrona Bold" pitchFamily="34" charset="0"/>
                <a:ea typeface="Petrona Bold" pitchFamily="34" charset="-122"/>
                <a:cs typeface="Petrona Bold" pitchFamily="34" charset="-120"/>
              </a:rPr>
              <a:t>A Case Study in Bootstrapped Success</a:t>
            </a:r>
            <a:endParaRPr lang="en-US" sz="4400" b="1" dirty="0"/>
          </a:p>
          <a:p>
            <a:pPr algn="ctr"/>
            <a:endParaRPr lang="en-IN" dirty="0"/>
          </a:p>
        </p:txBody>
      </p:sp>
      <p:pic>
        <p:nvPicPr>
          <p:cNvPr id="14" name="Picture 13">
            <a:extLst>
              <a:ext uri="{FF2B5EF4-FFF2-40B4-BE49-F238E27FC236}">
                <a16:creationId xmlns:a16="http://schemas.microsoft.com/office/drawing/2014/main" id="{C3771A65-DA8A-320A-C4F7-F759B4099FF1}"/>
              </a:ext>
            </a:extLst>
          </p:cNvPr>
          <p:cNvPicPr>
            <a:picLocks noChangeAspect="1"/>
          </p:cNvPicPr>
          <p:nvPr/>
        </p:nvPicPr>
        <p:blipFill>
          <a:blip r:embed="rId2"/>
          <a:stretch>
            <a:fillRect/>
          </a:stretch>
        </p:blipFill>
        <p:spPr>
          <a:xfrm>
            <a:off x="1319735" y="473885"/>
            <a:ext cx="11500338" cy="2433438"/>
          </a:xfrm>
          <a:prstGeom prst="rect">
            <a:avLst/>
          </a:prstGeom>
        </p:spPr>
      </p:pic>
      <p:sp>
        <p:nvSpPr>
          <p:cNvPr id="3" name="Text 6">
            <a:extLst>
              <a:ext uri="{FF2B5EF4-FFF2-40B4-BE49-F238E27FC236}">
                <a16:creationId xmlns:a16="http://schemas.microsoft.com/office/drawing/2014/main" id="{6D08BC86-26B6-0F27-7F00-81E12A8742A7}"/>
              </a:ext>
            </a:extLst>
          </p:cNvPr>
          <p:cNvSpPr/>
          <p:nvPr/>
        </p:nvSpPr>
        <p:spPr>
          <a:xfrm>
            <a:off x="4785835" y="5319481"/>
            <a:ext cx="3958542" cy="417110"/>
          </a:xfrm>
          <a:prstGeom prst="rect">
            <a:avLst/>
          </a:prstGeom>
          <a:noFill/>
          <a:ln/>
        </p:spPr>
        <p:txBody>
          <a:bodyPr wrap="none" lIns="0" tIns="0" rIns="0" bIns="0" rtlCol="0" anchor="t"/>
          <a:lstStyle/>
          <a:p>
            <a:pPr marL="0" indent="0" algn="l">
              <a:lnSpc>
                <a:spcPts val="3100"/>
              </a:lnSpc>
              <a:buNone/>
            </a:pPr>
            <a:r>
              <a:rPr lang="en-US" sz="3200" b="1" kern="0" spc="-36" dirty="0">
                <a:solidFill>
                  <a:srgbClr val="FF0066"/>
                </a:solidFill>
                <a:latin typeface="Inter Bold" pitchFamily="34" charset="0"/>
                <a:ea typeface="Inter Bold" pitchFamily="34" charset="-122"/>
                <a:cs typeface="Inter Bold" pitchFamily="34" charset="-120"/>
              </a:rPr>
              <a:t>By Pandurang Rayfalwar</a:t>
            </a:r>
            <a:endParaRPr lang="en-US" sz="3200" dirty="0">
              <a:solidFill>
                <a:srgbClr val="FF0066"/>
              </a:solidFill>
            </a:endParaRPr>
          </a:p>
        </p:txBody>
      </p:sp>
    </p:spTree>
    <p:extLst>
      <p:ext uri="{BB962C8B-B14F-4D97-AF65-F5344CB8AC3E}">
        <p14:creationId xmlns:p14="http://schemas.microsoft.com/office/powerpoint/2010/main" val="145623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26182-D858-2826-1636-E133E73C54AE}"/>
              </a:ext>
            </a:extLst>
          </p:cNvPr>
          <p:cNvSpPr txBox="1"/>
          <p:nvPr/>
        </p:nvSpPr>
        <p:spPr>
          <a:xfrm>
            <a:off x="3856892" y="3235569"/>
            <a:ext cx="8135816" cy="1323439"/>
          </a:xfrm>
          <a:prstGeom prst="rect">
            <a:avLst/>
          </a:prstGeom>
          <a:noFill/>
        </p:spPr>
        <p:txBody>
          <a:bodyPr wrap="square" rtlCol="0">
            <a:spAutoFit/>
          </a:bodyPr>
          <a:lstStyle/>
          <a:p>
            <a:pPr algn="ctr"/>
            <a:r>
              <a:rPr lang="en-US" sz="8000" dirty="0">
                <a:solidFill>
                  <a:srgbClr val="FF0066"/>
                </a:solidFill>
                <a:latin typeface="Impact" panose="020B0806030902050204" pitchFamily="34" charset="0"/>
              </a:rPr>
              <a:t>Thank You </a:t>
            </a:r>
            <a:r>
              <a:rPr lang="en-US" sz="8000" dirty="0">
                <a:solidFill>
                  <a:srgbClr val="FF0066"/>
                </a:solidFill>
              </a:rPr>
              <a:t>…</a:t>
            </a:r>
            <a:r>
              <a:rPr lang="en-US" sz="8000" dirty="0"/>
              <a:t> </a:t>
            </a:r>
            <a:endParaRPr lang="en-IN" sz="8000" dirty="0"/>
          </a:p>
        </p:txBody>
      </p:sp>
      <p:sp>
        <p:nvSpPr>
          <p:cNvPr id="3" name="TextBox 2">
            <a:extLst>
              <a:ext uri="{FF2B5EF4-FFF2-40B4-BE49-F238E27FC236}">
                <a16:creationId xmlns:a16="http://schemas.microsoft.com/office/drawing/2014/main" id="{6121BAE3-611C-E12B-6D14-6B71EDBC10E2}"/>
              </a:ext>
            </a:extLst>
          </p:cNvPr>
          <p:cNvSpPr txBox="1"/>
          <p:nvPr/>
        </p:nvSpPr>
        <p:spPr>
          <a:xfrm>
            <a:off x="5744308" y="6353908"/>
            <a:ext cx="5603631" cy="707886"/>
          </a:xfrm>
          <a:prstGeom prst="rect">
            <a:avLst/>
          </a:prstGeom>
          <a:noFill/>
        </p:spPr>
        <p:txBody>
          <a:bodyPr wrap="square" rtlCol="0">
            <a:spAutoFit/>
          </a:bodyPr>
          <a:lstStyle/>
          <a:p>
            <a:r>
              <a:rPr lang="en-US" sz="2000" dirty="0">
                <a:solidFill>
                  <a:srgbClr val="FF0066"/>
                </a:solidFill>
                <a:latin typeface="Georgia" panose="02040502050405020303" pitchFamily="18" charset="0"/>
              </a:rPr>
              <a:t>Pandurang Rayfalwar</a:t>
            </a:r>
          </a:p>
          <a:p>
            <a:r>
              <a:rPr lang="en-IN" sz="2000" dirty="0">
                <a:solidFill>
                  <a:srgbClr val="FF0066"/>
                </a:solidFill>
                <a:latin typeface="Georgia" panose="02040502050405020303" pitchFamily="18" charset="0"/>
              </a:rPr>
              <a:t>pandurangrayfalwar@gmail.com</a:t>
            </a:r>
          </a:p>
        </p:txBody>
      </p:sp>
    </p:spTree>
    <p:extLst>
      <p:ext uri="{BB962C8B-B14F-4D97-AF65-F5344CB8AC3E}">
        <p14:creationId xmlns:p14="http://schemas.microsoft.com/office/powerpoint/2010/main" val="126752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3650"/>
            <a:ext cx="5486400" cy="8229600"/>
          </a:xfrm>
          <a:prstGeom prst="rect">
            <a:avLst/>
          </a:prstGeom>
        </p:spPr>
      </p:pic>
      <p:sp>
        <p:nvSpPr>
          <p:cNvPr id="9" name="Text 4"/>
          <p:cNvSpPr/>
          <p:nvPr/>
        </p:nvSpPr>
        <p:spPr>
          <a:xfrm>
            <a:off x="1522842" y="2480065"/>
            <a:ext cx="11911803" cy="5444735"/>
          </a:xfrm>
          <a:prstGeom prst="rect">
            <a:avLst/>
          </a:prstGeom>
          <a:noFill/>
          <a:ln/>
        </p:spPr>
        <p:txBody>
          <a:bodyPr wrap="square" lIns="0" tIns="0" rIns="0" bIns="0" rtlCol="0" anchor="t"/>
          <a:lstStyle/>
          <a:p>
            <a:pPr marL="342900" indent="-342900">
              <a:lnSpc>
                <a:spcPct val="150000"/>
              </a:lnSpc>
              <a:buFont typeface="Wingdings" panose="05000000000000000000" pitchFamily="2" charset="2"/>
              <a:buChar char="Ø"/>
            </a:pPr>
            <a:r>
              <a:rPr lang="en-US" sz="2400" kern="0" spc="-36" dirty="0">
                <a:solidFill>
                  <a:srgbClr val="272525"/>
                </a:solidFill>
                <a:latin typeface="Inter" pitchFamily="34" charset="0"/>
                <a:ea typeface="Inter" pitchFamily="34" charset="-122"/>
                <a:cs typeface="Inter" pitchFamily="34" charset="-120"/>
              </a:rPr>
              <a:t>Zoho, a global software-as-a-service (SaaS) company, has carved a unique path to success through a remarkable bootstrapping strategy. </a:t>
            </a:r>
          </a:p>
          <a:p>
            <a:pPr>
              <a:lnSpc>
                <a:spcPct val="150000"/>
              </a:lnSpc>
            </a:pPr>
            <a:endParaRPr lang="en-US" sz="2400" kern="0" spc="-36" dirty="0">
              <a:solidFill>
                <a:srgbClr val="272525"/>
              </a:solidFill>
              <a:latin typeface="Inter" pitchFamily="34" charset="0"/>
              <a:ea typeface="Inter" pitchFamily="34" charset="-122"/>
              <a:cs typeface="Inter" pitchFamily="34" charset="-120"/>
            </a:endParaRPr>
          </a:p>
          <a:p>
            <a:pPr marL="342900" indent="-342900">
              <a:lnSpc>
                <a:spcPct val="150000"/>
              </a:lnSpc>
              <a:buFont typeface="Wingdings" panose="05000000000000000000" pitchFamily="2" charset="2"/>
              <a:buChar char="Ø"/>
            </a:pPr>
            <a:r>
              <a:rPr lang="en-US" sz="2400" kern="0" spc="-36" dirty="0">
                <a:solidFill>
                  <a:srgbClr val="272525"/>
                </a:solidFill>
                <a:latin typeface="Inter" pitchFamily="34" charset="0"/>
                <a:ea typeface="Inter" pitchFamily="34" charset="-122"/>
                <a:cs typeface="Inter" pitchFamily="34" charset="-120"/>
              </a:rPr>
              <a:t>Founded in 1996 by Sridhar Vembu, Zoho has defied traditional venture capital funding models, achieving profitability since its inception and expanding its software suite to over 45+ applications. </a:t>
            </a:r>
          </a:p>
          <a:p>
            <a:pPr>
              <a:lnSpc>
                <a:spcPct val="150000"/>
              </a:lnSpc>
            </a:pPr>
            <a:endParaRPr lang="en-US" sz="2400" kern="0" spc="-36" dirty="0">
              <a:solidFill>
                <a:srgbClr val="272525"/>
              </a:solidFill>
              <a:latin typeface="Inter" pitchFamily="34" charset="0"/>
              <a:ea typeface="Inter" pitchFamily="34" charset="-122"/>
              <a:cs typeface="Inter" pitchFamily="34" charset="-120"/>
            </a:endParaRPr>
          </a:p>
          <a:p>
            <a:pPr marL="342900" indent="-342900">
              <a:lnSpc>
                <a:spcPct val="150000"/>
              </a:lnSpc>
              <a:buFont typeface="Wingdings" panose="05000000000000000000" pitchFamily="2" charset="2"/>
              <a:buChar char="Ø"/>
            </a:pPr>
            <a:r>
              <a:rPr lang="en-US" sz="2400" kern="0" spc="-36" dirty="0">
                <a:solidFill>
                  <a:srgbClr val="272525"/>
                </a:solidFill>
                <a:latin typeface="Inter" pitchFamily="34" charset="0"/>
                <a:ea typeface="Inter" pitchFamily="34" charset="-122"/>
                <a:cs typeface="Inter" pitchFamily="34" charset="-120"/>
              </a:rPr>
              <a:t>This presentation explores Zoho's journey, highlighting its key strategies, lessons learned, and the impact it's made on the technology landscape.</a:t>
            </a:r>
            <a:endParaRPr lang="en-US" sz="2400" dirty="0"/>
          </a:p>
        </p:txBody>
      </p:sp>
      <p:sp>
        <p:nvSpPr>
          <p:cNvPr id="10" name="Shape 5"/>
          <p:cNvSpPr/>
          <p:nvPr/>
        </p:nvSpPr>
        <p:spPr>
          <a:xfrm>
            <a:off x="6280190" y="6280666"/>
            <a:ext cx="362903" cy="362903"/>
          </a:xfrm>
          <a:prstGeom prst="roundRect">
            <a:avLst>
              <a:gd name="adj" fmla="val 25194296"/>
            </a:avLst>
          </a:prstGeom>
          <a:noFill/>
          <a:ln w="7620">
            <a:solidFill>
              <a:srgbClr val="FFFFFF"/>
            </a:solidFill>
            <a:prstDash val="solid"/>
          </a:ln>
        </p:spPr>
      </p:sp>
      <p:sp>
        <p:nvSpPr>
          <p:cNvPr id="15" name="Rectangle: Rounded Corners 14">
            <a:extLst>
              <a:ext uri="{FF2B5EF4-FFF2-40B4-BE49-F238E27FC236}">
                <a16:creationId xmlns:a16="http://schemas.microsoft.com/office/drawing/2014/main" id="{A01DFD34-AD18-EA84-B9DA-493DBA7B8A8B}"/>
              </a:ext>
            </a:extLst>
          </p:cNvPr>
          <p:cNvSpPr/>
          <p:nvPr/>
        </p:nvSpPr>
        <p:spPr>
          <a:xfrm>
            <a:off x="3173210" y="694671"/>
            <a:ext cx="6939765" cy="10083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b="1" kern="0" spc="-98" dirty="0">
                <a:solidFill>
                  <a:srgbClr val="F95F88"/>
                </a:solidFill>
                <a:latin typeface="Petrona Bold" pitchFamily="34" charset="0"/>
                <a:ea typeface="Petrona Bold" pitchFamily="34" charset="-122"/>
                <a:cs typeface="Petrona Bold" pitchFamily="34" charset="-120"/>
              </a:rPr>
              <a:t>Introduction</a:t>
            </a:r>
            <a:r>
              <a:rPr lang="en-US" sz="4000" b="1" kern="0" spc="-98" dirty="0">
                <a:solidFill>
                  <a:srgbClr val="F95F88"/>
                </a:solidFill>
                <a:latin typeface="Petrona Bold" pitchFamily="34" charset="0"/>
                <a:ea typeface="Petrona Bold" pitchFamily="34" charset="-122"/>
                <a:cs typeface="Petrona Bold" pitchFamily="34" charset="-120"/>
              </a:rPr>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2"/>
          <p:cNvSpPr/>
          <p:nvPr/>
        </p:nvSpPr>
        <p:spPr>
          <a:xfrm>
            <a:off x="660596" y="4032738"/>
            <a:ext cx="6370284" cy="2578142"/>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400" kern="0" spc="-36" dirty="0">
                <a:solidFill>
                  <a:srgbClr val="272525"/>
                </a:solidFill>
                <a:latin typeface="Inter" pitchFamily="34" charset="0"/>
                <a:ea typeface="Inter" pitchFamily="34" charset="-122"/>
                <a:cs typeface="Inter" pitchFamily="34" charset="-120"/>
              </a:rPr>
              <a:t>Zoho entered the software market during a period of intense competition, dominated by established players like Microsoft and Salesforce. </a:t>
            </a:r>
          </a:p>
          <a:p>
            <a:pPr marL="342900" indent="-342900">
              <a:buFont typeface="Arial" panose="020B0604020202020204" pitchFamily="34" charset="0"/>
              <a:buChar char="•"/>
            </a:pPr>
            <a:endParaRPr lang="en-US" sz="2400" kern="0" spc="-36" dirty="0">
              <a:solidFill>
                <a:srgbClr val="272525"/>
              </a:solidFill>
              <a:latin typeface="Inter" pitchFamily="34" charset="0"/>
              <a:ea typeface="Inter" pitchFamily="34" charset="-122"/>
              <a:cs typeface="Inter" pitchFamily="34" charset="-120"/>
            </a:endParaRPr>
          </a:p>
          <a:p>
            <a:pPr marL="342900" indent="-342900">
              <a:buFont typeface="Arial" panose="020B0604020202020204" pitchFamily="34" charset="0"/>
              <a:buChar char="•"/>
            </a:pPr>
            <a:r>
              <a:rPr lang="en-US" sz="2400" kern="0" spc="-36" dirty="0">
                <a:solidFill>
                  <a:srgbClr val="272525"/>
                </a:solidFill>
                <a:latin typeface="Inter" pitchFamily="34" charset="0"/>
                <a:ea typeface="Inter" pitchFamily="34" charset="-122"/>
                <a:cs typeface="Inter" pitchFamily="34" charset="-120"/>
              </a:rPr>
              <a:t>The company faced the challenge of attracting customers and carving out a niche in a crowded landscape.</a:t>
            </a:r>
            <a:endParaRPr lang="en-US" sz="2400" dirty="0"/>
          </a:p>
        </p:txBody>
      </p:sp>
      <p:sp>
        <p:nvSpPr>
          <p:cNvPr id="6" name="Text 4"/>
          <p:cNvSpPr/>
          <p:nvPr/>
        </p:nvSpPr>
        <p:spPr>
          <a:xfrm>
            <a:off x="7731855" y="4032738"/>
            <a:ext cx="6370283" cy="2975426"/>
          </a:xfrm>
          <a:prstGeom prst="rect">
            <a:avLst/>
          </a:prstGeom>
          <a:noFill/>
          <a:ln/>
        </p:spPr>
        <p:txBody>
          <a:bodyPr wrap="square" lIns="0" tIns="0" rIns="0" bIns="0" rtlCol="0" anchor="t"/>
          <a:lstStyle/>
          <a:p>
            <a:pPr marL="457200" indent="-457200">
              <a:lnSpc>
                <a:spcPts val="2850"/>
              </a:lnSpc>
              <a:buFont typeface="Arial" panose="020B0604020202020204" pitchFamily="34" charset="0"/>
              <a:buChar char="•"/>
            </a:pPr>
            <a:r>
              <a:rPr lang="en-US" sz="2400" kern="0" spc="-36" dirty="0">
                <a:solidFill>
                  <a:srgbClr val="272525"/>
                </a:solidFill>
                <a:latin typeface="Inter" pitchFamily="34" charset="0"/>
                <a:ea typeface="Inter" pitchFamily="34" charset="-122"/>
                <a:cs typeface="Inter" pitchFamily="34" charset="-120"/>
              </a:rPr>
              <a:t>Initially, Zoho operated with limited resources and lacked access to traditional investor funding. </a:t>
            </a:r>
          </a:p>
          <a:p>
            <a:pPr marL="457200" indent="-457200">
              <a:lnSpc>
                <a:spcPts val="2850"/>
              </a:lnSpc>
              <a:buFont typeface="Arial" panose="020B0604020202020204" pitchFamily="34" charset="0"/>
              <a:buChar char="•"/>
            </a:pPr>
            <a:endParaRPr lang="en-US" sz="2400" kern="0" spc="-36" dirty="0">
              <a:solidFill>
                <a:srgbClr val="272525"/>
              </a:solidFill>
              <a:latin typeface="Inter" pitchFamily="34" charset="0"/>
              <a:ea typeface="Inter" pitchFamily="34" charset="-122"/>
              <a:cs typeface="Inter" pitchFamily="34" charset="-120"/>
            </a:endParaRPr>
          </a:p>
          <a:p>
            <a:pPr marL="457200" indent="-457200">
              <a:lnSpc>
                <a:spcPts val="2850"/>
              </a:lnSpc>
              <a:buFont typeface="Arial" panose="020B0604020202020204" pitchFamily="34" charset="0"/>
              <a:buChar char="•"/>
            </a:pPr>
            <a:r>
              <a:rPr lang="en-US" sz="2400" kern="0" spc="-36" dirty="0">
                <a:solidFill>
                  <a:srgbClr val="272525"/>
                </a:solidFill>
                <a:latin typeface="Inter" pitchFamily="34" charset="0"/>
                <a:ea typeface="Inter" pitchFamily="34" charset="-122"/>
                <a:cs typeface="Inter" pitchFamily="34" charset="-120"/>
              </a:rPr>
              <a:t>This constraint forced them to prioritize resource allocation and innovate in their approach to growth.</a:t>
            </a:r>
            <a:endParaRPr lang="en-US" sz="2400" dirty="0"/>
          </a:p>
        </p:txBody>
      </p:sp>
      <p:sp>
        <p:nvSpPr>
          <p:cNvPr id="7" name="Rectangle: Rounded Corners 6">
            <a:extLst>
              <a:ext uri="{FF2B5EF4-FFF2-40B4-BE49-F238E27FC236}">
                <a16:creationId xmlns:a16="http://schemas.microsoft.com/office/drawing/2014/main" id="{7E9A1089-BC06-232A-7378-A867CFC76DB3}"/>
              </a:ext>
            </a:extLst>
          </p:cNvPr>
          <p:cNvSpPr/>
          <p:nvPr/>
        </p:nvSpPr>
        <p:spPr>
          <a:xfrm>
            <a:off x="2055597" y="293078"/>
            <a:ext cx="9965803" cy="13373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lnSpc>
                <a:spcPts val="6100"/>
              </a:lnSpc>
              <a:buNone/>
            </a:pPr>
            <a:r>
              <a:rPr lang="en-US" sz="4000" b="1" kern="0" spc="-98" dirty="0">
                <a:solidFill>
                  <a:srgbClr val="F95F88"/>
                </a:solidFill>
                <a:latin typeface="Petrona Bold" pitchFamily="34" charset="0"/>
                <a:ea typeface="Petrona Bold" pitchFamily="34" charset="-122"/>
                <a:cs typeface="Petrona Bold" pitchFamily="34" charset="-120"/>
              </a:rPr>
              <a:t> </a:t>
            </a:r>
            <a:r>
              <a:rPr lang="en-US" sz="4800" b="1" kern="0" spc="-98" dirty="0">
                <a:solidFill>
                  <a:srgbClr val="F95F88"/>
                </a:solidFill>
                <a:latin typeface="Petrona Bold" pitchFamily="34" charset="0"/>
                <a:ea typeface="Petrona Bold" pitchFamily="34" charset="-122"/>
                <a:cs typeface="Petrona Bold" pitchFamily="34" charset="-120"/>
              </a:rPr>
              <a:t>Navigating a Competitive Landscape</a:t>
            </a:r>
            <a:endParaRPr lang="en-US" sz="4800" dirty="0"/>
          </a:p>
          <a:p>
            <a:pPr algn="ctr"/>
            <a:endParaRPr lang="en-IN" dirty="0"/>
          </a:p>
        </p:txBody>
      </p:sp>
      <p:sp>
        <p:nvSpPr>
          <p:cNvPr id="8" name="Rectangle: Rounded Corners 7">
            <a:extLst>
              <a:ext uri="{FF2B5EF4-FFF2-40B4-BE49-F238E27FC236}">
                <a16:creationId xmlns:a16="http://schemas.microsoft.com/office/drawing/2014/main" id="{F5E88D28-06E7-8E3F-0842-F024E0CEF2CE}"/>
              </a:ext>
            </a:extLst>
          </p:cNvPr>
          <p:cNvSpPr/>
          <p:nvPr/>
        </p:nvSpPr>
        <p:spPr>
          <a:xfrm>
            <a:off x="961292" y="2285729"/>
            <a:ext cx="5040000" cy="1080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kern="0" spc="-49" dirty="0">
                <a:solidFill>
                  <a:srgbClr val="F95F88"/>
                </a:solidFill>
                <a:latin typeface="Petrona Bold" pitchFamily="34" charset="0"/>
                <a:ea typeface="Petrona Bold" pitchFamily="34" charset="-122"/>
                <a:cs typeface="Petrona Bold" pitchFamily="34" charset="-120"/>
              </a:rPr>
              <a:t>Challenging Market</a:t>
            </a:r>
            <a:endParaRPr lang="en-US" sz="3600" dirty="0"/>
          </a:p>
          <a:p>
            <a:pPr algn="ctr"/>
            <a:endParaRPr lang="en-IN" dirty="0"/>
          </a:p>
        </p:txBody>
      </p:sp>
      <p:sp>
        <p:nvSpPr>
          <p:cNvPr id="9" name="Rectangle: Rounded Corners 8">
            <a:extLst>
              <a:ext uri="{FF2B5EF4-FFF2-40B4-BE49-F238E27FC236}">
                <a16:creationId xmlns:a16="http://schemas.microsoft.com/office/drawing/2014/main" id="{526AB304-8D0E-47B3-07BC-2915C335F3E5}"/>
              </a:ext>
            </a:extLst>
          </p:cNvPr>
          <p:cNvSpPr/>
          <p:nvPr/>
        </p:nvSpPr>
        <p:spPr>
          <a:xfrm>
            <a:off x="8124092" y="2285729"/>
            <a:ext cx="5040000" cy="1080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kern="0" spc="-49" dirty="0">
                <a:solidFill>
                  <a:srgbClr val="F95F88"/>
                </a:solidFill>
                <a:latin typeface="Petrona Bold" pitchFamily="34" charset="0"/>
                <a:ea typeface="Petrona Bold" pitchFamily="34" charset="-122"/>
                <a:cs typeface="Petrona Bold" pitchFamily="34" charset="-120"/>
              </a:rPr>
              <a:t>Limited Resources</a:t>
            </a:r>
          </a:p>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3"/>
          <a:stretch>
            <a:fillRect/>
          </a:stretch>
        </p:blipFill>
        <p:spPr>
          <a:xfrm>
            <a:off x="3125153" y="1946791"/>
            <a:ext cx="1662470" cy="1284208"/>
          </a:xfrm>
          <a:prstGeom prst="rect">
            <a:avLst/>
          </a:prstGeom>
        </p:spPr>
      </p:pic>
      <p:sp>
        <p:nvSpPr>
          <p:cNvPr id="4" name="Text 1"/>
          <p:cNvSpPr/>
          <p:nvPr/>
        </p:nvSpPr>
        <p:spPr>
          <a:xfrm>
            <a:off x="3912751" y="2584966"/>
            <a:ext cx="87154" cy="341709"/>
          </a:xfrm>
          <a:prstGeom prst="rect">
            <a:avLst/>
          </a:prstGeom>
          <a:noFill/>
          <a:ln/>
        </p:spPr>
        <p:txBody>
          <a:bodyPr wrap="none" lIns="0" tIns="0" rIns="0" bIns="0" rtlCol="0" anchor="t"/>
          <a:lstStyle/>
          <a:p>
            <a:pPr marL="0" indent="0" algn="ctr">
              <a:lnSpc>
                <a:spcPts val="2650"/>
              </a:lnSpc>
              <a:buNone/>
            </a:pPr>
            <a:r>
              <a:rPr lang="en-US" sz="1650" b="1" kern="0" spc="-34" dirty="0">
                <a:solidFill>
                  <a:srgbClr val="272525"/>
                </a:solidFill>
                <a:latin typeface="Petrona Bold" pitchFamily="34" charset="0"/>
                <a:ea typeface="Petrona Bold" pitchFamily="34" charset="-122"/>
                <a:cs typeface="Petrona Bold" pitchFamily="34" charset="-120"/>
              </a:rPr>
              <a:t>1</a:t>
            </a:r>
            <a:endParaRPr lang="en-US" sz="1650" dirty="0"/>
          </a:p>
        </p:txBody>
      </p:sp>
      <p:sp>
        <p:nvSpPr>
          <p:cNvPr id="5" name="Text 2"/>
          <p:cNvSpPr/>
          <p:nvPr/>
        </p:nvSpPr>
        <p:spPr>
          <a:xfrm>
            <a:off x="4958358" y="2117527"/>
            <a:ext cx="2348865" cy="293608"/>
          </a:xfrm>
          <a:prstGeom prst="rect">
            <a:avLst/>
          </a:prstGeom>
          <a:noFill/>
          <a:ln/>
        </p:spPr>
        <p:txBody>
          <a:bodyPr wrap="none" lIns="0" tIns="0" rIns="0" bIns="0" rtlCol="0" anchor="t"/>
          <a:lstStyle/>
          <a:p>
            <a:pPr marL="0" indent="0" algn="l">
              <a:lnSpc>
                <a:spcPts val="2300"/>
              </a:lnSpc>
              <a:buNone/>
            </a:pPr>
            <a:r>
              <a:rPr lang="en-US" sz="2000" b="1" kern="0" spc="-37" dirty="0">
                <a:solidFill>
                  <a:srgbClr val="FF0066"/>
                </a:solidFill>
                <a:latin typeface="Petrona Bold" pitchFamily="34" charset="0"/>
                <a:ea typeface="Petrona Bold" pitchFamily="34" charset="-122"/>
                <a:cs typeface="Petrona Bold" pitchFamily="34" charset="-120"/>
              </a:rPr>
              <a:t>Product Focus</a:t>
            </a:r>
            <a:endParaRPr lang="en-US" sz="2000" dirty="0">
              <a:solidFill>
                <a:srgbClr val="FF0066"/>
              </a:solidFill>
            </a:endParaRPr>
          </a:p>
        </p:txBody>
      </p:sp>
      <p:sp>
        <p:nvSpPr>
          <p:cNvPr id="6" name="Text 3"/>
          <p:cNvSpPr/>
          <p:nvPr/>
        </p:nvSpPr>
        <p:spPr>
          <a:xfrm>
            <a:off x="4958358" y="2513528"/>
            <a:ext cx="8903494" cy="546735"/>
          </a:xfrm>
          <a:prstGeom prst="rect">
            <a:avLst/>
          </a:prstGeom>
          <a:noFill/>
          <a:ln/>
        </p:spPr>
        <p:txBody>
          <a:bodyPr wrap="square" lIns="0" tIns="0" rIns="0" bIns="0" rtlCol="0" anchor="t"/>
          <a:lstStyle/>
          <a:p>
            <a:pPr marL="0" indent="0" algn="l">
              <a:lnSpc>
                <a:spcPts val="2150"/>
              </a:lnSpc>
              <a:buNone/>
            </a:pPr>
            <a:r>
              <a:rPr lang="en-US" sz="2000" kern="0" spc="-27" dirty="0">
                <a:solidFill>
                  <a:srgbClr val="272525"/>
                </a:solidFill>
                <a:latin typeface="Inter" pitchFamily="34" charset="0"/>
                <a:ea typeface="Inter" pitchFamily="34" charset="-122"/>
                <a:cs typeface="Inter" pitchFamily="34" charset="-120"/>
              </a:rPr>
              <a:t>Zoho developed low-cost, high-value products, targeting small and medium businesses with affordable software solutions.</a:t>
            </a:r>
            <a:endParaRPr lang="en-US" sz="2000" dirty="0"/>
          </a:p>
        </p:txBody>
      </p:sp>
      <p:sp>
        <p:nvSpPr>
          <p:cNvPr id="7" name="Shape 4"/>
          <p:cNvSpPr/>
          <p:nvPr/>
        </p:nvSpPr>
        <p:spPr>
          <a:xfrm>
            <a:off x="4830247" y="3242786"/>
            <a:ext cx="9159716" cy="11430"/>
          </a:xfrm>
          <a:prstGeom prst="roundRect">
            <a:avLst>
              <a:gd name="adj" fmla="val 627732"/>
            </a:avLst>
          </a:prstGeom>
          <a:solidFill>
            <a:srgbClr val="C6BDDA"/>
          </a:solidFill>
          <a:ln/>
        </p:spPr>
      </p:sp>
      <p:pic>
        <p:nvPicPr>
          <p:cNvPr id="8" name="Image 1" descr="preencoded.png"/>
          <p:cNvPicPr>
            <a:picLocks noChangeAspect="1"/>
          </p:cNvPicPr>
          <p:nvPr/>
        </p:nvPicPr>
        <p:blipFill>
          <a:blip r:embed="rId4"/>
          <a:stretch>
            <a:fillRect/>
          </a:stretch>
        </p:blipFill>
        <p:spPr>
          <a:xfrm>
            <a:off x="2293858" y="3273623"/>
            <a:ext cx="3325058" cy="1284208"/>
          </a:xfrm>
          <a:prstGeom prst="rect">
            <a:avLst/>
          </a:prstGeom>
        </p:spPr>
      </p:pic>
      <p:sp>
        <p:nvSpPr>
          <p:cNvPr id="9" name="Text 5"/>
          <p:cNvSpPr/>
          <p:nvPr/>
        </p:nvSpPr>
        <p:spPr>
          <a:xfrm>
            <a:off x="3897987" y="3744873"/>
            <a:ext cx="116800" cy="341709"/>
          </a:xfrm>
          <a:prstGeom prst="rect">
            <a:avLst/>
          </a:prstGeom>
          <a:noFill/>
          <a:ln/>
        </p:spPr>
        <p:txBody>
          <a:bodyPr wrap="none" lIns="0" tIns="0" rIns="0" bIns="0" rtlCol="0" anchor="t"/>
          <a:lstStyle/>
          <a:p>
            <a:pPr marL="0" indent="0" algn="ctr">
              <a:lnSpc>
                <a:spcPts val="2650"/>
              </a:lnSpc>
              <a:buNone/>
            </a:pPr>
            <a:r>
              <a:rPr lang="en-US" sz="1650" b="1" kern="0" spc="-34" dirty="0">
                <a:solidFill>
                  <a:srgbClr val="272525"/>
                </a:solidFill>
                <a:latin typeface="Petrona Bold" pitchFamily="34" charset="0"/>
                <a:ea typeface="Petrona Bold" pitchFamily="34" charset="-122"/>
                <a:cs typeface="Petrona Bold" pitchFamily="34" charset="-120"/>
              </a:rPr>
              <a:t>2</a:t>
            </a:r>
            <a:endParaRPr lang="en-US" sz="1650" dirty="0"/>
          </a:p>
        </p:txBody>
      </p:sp>
      <p:sp>
        <p:nvSpPr>
          <p:cNvPr id="10" name="Text 6"/>
          <p:cNvSpPr/>
          <p:nvPr/>
        </p:nvSpPr>
        <p:spPr>
          <a:xfrm>
            <a:off x="5789652" y="3444359"/>
            <a:ext cx="2348865" cy="293608"/>
          </a:xfrm>
          <a:prstGeom prst="rect">
            <a:avLst/>
          </a:prstGeom>
          <a:noFill/>
          <a:ln/>
        </p:spPr>
        <p:txBody>
          <a:bodyPr wrap="none" lIns="0" tIns="0" rIns="0" bIns="0" rtlCol="0" anchor="t"/>
          <a:lstStyle/>
          <a:p>
            <a:pPr marL="0" indent="0" algn="l">
              <a:lnSpc>
                <a:spcPts val="2300"/>
              </a:lnSpc>
              <a:buNone/>
            </a:pPr>
            <a:r>
              <a:rPr lang="en-US" sz="2000" b="1" kern="0" spc="-37" dirty="0">
                <a:solidFill>
                  <a:srgbClr val="FF0066"/>
                </a:solidFill>
                <a:latin typeface="Petrona Bold" pitchFamily="34" charset="0"/>
                <a:ea typeface="Petrona Bold" pitchFamily="34" charset="-122"/>
                <a:cs typeface="Petrona Bold" pitchFamily="34" charset="-120"/>
              </a:rPr>
              <a:t>Customer Engagement</a:t>
            </a:r>
            <a:endParaRPr lang="en-US" sz="2000" dirty="0">
              <a:solidFill>
                <a:srgbClr val="FF0066"/>
              </a:solidFill>
            </a:endParaRPr>
          </a:p>
        </p:txBody>
      </p:sp>
      <p:sp>
        <p:nvSpPr>
          <p:cNvPr id="11" name="Text 7"/>
          <p:cNvSpPr/>
          <p:nvPr/>
        </p:nvSpPr>
        <p:spPr>
          <a:xfrm>
            <a:off x="5789652" y="3840361"/>
            <a:ext cx="8758686" cy="686634"/>
          </a:xfrm>
          <a:prstGeom prst="rect">
            <a:avLst/>
          </a:prstGeom>
          <a:noFill/>
          <a:ln/>
        </p:spPr>
        <p:txBody>
          <a:bodyPr wrap="square" lIns="0" tIns="0" rIns="0" bIns="0" rtlCol="0" anchor="t"/>
          <a:lstStyle/>
          <a:p>
            <a:pPr marL="0" indent="0" algn="l">
              <a:lnSpc>
                <a:spcPts val="2150"/>
              </a:lnSpc>
              <a:buNone/>
            </a:pPr>
            <a:r>
              <a:rPr lang="en-US" sz="2000" kern="0" spc="-27" dirty="0">
                <a:solidFill>
                  <a:srgbClr val="272525"/>
                </a:solidFill>
                <a:latin typeface="Inter" pitchFamily="34" charset="0"/>
                <a:ea typeface="Inter" pitchFamily="34" charset="-122"/>
                <a:cs typeface="Inter" pitchFamily="34" charset="-120"/>
              </a:rPr>
              <a:t>The company implemented a freemium model, offering basic features for free to attract users and converting satisfied customers to paid subscription.</a:t>
            </a:r>
            <a:endParaRPr lang="en-US" sz="1300" dirty="0"/>
          </a:p>
        </p:txBody>
      </p:sp>
      <p:sp>
        <p:nvSpPr>
          <p:cNvPr id="12" name="Shape 8"/>
          <p:cNvSpPr/>
          <p:nvPr/>
        </p:nvSpPr>
        <p:spPr>
          <a:xfrm>
            <a:off x="5661541" y="4569619"/>
            <a:ext cx="8328422" cy="11430"/>
          </a:xfrm>
          <a:prstGeom prst="roundRect">
            <a:avLst>
              <a:gd name="adj" fmla="val 627732"/>
            </a:avLst>
          </a:prstGeom>
          <a:solidFill>
            <a:srgbClr val="C6BDDA"/>
          </a:solidFill>
          <a:ln/>
        </p:spPr>
      </p:sp>
      <p:pic>
        <p:nvPicPr>
          <p:cNvPr id="13" name="Image 2" descr="preencoded.png"/>
          <p:cNvPicPr>
            <a:picLocks noChangeAspect="1"/>
          </p:cNvPicPr>
          <p:nvPr/>
        </p:nvPicPr>
        <p:blipFill>
          <a:blip r:embed="rId5"/>
          <a:stretch>
            <a:fillRect/>
          </a:stretch>
        </p:blipFill>
        <p:spPr>
          <a:xfrm>
            <a:off x="1462564" y="4600456"/>
            <a:ext cx="4987647" cy="1284208"/>
          </a:xfrm>
          <a:prstGeom prst="rect">
            <a:avLst/>
          </a:prstGeom>
        </p:spPr>
      </p:pic>
      <p:sp>
        <p:nvSpPr>
          <p:cNvPr id="14" name="Text 9"/>
          <p:cNvSpPr/>
          <p:nvPr/>
        </p:nvSpPr>
        <p:spPr>
          <a:xfrm>
            <a:off x="3897987" y="5071705"/>
            <a:ext cx="116562" cy="341709"/>
          </a:xfrm>
          <a:prstGeom prst="rect">
            <a:avLst/>
          </a:prstGeom>
          <a:noFill/>
          <a:ln/>
        </p:spPr>
        <p:txBody>
          <a:bodyPr wrap="none" lIns="0" tIns="0" rIns="0" bIns="0" rtlCol="0" anchor="t"/>
          <a:lstStyle/>
          <a:p>
            <a:pPr marL="0" indent="0" algn="ctr">
              <a:lnSpc>
                <a:spcPts val="2650"/>
              </a:lnSpc>
              <a:buNone/>
            </a:pPr>
            <a:r>
              <a:rPr lang="en-US" sz="1650" b="1" kern="0" spc="-34" dirty="0">
                <a:solidFill>
                  <a:srgbClr val="272525"/>
                </a:solidFill>
                <a:latin typeface="Petrona Bold" pitchFamily="34" charset="0"/>
                <a:ea typeface="Petrona Bold" pitchFamily="34" charset="-122"/>
                <a:cs typeface="Petrona Bold" pitchFamily="34" charset="-120"/>
              </a:rPr>
              <a:t>3</a:t>
            </a:r>
            <a:endParaRPr lang="en-US" sz="1650" dirty="0"/>
          </a:p>
        </p:txBody>
      </p:sp>
      <p:sp>
        <p:nvSpPr>
          <p:cNvPr id="15" name="Text 10"/>
          <p:cNvSpPr/>
          <p:nvPr/>
        </p:nvSpPr>
        <p:spPr>
          <a:xfrm>
            <a:off x="6620947" y="4771192"/>
            <a:ext cx="2348865" cy="293608"/>
          </a:xfrm>
          <a:prstGeom prst="rect">
            <a:avLst/>
          </a:prstGeom>
          <a:noFill/>
          <a:ln/>
        </p:spPr>
        <p:txBody>
          <a:bodyPr wrap="none" lIns="0" tIns="0" rIns="0" bIns="0" rtlCol="0" anchor="t"/>
          <a:lstStyle/>
          <a:p>
            <a:pPr marL="0" indent="0" algn="l">
              <a:lnSpc>
                <a:spcPts val="2300"/>
              </a:lnSpc>
              <a:buNone/>
            </a:pPr>
            <a:r>
              <a:rPr lang="en-US" sz="2000" b="1" kern="0" spc="-37" dirty="0">
                <a:solidFill>
                  <a:srgbClr val="FF0066"/>
                </a:solidFill>
                <a:latin typeface="Petrona Bold" pitchFamily="34" charset="0"/>
                <a:ea typeface="Petrona Bold" pitchFamily="34" charset="-122"/>
                <a:cs typeface="Petrona Bold" pitchFamily="34" charset="-120"/>
              </a:rPr>
              <a:t>Talent Development</a:t>
            </a:r>
            <a:endParaRPr lang="en-US" sz="2000" dirty="0">
              <a:solidFill>
                <a:srgbClr val="FF0066"/>
              </a:solidFill>
            </a:endParaRPr>
          </a:p>
        </p:txBody>
      </p:sp>
      <p:sp>
        <p:nvSpPr>
          <p:cNvPr id="16" name="Text 11"/>
          <p:cNvSpPr/>
          <p:nvPr/>
        </p:nvSpPr>
        <p:spPr>
          <a:xfrm>
            <a:off x="6620947" y="5167193"/>
            <a:ext cx="7927390" cy="546735"/>
          </a:xfrm>
          <a:prstGeom prst="rect">
            <a:avLst/>
          </a:prstGeom>
          <a:noFill/>
          <a:ln/>
        </p:spPr>
        <p:txBody>
          <a:bodyPr wrap="square" lIns="0" tIns="0" rIns="0" bIns="0" rtlCol="0" anchor="t"/>
          <a:lstStyle/>
          <a:p>
            <a:pPr marL="0" indent="0" algn="l">
              <a:lnSpc>
                <a:spcPts val="2150"/>
              </a:lnSpc>
              <a:buNone/>
            </a:pPr>
            <a:r>
              <a:rPr lang="en-US" sz="2000" kern="0" spc="-27" dirty="0">
                <a:solidFill>
                  <a:srgbClr val="272525"/>
                </a:solidFill>
                <a:latin typeface="Inter" pitchFamily="34" charset="0"/>
                <a:ea typeface="Inter" pitchFamily="34" charset="-122"/>
                <a:cs typeface="Inter" pitchFamily="34" charset="-120"/>
              </a:rPr>
              <a:t>Zoho invested in employee training and development, tapping into non-traditional talent pools, and fostering a strong work culture.</a:t>
            </a:r>
            <a:endParaRPr lang="en-US" sz="2000" dirty="0"/>
          </a:p>
        </p:txBody>
      </p:sp>
      <p:sp>
        <p:nvSpPr>
          <p:cNvPr id="17" name="Shape 12"/>
          <p:cNvSpPr/>
          <p:nvPr/>
        </p:nvSpPr>
        <p:spPr>
          <a:xfrm>
            <a:off x="6492835" y="5896451"/>
            <a:ext cx="7497128" cy="11430"/>
          </a:xfrm>
          <a:prstGeom prst="roundRect">
            <a:avLst>
              <a:gd name="adj" fmla="val 627732"/>
            </a:avLst>
          </a:prstGeom>
          <a:solidFill>
            <a:srgbClr val="C6BDDA"/>
          </a:solidFill>
          <a:ln/>
        </p:spPr>
      </p:sp>
      <p:pic>
        <p:nvPicPr>
          <p:cNvPr id="18" name="Image 3" descr="preencoded.png"/>
          <p:cNvPicPr>
            <a:picLocks noChangeAspect="1"/>
          </p:cNvPicPr>
          <p:nvPr/>
        </p:nvPicPr>
        <p:blipFill>
          <a:blip r:embed="rId6"/>
          <a:stretch>
            <a:fillRect/>
          </a:stretch>
        </p:blipFill>
        <p:spPr>
          <a:xfrm>
            <a:off x="631388" y="5927288"/>
            <a:ext cx="6650117" cy="1284208"/>
          </a:xfrm>
          <a:prstGeom prst="rect">
            <a:avLst/>
          </a:prstGeom>
        </p:spPr>
      </p:pic>
      <p:sp>
        <p:nvSpPr>
          <p:cNvPr id="19" name="Text 13"/>
          <p:cNvSpPr/>
          <p:nvPr/>
        </p:nvSpPr>
        <p:spPr>
          <a:xfrm>
            <a:off x="3900964" y="6398538"/>
            <a:ext cx="110847" cy="341709"/>
          </a:xfrm>
          <a:prstGeom prst="rect">
            <a:avLst/>
          </a:prstGeom>
          <a:noFill/>
          <a:ln/>
        </p:spPr>
        <p:txBody>
          <a:bodyPr wrap="none" lIns="0" tIns="0" rIns="0" bIns="0" rtlCol="0" anchor="t"/>
          <a:lstStyle/>
          <a:p>
            <a:pPr marL="0" indent="0" algn="ctr">
              <a:lnSpc>
                <a:spcPts val="2650"/>
              </a:lnSpc>
              <a:buNone/>
            </a:pPr>
            <a:r>
              <a:rPr lang="en-US" sz="1650" b="1" kern="0" spc="-34" dirty="0">
                <a:solidFill>
                  <a:srgbClr val="272525"/>
                </a:solidFill>
                <a:latin typeface="Petrona Bold" pitchFamily="34" charset="0"/>
                <a:ea typeface="Petrona Bold" pitchFamily="34" charset="-122"/>
                <a:cs typeface="Petrona Bold" pitchFamily="34" charset="-120"/>
              </a:rPr>
              <a:t>4</a:t>
            </a:r>
            <a:endParaRPr lang="en-US" sz="1650" dirty="0"/>
          </a:p>
        </p:txBody>
      </p:sp>
      <p:sp>
        <p:nvSpPr>
          <p:cNvPr id="20" name="Text 14"/>
          <p:cNvSpPr/>
          <p:nvPr/>
        </p:nvSpPr>
        <p:spPr>
          <a:xfrm>
            <a:off x="7452241" y="6006464"/>
            <a:ext cx="2348865" cy="487562"/>
          </a:xfrm>
          <a:prstGeom prst="rect">
            <a:avLst/>
          </a:prstGeom>
          <a:noFill/>
          <a:ln/>
        </p:spPr>
        <p:txBody>
          <a:bodyPr wrap="none" lIns="0" tIns="0" rIns="0" bIns="0" rtlCol="0" anchor="t"/>
          <a:lstStyle/>
          <a:p>
            <a:pPr marL="0" indent="0" algn="l">
              <a:lnSpc>
                <a:spcPts val="2300"/>
              </a:lnSpc>
              <a:buNone/>
            </a:pPr>
            <a:r>
              <a:rPr lang="en-US" sz="2000" b="1" kern="0" spc="-37" dirty="0">
                <a:solidFill>
                  <a:srgbClr val="FF0066"/>
                </a:solidFill>
                <a:latin typeface="Petrona Bold" pitchFamily="34" charset="0"/>
                <a:ea typeface="Petrona Bold" pitchFamily="34" charset="-122"/>
                <a:cs typeface="Petrona Bold" pitchFamily="34" charset="-120"/>
              </a:rPr>
              <a:t>Sustainable Growth</a:t>
            </a:r>
            <a:endParaRPr lang="en-US" sz="2000" dirty="0">
              <a:solidFill>
                <a:srgbClr val="FF0066"/>
              </a:solidFill>
            </a:endParaRPr>
          </a:p>
        </p:txBody>
      </p:sp>
      <p:sp>
        <p:nvSpPr>
          <p:cNvPr id="21" name="Text 15"/>
          <p:cNvSpPr/>
          <p:nvPr/>
        </p:nvSpPr>
        <p:spPr>
          <a:xfrm>
            <a:off x="7452241" y="6319984"/>
            <a:ext cx="7096097" cy="891512"/>
          </a:xfrm>
          <a:prstGeom prst="rect">
            <a:avLst/>
          </a:prstGeom>
          <a:noFill/>
          <a:ln/>
        </p:spPr>
        <p:txBody>
          <a:bodyPr wrap="square" lIns="0" tIns="0" rIns="0" bIns="0" rtlCol="0" anchor="t"/>
          <a:lstStyle/>
          <a:p>
            <a:pPr marL="0" indent="0" algn="l">
              <a:lnSpc>
                <a:spcPts val="2150"/>
              </a:lnSpc>
              <a:buNone/>
            </a:pPr>
            <a:r>
              <a:rPr lang="en-US" sz="2000" kern="0" spc="-27" dirty="0">
                <a:solidFill>
                  <a:srgbClr val="272525"/>
                </a:solidFill>
                <a:latin typeface="Inter" pitchFamily="34" charset="0"/>
                <a:ea typeface="Inter" pitchFamily="34" charset="-122"/>
                <a:cs typeface="Inter" pitchFamily="34" charset="-120"/>
              </a:rPr>
              <a:t>Zoho prioritized bootstrapping, self-funding its growth using profits and avoiding investor pressure. This approach allowed them to maintain control and flexibility.</a:t>
            </a:r>
            <a:endParaRPr lang="en-US" sz="2000" dirty="0"/>
          </a:p>
        </p:txBody>
      </p:sp>
      <p:sp>
        <p:nvSpPr>
          <p:cNvPr id="24" name="Rectangle: Rounded Corners 23">
            <a:extLst>
              <a:ext uri="{FF2B5EF4-FFF2-40B4-BE49-F238E27FC236}">
                <a16:creationId xmlns:a16="http://schemas.microsoft.com/office/drawing/2014/main" id="{AFDABF7D-3332-4FF0-85C3-DAEDDE9CA3FE}"/>
              </a:ext>
            </a:extLst>
          </p:cNvPr>
          <p:cNvSpPr/>
          <p:nvPr/>
        </p:nvSpPr>
        <p:spPr>
          <a:xfrm>
            <a:off x="2055597" y="175846"/>
            <a:ext cx="9965803" cy="1092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lnSpc>
                <a:spcPts val="4600"/>
              </a:lnSpc>
              <a:buNone/>
            </a:pPr>
            <a:r>
              <a:rPr lang="en-US" sz="4000" b="1" kern="0" spc="-98" dirty="0">
                <a:solidFill>
                  <a:srgbClr val="F95F88"/>
                </a:solidFill>
                <a:latin typeface="Petrona Bold" pitchFamily="34" charset="0"/>
                <a:ea typeface="Petrona Bold" pitchFamily="34" charset="-122"/>
                <a:cs typeface="Petrona Bold" pitchFamily="34" charset="-120"/>
              </a:rPr>
              <a:t> </a:t>
            </a:r>
          </a:p>
          <a:p>
            <a:pPr marL="0" indent="0" algn="ctr">
              <a:lnSpc>
                <a:spcPts val="4600"/>
              </a:lnSpc>
              <a:buNone/>
            </a:pPr>
            <a:r>
              <a:rPr lang="en-US" sz="4800" b="1" kern="0" spc="-74" dirty="0">
                <a:solidFill>
                  <a:srgbClr val="F95F88"/>
                </a:solidFill>
                <a:latin typeface="Petrona Bold" pitchFamily="34" charset="0"/>
                <a:ea typeface="Petrona Bold" pitchFamily="34" charset="-122"/>
                <a:cs typeface="Petrona Bold" pitchFamily="34" charset="-120"/>
              </a:rPr>
              <a:t>Zoho's Winning Strategies</a:t>
            </a:r>
            <a:endParaRPr lang="en-US" sz="4800" dirty="0"/>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Shape 1"/>
          <p:cNvSpPr/>
          <p:nvPr/>
        </p:nvSpPr>
        <p:spPr>
          <a:xfrm>
            <a:off x="438150" y="2580290"/>
            <a:ext cx="6466165" cy="4505477"/>
          </a:xfrm>
          <a:prstGeom prst="roundRect">
            <a:avLst>
              <a:gd name="adj" fmla="val 3391"/>
            </a:avLst>
          </a:prstGeom>
          <a:solidFill>
            <a:srgbClr val="E0D7F4"/>
          </a:solidFill>
          <a:ln w="7620">
            <a:solidFill>
              <a:srgbClr val="C6BDDA"/>
            </a:solidFill>
            <a:prstDash val="solid"/>
          </a:ln>
        </p:spPr>
        <p:txBody>
          <a:bodyPr/>
          <a:lstStyle/>
          <a:p>
            <a:pPr algn="ctr"/>
            <a:r>
              <a:rPr lang="en-US" sz="2800" b="1" kern="0" spc="-46" dirty="0">
                <a:solidFill>
                  <a:srgbClr val="FF0066"/>
                </a:solidFill>
                <a:latin typeface="Petrona Bold" pitchFamily="34" charset="0"/>
                <a:ea typeface="Petrona Bold" pitchFamily="34" charset="-122"/>
                <a:cs typeface="Petrona Bold" pitchFamily="34" charset="-120"/>
              </a:rPr>
              <a:t>Employee-Centric</a:t>
            </a:r>
          </a:p>
          <a:p>
            <a:pPr algn="ctr"/>
            <a:endParaRPr lang="en-US" sz="2400" b="1" kern="0" spc="-46" dirty="0">
              <a:solidFill>
                <a:srgbClr val="272525"/>
              </a:solidFill>
              <a:latin typeface="Calibri" panose="020F0502020204030204" pitchFamily="34" charset="0"/>
              <a:ea typeface="Calibri" panose="020F0502020204030204" pitchFamily="34" charset="0"/>
              <a:cs typeface="Calibri" panose="020F0502020204030204" pitchFamily="34" charset="0"/>
            </a:endParaRPr>
          </a:p>
          <a:p>
            <a:pPr algn="ct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kern="0" spc="-33" dirty="0">
                <a:solidFill>
                  <a:srgbClr val="272525"/>
                </a:solidFill>
                <a:latin typeface="Calibri" panose="020F0502020204030204" pitchFamily="34" charset="0"/>
                <a:ea typeface="Calibri" panose="020F0502020204030204" pitchFamily="34" charset="0"/>
                <a:cs typeface="Calibri" panose="020F0502020204030204" pitchFamily="34" charset="0"/>
              </a:rPr>
              <a:t>Zoho's commitment to employee wellbeing is evident in its flexible work arrangements, reduced meeting schedules, and comprehensive benefits packages. </a:t>
            </a:r>
          </a:p>
          <a:p>
            <a:endParaRPr lang="en-US" sz="2400" kern="0" spc="-33" dirty="0">
              <a:solidFill>
                <a:srgbClr val="272525"/>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kern="0" spc="-33" dirty="0">
                <a:solidFill>
                  <a:srgbClr val="272525"/>
                </a:solidFill>
                <a:latin typeface="Calibri" panose="020F0502020204030204" pitchFamily="34" charset="0"/>
                <a:ea typeface="Calibri" panose="020F0502020204030204" pitchFamily="34" charset="0"/>
                <a:cs typeface="Calibri" panose="020F0502020204030204" pitchFamily="34" charset="0"/>
              </a:rPr>
              <a:t>This approach fosters a productive and engaged workforce.</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5" name="Text 2"/>
          <p:cNvSpPr/>
          <p:nvPr/>
        </p:nvSpPr>
        <p:spPr>
          <a:xfrm>
            <a:off x="962739" y="5235297"/>
            <a:ext cx="2918817" cy="364927"/>
          </a:xfrm>
          <a:prstGeom prst="rect">
            <a:avLst/>
          </a:prstGeom>
          <a:noFill/>
          <a:ln/>
        </p:spPr>
        <p:txBody>
          <a:bodyPr wrap="none" lIns="0" tIns="0" rIns="0" bIns="0" rtlCol="0" anchor="t"/>
          <a:lstStyle/>
          <a:p>
            <a:pPr marL="0" indent="0">
              <a:lnSpc>
                <a:spcPts val="2850"/>
              </a:lnSpc>
              <a:buNone/>
            </a:pPr>
            <a:endParaRPr lang="en-US" sz="2250" dirty="0"/>
          </a:p>
        </p:txBody>
      </p:sp>
      <p:sp>
        <p:nvSpPr>
          <p:cNvPr id="6" name="Text 3"/>
          <p:cNvSpPr/>
          <p:nvPr/>
        </p:nvSpPr>
        <p:spPr>
          <a:xfrm>
            <a:off x="962739" y="5727502"/>
            <a:ext cx="6026587" cy="1358265"/>
          </a:xfrm>
          <a:prstGeom prst="rect">
            <a:avLst/>
          </a:prstGeom>
          <a:noFill/>
          <a:ln/>
        </p:spPr>
        <p:txBody>
          <a:bodyPr wrap="square" lIns="0" tIns="0" rIns="0" bIns="0" rtlCol="0" anchor="t"/>
          <a:lstStyle/>
          <a:p>
            <a:pPr marL="0" indent="0">
              <a:lnSpc>
                <a:spcPts val="2650"/>
              </a:lnSpc>
              <a:buNone/>
            </a:pPr>
            <a:endParaRPr lang="en-US" sz="1650" dirty="0"/>
          </a:p>
        </p:txBody>
      </p:sp>
      <p:sp>
        <p:nvSpPr>
          <p:cNvPr id="7" name="Shape 4"/>
          <p:cNvSpPr/>
          <p:nvPr/>
        </p:nvSpPr>
        <p:spPr>
          <a:xfrm>
            <a:off x="7421285" y="2580291"/>
            <a:ext cx="6466165" cy="4505476"/>
          </a:xfrm>
          <a:prstGeom prst="roundRect">
            <a:avLst>
              <a:gd name="adj" fmla="val 3391"/>
            </a:avLst>
          </a:prstGeom>
          <a:solidFill>
            <a:srgbClr val="E0D7F4"/>
          </a:solidFill>
          <a:ln w="7620">
            <a:solidFill>
              <a:srgbClr val="C6BDDA"/>
            </a:solidFill>
            <a:prstDash val="solid"/>
          </a:ln>
        </p:spPr>
        <p:txBody>
          <a:bodyPr/>
          <a:lstStyle/>
          <a:p>
            <a:pPr algn="ctr"/>
            <a:r>
              <a:rPr lang="en-US" sz="2800" b="1" kern="0" spc="-46" dirty="0">
                <a:solidFill>
                  <a:srgbClr val="FF0066"/>
                </a:solidFill>
                <a:latin typeface="Petrona Bold" pitchFamily="34" charset="0"/>
                <a:ea typeface="Petrona Bold" pitchFamily="34" charset="-122"/>
                <a:cs typeface="Petrona Bold" pitchFamily="34" charset="-120"/>
              </a:rPr>
              <a:t>Rural Development</a:t>
            </a:r>
          </a:p>
          <a:p>
            <a:pPr algn="ctr"/>
            <a:endParaRPr lang="en-US" sz="2400" dirty="0"/>
          </a:p>
          <a:p>
            <a:pPr algn="ctr"/>
            <a:endParaRPr lang="en-US" sz="2400" dirty="0"/>
          </a:p>
          <a:p>
            <a:pPr marL="285750" indent="-285750">
              <a:buFont typeface="Wingdings" panose="05000000000000000000" pitchFamily="2" charset="2"/>
              <a:buChar char="Ø"/>
            </a:pPr>
            <a:r>
              <a:rPr lang="en-US" sz="2400" kern="0" spc="-33" dirty="0">
                <a:solidFill>
                  <a:srgbClr val="272525"/>
                </a:solidFill>
                <a:ea typeface="Inter" pitchFamily="34" charset="-122"/>
                <a:cs typeface="Inter" pitchFamily="34" charset="-120"/>
              </a:rPr>
              <a:t>Zoho established development centers in villages, creating local employment opportunities and promoting inclusive growth in underserved communities. </a:t>
            </a:r>
          </a:p>
          <a:p>
            <a:endParaRPr lang="en-US" sz="2400" kern="0" spc="-33" dirty="0">
              <a:solidFill>
                <a:srgbClr val="272525"/>
              </a:solidFill>
              <a:ea typeface="Inter" pitchFamily="34" charset="-122"/>
              <a:cs typeface="Inter" pitchFamily="34" charset="-120"/>
            </a:endParaRPr>
          </a:p>
          <a:p>
            <a:pPr marL="285750" indent="-285750">
              <a:buFont typeface="Wingdings" panose="05000000000000000000" pitchFamily="2" charset="2"/>
              <a:buChar char="Ø"/>
            </a:pPr>
            <a:r>
              <a:rPr lang="en-US" sz="2400" kern="0" spc="-33" dirty="0">
                <a:solidFill>
                  <a:srgbClr val="272525"/>
                </a:solidFill>
                <a:ea typeface="Inter" pitchFamily="34" charset="-122"/>
                <a:cs typeface="Inter" pitchFamily="34" charset="-120"/>
              </a:rPr>
              <a:t>This initiative demonstrates the company's commitment to social responsibility.</a:t>
            </a:r>
            <a:endParaRPr lang="en-US" sz="2400" dirty="0"/>
          </a:p>
          <a:p>
            <a:endParaRPr lang="en-IN" dirty="0"/>
          </a:p>
        </p:txBody>
      </p:sp>
      <p:sp>
        <p:nvSpPr>
          <p:cNvPr id="8" name="Text 5"/>
          <p:cNvSpPr/>
          <p:nvPr/>
        </p:nvSpPr>
        <p:spPr>
          <a:xfrm>
            <a:off x="7641074" y="5235297"/>
            <a:ext cx="2918817" cy="364927"/>
          </a:xfrm>
          <a:prstGeom prst="rect">
            <a:avLst/>
          </a:prstGeom>
          <a:noFill/>
          <a:ln/>
        </p:spPr>
        <p:txBody>
          <a:bodyPr wrap="none" lIns="0" tIns="0" rIns="0" bIns="0" rtlCol="0" anchor="t"/>
          <a:lstStyle/>
          <a:p>
            <a:pPr marL="0" indent="0">
              <a:lnSpc>
                <a:spcPts val="2850"/>
              </a:lnSpc>
              <a:buNone/>
            </a:pPr>
            <a:endParaRPr lang="en-US" sz="2250" dirty="0"/>
          </a:p>
        </p:txBody>
      </p:sp>
      <p:sp>
        <p:nvSpPr>
          <p:cNvPr id="9" name="Text 6"/>
          <p:cNvSpPr/>
          <p:nvPr/>
        </p:nvSpPr>
        <p:spPr>
          <a:xfrm>
            <a:off x="7641074" y="5727502"/>
            <a:ext cx="6026587" cy="1697831"/>
          </a:xfrm>
          <a:prstGeom prst="rect">
            <a:avLst/>
          </a:prstGeom>
          <a:noFill/>
          <a:ln/>
        </p:spPr>
        <p:txBody>
          <a:bodyPr wrap="square" lIns="0" tIns="0" rIns="0" bIns="0" rtlCol="0" anchor="t"/>
          <a:lstStyle/>
          <a:p>
            <a:pPr marL="0" indent="0">
              <a:lnSpc>
                <a:spcPts val="2650"/>
              </a:lnSpc>
              <a:buNone/>
            </a:pPr>
            <a:endParaRPr lang="en-US" sz="1650" dirty="0"/>
          </a:p>
        </p:txBody>
      </p:sp>
      <p:sp>
        <p:nvSpPr>
          <p:cNvPr id="10" name="Rectangle: Rounded Corners 9">
            <a:extLst>
              <a:ext uri="{FF2B5EF4-FFF2-40B4-BE49-F238E27FC236}">
                <a16:creationId xmlns:a16="http://schemas.microsoft.com/office/drawing/2014/main" id="{D65B24C0-B363-39B4-D85F-971F9DB28E4F}"/>
              </a:ext>
            </a:extLst>
          </p:cNvPr>
          <p:cNvSpPr/>
          <p:nvPr/>
        </p:nvSpPr>
        <p:spPr>
          <a:xfrm>
            <a:off x="1957755" y="584478"/>
            <a:ext cx="10063646" cy="1092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lnSpc>
                <a:spcPts val="5700"/>
              </a:lnSpc>
              <a:buNone/>
            </a:pPr>
            <a:r>
              <a:rPr lang="en-US" sz="4000" b="1" kern="0" spc="-98" dirty="0">
                <a:solidFill>
                  <a:srgbClr val="F95F88"/>
                </a:solidFill>
                <a:latin typeface="Petrona Bold" pitchFamily="34" charset="0"/>
                <a:ea typeface="Petrona Bold" pitchFamily="34" charset="-122"/>
                <a:cs typeface="Petrona Bold" pitchFamily="34" charset="-120"/>
              </a:rPr>
              <a:t> </a:t>
            </a:r>
            <a:r>
              <a:rPr lang="en-US" sz="3200" b="1" kern="0" spc="-92" dirty="0">
                <a:solidFill>
                  <a:srgbClr val="F95F88"/>
                </a:solidFill>
                <a:latin typeface="Petrona Bold" pitchFamily="34" charset="0"/>
                <a:ea typeface="Petrona Bold" pitchFamily="34" charset="-122"/>
                <a:cs typeface="Petrona Bold" pitchFamily="34" charset="-120"/>
              </a:rPr>
              <a:t>Beyond the Bottom Line: A Focus on People and Culture</a:t>
            </a:r>
            <a:endParaRPr lang="en-US" sz="3200" dirty="0"/>
          </a:p>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280190" y="965002"/>
            <a:ext cx="7556421" cy="1559243"/>
          </a:xfrm>
          <a:prstGeom prst="rect">
            <a:avLst/>
          </a:prstGeom>
          <a:noFill/>
          <a:ln/>
        </p:spPr>
        <p:txBody>
          <a:bodyPr wrap="square" lIns="0" tIns="0" rIns="0" bIns="0" rtlCol="0" anchor="t"/>
          <a:lstStyle/>
          <a:p>
            <a:pPr marL="0" indent="0">
              <a:lnSpc>
                <a:spcPts val="6100"/>
              </a:lnSpc>
              <a:buNone/>
            </a:pPr>
            <a:endParaRPr lang="en-US" sz="4900" dirty="0"/>
          </a:p>
        </p:txBody>
      </p:sp>
      <p:sp>
        <p:nvSpPr>
          <p:cNvPr id="4" name="Shape 1"/>
          <p:cNvSpPr/>
          <p:nvPr/>
        </p:nvSpPr>
        <p:spPr>
          <a:xfrm>
            <a:off x="2932272" y="2177719"/>
            <a:ext cx="45719" cy="4746720"/>
          </a:xfrm>
          <a:prstGeom prst="roundRect">
            <a:avLst>
              <a:gd name="adj" fmla="val 312558"/>
            </a:avLst>
          </a:prstGeom>
          <a:solidFill>
            <a:srgbClr val="C6BDDA"/>
          </a:solidFill>
          <a:ln/>
        </p:spPr>
      </p:sp>
      <p:sp>
        <p:nvSpPr>
          <p:cNvPr id="5" name="Shape 2"/>
          <p:cNvSpPr/>
          <p:nvPr/>
        </p:nvSpPr>
        <p:spPr>
          <a:xfrm>
            <a:off x="3867510" y="2903523"/>
            <a:ext cx="793790" cy="30480"/>
          </a:xfrm>
          <a:prstGeom prst="roundRect">
            <a:avLst>
              <a:gd name="adj" fmla="val 312558"/>
            </a:avLst>
          </a:prstGeom>
          <a:solidFill>
            <a:srgbClr val="C6BDDA"/>
          </a:solidFill>
          <a:ln/>
        </p:spPr>
      </p:sp>
      <p:sp>
        <p:nvSpPr>
          <p:cNvPr id="6" name="Shape 3"/>
          <p:cNvSpPr/>
          <p:nvPr/>
        </p:nvSpPr>
        <p:spPr>
          <a:xfrm>
            <a:off x="3053298" y="2683907"/>
            <a:ext cx="510302" cy="510302"/>
          </a:xfrm>
          <a:prstGeom prst="roundRect">
            <a:avLst>
              <a:gd name="adj" fmla="val 18669"/>
            </a:avLst>
          </a:prstGeom>
          <a:solidFill>
            <a:srgbClr val="E0D7F4"/>
          </a:solidFill>
          <a:ln w="7620">
            <a:solidFill>
              <a:srgbClr val="C6BDDA"/>
            </a:solidFill>
            <a:prstDash val="solid"/>
          </a:ln>
        </p:spPr>
      </p:sp>
      <p:sp>
        <p:nvSpPr>
          <p:cNvPr id="7" name="Text 4"/>
          <p:cNvSpPr/>
          <p:nvPr/>
        </p:nvSpPr>
        <p:spPr>
          <a:xfrm>
            <a:off x="3654435" y="2763899"/>
            <a:ext cx="152757" cy="374213"/>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1</a:t>
            </a:r>
            <a:endParaRPr lang="en-US" sz="2900" dirty="0"/>
          </a:p>
        </p:txBody>
      </p:sp>
      <p:sp>
        <p:nvSpPr>
          <p:cNvPr id="8" name="Text 5"/>
          <p:cNvSpPr/>
          <p:nvPr/>
        </p:nvSpPr>
        <p:spPr>
          <a:xfrm>
            <a:off x="4979137" y="2177718"/>
            <a:ext cx="7423043" cy="2281740"/>
          </a:xfrm>
          <a:prstGeom prst="rect">
            <a:avLst/>
          </a:prstGeom>
          <a:noFill/>
          <a:ln/>
        </p:spPr>
        <p:txBody>
          <a:bodyPr wrap="square" lIns="0" tIns="0" rIns="0" bIns="0" rtlCol="0" anchor="t"/>
          <a:lstStyle/>
          <a:p>
            <a:pPr marL="0" indent="0" algn="l">
              <a:lnSpc>
                <a:spcPts val="2850"/>
              </a:lnSpc>
              <a:buNone/>
            </a:pPr>
            <a:r>
              <a:rPr lang="en-US" sz="2400" kern="0" spc="-36" dirty="0">
                <a:solidFill>
                  <a:srgbClr val="272525"/>
                </a:solidFill>
                <a:latin typeface="Inter" pitchFamily="34" charset="0"/>
                <a:ea typeface="Inter" pitchFamily="34" charset="-122"/>
                <a:cs typeface="Inter" pitchFamily="34" charset="-120"/>
              </a:rPr>
              <a:t>Zoho releases new products and updates regularly, ensuring its software suite remains competitive and meets evolving business needs. This strategy has fueled the company's expansion and diversified its offerings.</a:t>
            </a:r>
            <a:endParaRPr lang="en-US" sz="2400" dirty="0"/>
          </a:p>
        </p:txBody>
      </p:sp>
      <p:sp>
        <p:nvSpPr>
          <p:cNvPr id="9" name="Shape 6"/>
          <p:cNvSpPr/>
          <p:nvPr/>
        </p:nvSpPr>
        <p:spPr>
          <a:xfrm>
            <a:off x="3867510" y="5220475"/>
            <a:ext cx="793790" cy="30480"/>
          </a:xfrm>
          <a:prstGeom prst="roundRect">
            <a:avLst>
              <a:gd name="adj" fmla="val 312558"/>
            </a:avLst>
          </a:prstGeom>
          <a:solidFill>
            <a:srgbClr val="C6BDDA"/>
          </a:solidFill>
          <a:ln/>
        </p:spPr>
      </p:sp>
      <p:sp>
        <p:nvSpPr>
          <p:cNvPr id="10" name="Shape 7"/>
          <p:cNvSpPr/>
          <p:nvPr/>
        </p:nvSpPr>
        <p:spPr>
          <a:xfrm>
            <a:off x="3053298" y="4940308"/>
            <a:ext cx="510302" cy="510302"/>
          </a:xfrm>
          <a:prstGeom prst="roundRect">
            <a:avLst>
              <a:gd name="adj" fmla="val 18669"/>
            </a:avLst>
          </a:prstGeom>
          <a:solidFill>
            <a:srgbClr val="E0D7F4"/>
          </a:solidFill>
          <a:ln w="7620">
            <a:solidFill>
              <a:srgbClr val="C6BDDA"/>
            </a:solidFill>
            <a:prstDash val="solid"/>
          </a:ln>
        </p:spPr>
      </p:sp>
      <p:sp>
        <p:nvSpPr>
          <p:cNvPr id="11" name="Text 8"/>
          <p:cNvSpPr/>
          <p:nvPr/>
        </p:nvSpPr>
        <p:spPr>
          <a:xfrm>
            <a:off x="3599539" y="5008352"/>
            <a:ext cx="204787" cy="374213"/>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2</a:t>
            </a:r>
            <a:endParaRPr lang="en-US" sz="2900" dirty="0"/>
          </a:p>
        </p:txBody>
      </p:sp>
      <p:sp>
        <p:nvSpPr>
          <p:cNvPr id="12" name="Text 9"/>
          <p:cNvSpPr/>
          <p:nvPr/>
        </p:nvSpPr>
        <p:spPr>
          <a:xfrm>
            <a:off x="4849011" y="4114800"/>
            <a:ext cx="7377324" cy="2603852"/>
          </a:xfrm>
          <a:prstGeom prst="rect">
            <a:avLst/>
          </a:prstGeom>
          <a:noFill/>
          <a:ln/>
        </p:spPr>
        <p:txBody>
          <a:bodyPr wrap="square" lIns="0" tIns="0" rIns="0" bIns="0" rtlCol="0" anchor="t"/>
          <a:lstStyle/>
          <a:p>
            <a:pPr marL="0" indent="0" algn="l">
              <a:lnSpc>
                <a:spcPts val="2850"/>
              </a:lnSpc>
              <a:buNone/>
            </a:pPr>
            <a:endParaRPr lang="en-US" sz="2400" kern="0" spc="-36"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2400" kern="0" spc="-36" dirty="0">
                <a:solidFill>
                  <a:srgbClr val="272525"/>
                </a:solidFill>
                <a:latin typeface="Inter" pitchFamily="34" charset="0"/>
                <a:ea typeface="Inter" pitchFamily="34" charset="-122"/>
                <a:cs typeface="Inter" pitchFamily="34" charset="-120"/>
              </a:rPr>
              <a:t>Zoho embraces a culture of continuous learning and development. The company encourages its employees to stay ahead of technological advancements and adapt to changing market trends. This commitment to ongoing learning is a key factor in its success.</a:t>
            </a:r>
            <a:endParaRPr lang="en-US" sz="2400" dirty="0"/>
          </a:p>
        </p:txBody>
      </p:sp>
      <p:sp>
        <p:nvSpPr>
          <p:cNvPr id="13" name="Rectangle: Rounded Corners 12">
            <a:extLst>
              <a:ext uri="{FF2B5EF4-FFF2-40B4-BE49-F238E27FC236}">
                <a16:creationId xmlns:a16="http://schemas.microsoft.com/office/drawing/2014/main" id="{A8B991D4-EA45-5D0A-DAB5-A107FC8737FE}"/>
              </a:ext>
            </a:extLst>
          </p:cNvPr>
          <p:cNvSpPr/>
          <p:nvPr/>
        </p:nvSpPr>
        <p:spPr>
          <a:xfrm>
            <a:off x="2055597" y="38393"/>
            <a:ext cx="9965803" cy="1092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lnSpc>
                <a:spcPts val="6100"/>
              </a:lnSpc>
              <a:buNone/>
            </a:pPr>
            <a:r>
              <a:rPr lang="en-US" sz="4000" b="1" kern="0" spc="-98" dirty="0">
                <a:solidFill>
                  <a:srgbClr val="F95F88"/>
                </a:solidFill>
                <a:latin typeface="Petrona Bold" pitchFamily="34" charset="0"/>
                <a:ea typeface="Petrona Bold" pitchFamily="34" charset="-122"/>
                <a:cs typeface="Petrona Bold" pitchFamily="34" charset="-120"/>
              </a:rPr>
              <a:t>A Culture of Continuous Innovation</a:t>
            </a:r>
            <a:endParaRPr lang="en-US" sz="4000" dirty="0"/>
          </a:p>
          <a:p>
            <a:pPr algn="ct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chemeClr val="bg1"/>
        </a:solidFill>
        <a:effectLst/>
      </p:bgPr>
    </p:bg>
    <p:spTree>
      <p:nvGrpSpPr>
        <p:cNvPr id="1" name=""/>
        <p:cNvGrpSpPr/>
        <p:nvPr/>
      </p:nvGrpSpPr>
      <p:grpSpPr>
        <a:xfrm>
          <a:off x="0" y="0"/>
          <a:ext cx="0" cy="0"/>
          <a:chOff x="0" y="0"/>
          <a:chExt cx="0" cy="0"/>
        </a:xfrm>
      </p:grpSpPr>
      <p:sp>
        <p:nvSpPr>
          <p:cNvPr id="3" name="Text 0"/>
          <p:cNvSpPr/>
          <p:nvPr/>
        </p:nvSpPr>
        <p:spPr>
          <a:xfrm>
            <a:off x="8883255" y="1958627"/>
            <a:ext cx="5537835" cy="587573"/>
          </a:xfrm>
          <a:prstGeom prst="rect">
            <a:avLst/>
          </a:prstGeom>
          <a:noFill/>
          <a:ln/>
        </p:spPr>
        <p:txBody>
          <a:bodyPr wrap="none" lIns="0" tIns="0" rIns="0" bIns="0" rtlCol="0" anchor="t"/>
          <a:lstStyle/>
          <a:p>
            <a:pPr marL="0" indent="0">
              <a:lnSpc>
                <a:spcPts val="4600"/>
              </a:lnSpc>
              <a:buNone/>
            </a:pPr>
            <a:endParaRPr lang="en-US" sz="3700" dirty="0"/>
          </a:p>
        </p:txBody>
      </p:sp>
      <p:sp>
        <p:nvSpPr>
          <p:cNvPr id="4" name="Text 1"/>
          <p:cNvSpPr/>
          <p:nvPr/>
        </p:nvSpPr>
        <p:spPr>
          <a:xfrm>
            <a:off x="2720045" y="1319925"/>
            <a:ext cx="7947660" cy="563999"/>
          </a:xfrm>
          <a:prstGeom prst="rect">
            <a:avLst/>
          </a:prstGeom>
          <a:noFill/>
          <a:ln/>
        </p:spPr>
        <p:txBody>
          <a:bodyPr wrap="none" lIns="0" tIns="0" rIns="0" bIns="0" rtlCol="0" anchor="t"/>
          <a:lstStyle/>
          <a:p>
            <a:pPr marL="0" indent="0" algn="ctr">
              <a:lnSpc>
                <a:spcPts val="4400"/>
              </a:lnSpc>
              <a:buNone/>
            </a:pPr>
            <a:r>
              <a:rPr lang="en-US" sz="4400" b="1" kern="0" spc="-89" dirty="0">
                <a:solidFill>
                  <a:srgbClr val="272525"/>
                </a:solidFill>
                <a:latin typeface="Petrona Bold" pitchFamily="34" charset="0"/>
                <a:ea typeface="Petrona Bold" pitchFamily="34" charset="-122"/>
                <a:cs typeface="Petrona Bold" pitchFamily="34" charset="-120"/>
              </a:rPr>
              <a:t>45+</a:t>
            </a:r>
            <a:endParaRPr lang="en-US" sz="4400" dirty="0"/>
          </a:p>
        </p:txBody>
      </p:sp>
      <p:sp>
        <p:nvSpPr>
          <p:cNvPr id="5" name="Text 2"/>
          <p:cNvSpPr/>
          <p:nvPr/>
        </p:nvSpPr>
        <p:spPr>
          <a:xfrm>
            <a:off x="5553897" y="1861590"/>
            <a:ext cx="2350294" cy="293727"/>
          </a:xfrm>
          <a:prstGeom prst="rect">
            <a:avLst/>
          </a:prstGeom>
          <a:noFill/>
          <a:ln/>
        </p:spPr>
        <p:txBody>
          <a:bodyPr wrap="none" lIns="0" tIns="0" rIns="0" bIns="0" rtlCol="0" anchor="t"/>
          <a:lstStyle/>
          <a:p>
            <a:pPr marL="0" indent="0" algn="ctr">
              <a:lnSpc>
                <a:spcPts val="2300"/>
              </a:lnSpc>
              <a:buNone/>
            </a:pPr>
            <a:r>
              <a:rPr lang="en-US" sz="2000" b="1" kern="0" spc="-37" dirty="0">
                <a:solidFill>
                  <a:srgbClr val="FF0066"/>
                </a:solidFill>
                <a:latin typeface="Petrona Bold" pitchFamily="34" charset="0"/>
                <a:ea typeface="Petrona Bold" pitchFamily="34" charset="-122"/>
                <a:cs typeface="Petrona Bold" pitchFamily="34" charset="-120"/>
              </a:rPr>
              <a:t>Products</a:t>
            </a:r>
            <a:endParaRPr lang="en-US" sz="2000" dirty="0">
              <a:solidFill>
                <a:srgbClr val="FF0066"/>
              </a:solidFill>
            </a:endParaRPr>
          </a:p>
        </p:txBody>
      </p:sp>
      <p:sp>
        <p:nvSpPr>
          <p:cNvPr id="6" name="Text 3"/>
          <p:cNvSpPr/>
          <p:nvPr/>
        </p:nvSpPr>
        <p:spPr>
          <a:xfrm>
            <a:off x="3287405" y="2272713"/>
            <a:ext cx="7947660" cy="546973"/>
          </a:xfrm>
          <a:prstGeom prst="rect">
            <a:avLst/>
          </a:prstGeom>
          <a:noFill/>
          <a:ln/>
        </p:spPr>
        <p:txBody>
          <a:bodyPr wrap="square" lIns="0" tIns="0" rIns="0" bIns="0" rtlCol="0" anchor="t"/>
          <a:lstStyle/>
          <a:p>
            <a:pPr marL="0" indent="0" algn="ctr">
              <a:lnSpc>
                <a:spcPts val="2150"/>
              </a:lnSpc>
              <a:buNone/>
            </a:pPr>
            <a:r>
              <a:rPr lang="en-US" kern="0" spc="-27" dirty="0">
                <a:solidFill>
                  <a:srgbClr val="272525"/>
                </a:solidFill>
                <a:latin typeface="Inter" pitchFamily="34" charset="0"/>
                <a:ea typeface="Inter" pitchFamily="34" charset="-122"/>
                <a:cs typeface="Inter" pitchFamily="34" charset="-120"/>
              </a:rPr>
              <a:t>Zoho offers a wide range of software solutions catering to diverse business needs, encompassing areas like CRM, marketing, finance, and productivity.</a:t>
            </a:r>
            <a:endParaRPr lang="en-US" dirty="0"/>
          </a:p>
        </p:txBody>
      </p:sp>
      <p:sp>
        <p:nvSpPr>
          <p:cNvPr id="7" name="Text 4"/>
          <p:cNvSpPr/>
          <p:nvPr/>
        </p:nvSpPr>
        <p:spPr>
          <a:xfrm>
            <a:off x="2895891" y="3519827"/>
            <a:ext cx="7947660" cy="563999"/>
          </a:xfrm>
          <a:prstGeom prst="rect">
            <a:avLst/>
          </a:prstGeom>
          <a:noFill/>
          <a:ln/>
        </p:spPr>
        <p:txBody>
          <a:bodyPr wrap="none" lIns="0" tIns="0" rIns="0" bIns="0" rtlCol="0" anchor="t"/>
          <a:lstStyle/>
          <a:p>
            <a:pPr marL="0" indent="0" algn="ctr">
              <a:lnSpc>
                <a:spcPts val="4400"/>
              </a:lnSpc>
              <a:buNone/>
            </a:pPr>
            <a:r>
              <a:rPr lang="en-US" sz="4400" b="1" kern="0" spc="-89" dirty="0">
                <a:solidFill>
                  <a:srgbClr val="272525"/>
                </a:solidFill>
                <a:latin typeface="Petrona Bold" pitchFamily="34" charset="0"/>
                <a:ea typeface="Petrona Bold" pitchFamily="34" charset="-122"/>
                <a:cs typeface="Petrona Bold" pitchFamily="34" charset="-120"/>
              </a:rPr>
              <a:t>11K+</a:t>
            </a:r>
            <a:endParaRPr lang="en-US" sz="4400" dirty="0"/>
          </a:p>
        </p:txBody>
      </p:sp>
      <p:sp>
        <p:nvSpPr>
          <p:cNvPr id="8" name="Text 5"/>
          <p:cNvSpPr/>
          <p:nvPr/>
        </p:nvSpPr>
        <p:spPr>
          <a:xfrm>
            <a:off x="5694574" y="4236048"/>
            <a:ext cx="2350294" cy="293727"/>
          </a:xfrm>
          <a:prstGeom prst="rect">
            <a:avLst/>
          </a:prstGeom>
          <a:noFill/>
          <a:ln/>
        </p:spPr>
        <p:txBody>
          <a:bodyPr wrap="none" lIns="0" tIns="0" rIns="0" bIns="0" rtlCol="0" anchor="t"/>
          <a:lstStyle/>
          <a:p>
            <a:pPr marL="0" indent="0" algn="ctr">
              <a:lnSpc>
                <a:spcPts val="2300"/>
              </a:lnSpc>
              <a:buNone/>
            </a:pPr>
            <a:r>
              <a:rPr lang="en-US" sz="2000" b="1" kern="0" spc="-37" dirty="0">
                <a:solidFill>
                  <a:srgbClr val="FF0066"/>
                </a:solidFill>
                <a:latin typeface="Petrona Bold" pitchFamily="34" charset="0"/>
                <a:ea typeface="Petrona Bold" pitchFamily="34" charset="-122"/>
                <a:cs typeface="Petrona Bold" pitchFamily="34" charset="-120"/>
              </a:rPr>
              <a:t>Employees</a:t>
            </a:r>
            <a:endParaRPr lang="en-US" sz="2000" dirty="0">
              <a:solidFill>
                <a:srgbClr val="FF0066"/>
              </a:solidFill>
            </a:endParaRPr>
          </a:p>
        </p:txBody>
      </p:sp>
      <p:sp>
        <p:nvSpPr>
          <p:cNvPr id="9" name="Text 6"/>
          <p:cNvSpPr/>
          <p:nvPr/>
        </p:nvSpPr>
        <p:spPr>
          <a:xfrm>
            <a:off x="3287405" y="4773758"/>
            <a:ext cx="7947660" cy="546973"/>
          </a:xfrm>
          <a:prstGeom prst="rect">
            <a:avLst/>
          </a:prstGeom>
          <a:noFill/>
          <a:ln/>
        </p:spPr>
        <p:txBody>
          <a:bodyPr wrap="square" lIns="0" tIns="0" rIns="0" bIns="0" rtlCol="0" anchor="t"/>
          <a:lstStyle/>
          <a:p>
            <a:pPr marL="0" indent="0" algn="ctr">
              <a:lnSpc>
                <a:spcPts val="2150"/>
              </a:lnSpc>
              <a:buNone/>
            </a:pPr>
            <a:r>
              <a:rPr lang="en-US" kern="0" spc="-27" dirty="0">
                <a:solidFill>
                  <a:srgbClr val="272525"/>
                </a:solidFill>
                <a:latin typeface="Inter" pitchFamily="34" charset="0"/>
                <a:ea typeface="Inter" pitchFamily="34" charset="-122"/>
                <a:cs typeface="Inter" pitchFamily="34" charset="-120"/>
              </a:rPr>
              <a:t>Zoho employs over 11,000 people globally, with a significant portion of its engineers hailing from non-traditional academic backgrounds.</a:t>
            </a:r>
            <a:endParaRPr lang="en-US" dirty="0"/>
          </a:p>
        </p:txBody>
      </p:sp>
      <p:sp>
        <p:nvSpPr>
          <p:cNvPr id="10" name="Text 7"/>
          <p:cNvSpPr/>
          <p:nvPr/>
        </p:nvSpPr>
        <p:spPr>
          <a:xfrm>
            <a:off x="2755214" y="5696283"/>
            <a:ext cx="7947660" cy="563999"/>
          </a:xfrm>
          <a:prstGeom prst="rect">
            <a:avLst/>
          </a:prstGeom>
          <a:noFill/>
          <a:ln/>
        </p:spPr>
        <p:txBody>
          <a:bodyPr wrap="none" lIns="0" tIns="0" rIns="0" bIns="0" rtlCol="0" anchor="t"/>
          <a:lstStyle/>
          <a:p>
            <a:pPr marL="0" indent="0" algn="ctr">
              <a:lnSpc>
                <a:spcPts val="4400"/>
              </a:lnSpc>
              <a:buNone/>
            </a:pPr>
            <a:r>
              <a:rPr lang="en-US" sz="4400" b="1" kern="0" spc="-89" dirty="0">
                <a:solidFill>
                  <a:srgbClr val="272525"/>
                </a:solidFill>
                <a:latin typeface="Petrona Bold" pitchFamily="34" charset="0"/>
                <a:ea typeface="Petrona Bold" pitchFamily="34" charset="-122"/>
                <a:cs typeface="Petrona Bold" pitchFamily="34" charset="-120"/>
              </a:rPr>
              <a:t>40B</a:t>
            </a:r>
            <a:endParaRPr lang="en-US" sz="4400" dirty="0"/>
          </a:p>
        </p:txBody>
      </p:sp>
      <p:sp>
        <p:nvSpPr>
          <p:cNvPr id="11" name="Text 8"/>
          <p:cNvSpPr/>
          <p:nvPr/>
        </p:nvSpPr>
        <p:spPr>
          <a:xfrm>
            <a:off x="5553897" y="6474246"/>
            <a:ext cx="2350294" cy="293727"/>
          </a:xfrm>
          <a:prstGeom prst="rect">
            <a:avLst/>
          </a:prstGeom>
          <a:noFill/>
          <a:ln/>
        </p:spPr>
        <p:txBody>
          <a:bodyPr wrap="none" lIns="0" tIns="0" rIns="0" bIns="0" rtlCol="0" anchor="t"/>
          <a:lstStyle/>
          <a:p>
            <a:pPr marL="0" indent="0" algn="ctr">
              <a:lnSpc>
                <a:spcPts val="2300"/>
              </a:lnSpc>
              <a:buNone/>
            </a:pPr>
            <a:r>
              <a:rPr lang="en-US" sz="2000" b="1" kern="0" spc="-37" dirty="0">
                <a:solidFill>
                  <a:srgbClr val="FF0066"/>
                </a:solidFill>
                <a:latin typeface="Petrona Bold" pitchFamily="34" charset="0"/>
                <a:ea typeface="Petrona Bold" pitchFamily="34" charset="-122"/>
                <a:cs typeface="Petrona Bold" pitchFamily="34" charset="-120"/>
              </a:rPr>
              <a:t>Valuation</a:t>
            </a:r>
            <a:endParaRPr lang="en-US" sz="2000" dirty="0">
              <a:solidFill>
                <a:srgbClr val="FF0066"/>
              </a:solidFill>
            </a:endParaRPr>
          </a:p>
        </p:txBody>
      </p:sp>
      <p:sp>
        <p:nvSpPr>
          <p:cNvPr id="12" name="Text 9"/>
          <p:cNvSpPr/>
          <p:nvPr/>
        </p:nvSpPr>
        <p:spPr>
          <a:xfrm>
            <a:off x="3287405" y="7001316"/>
            <a:ext cx="7947660" cy="546973"/>
          </a:xfrm>
          <a:prstGeom prst="rect">
            <a:avLst/>
          </a:prstGeom>
          <a:noFill/>
          <a:ln/>
        </p:spPr>
        <p:txBody>
          <a:bodyPr wrap="square" lIns="0" tIns="0" rIns="0" bIns="0" rtlCol="0" anchor="t"/>
          <a:lstStyle/>
          <a:p>
            <a:pPr marL="0" indent="0" algn="ctr">
              <a:lnSpc>
                <a:spcPts val="2150"/>
              </a:lnSpc>
              <a:buNone/>
            </a:pPr>
            <a:r>
              <a:rPr lang="en-US" kern="0" spc="-27" dirty="0">
                <a:solidFill>
                  <a:srgbClr val="272525"/>
                </a:solidFill>
                <a:latin typeface="Inter" pitchFamily="34" charset="0"/>
                <a:ea typeface="Inter" pitchFamily="34" charset="-122"/>
                <a:cs typeface="Inter" pitchFamily="34" charset="-120"/>
              </a:rPr>
              <a:t>Zoho's impressive growth and strong financial performance have earned it an estimated valuation of $40 billion, highlighting its position as a leading player in the SaaS industry.</a:t>
            </a:r>
            <a:endParaRPr lang="en-US" dirty="0"/>
          </a:p>
        </p:txBody>
      </p:sp>
      <p:sp>
        <p:nvSpPr>
          <p:cNvPr id="2" name="Rectangle: Rounded Corners 1">
            <a:extLst>
              <a:ext uri="{FF2B5EF4-FFF2-40B4-BE49-F238E27FC236}">
                <a16:creationId xmlns:a16="http://schemas.microsoft.com/office/drawing/2014/main" id="{36DE1E0F-EC64-13DF-61CE-99CBFF4782B2}"/>
              </a:ext>
            </a:extLst>
          </p:cNvPr>
          <p:cNvSpPr/>
          <p:nvPr/>
        </p:nvSpPr>
        <p:spPr>
          <a:xfrm>
            <a:off x="2055597" y="38393"/>
            <a:ext cx="9965803" cy="1092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lnSpc>
                <a:spcPts val="4600"/>
              </a:lnSpc>
              <a:buNone/>
            </a:pPr>
            <a:r>
              <a:rPr lang="en-US" sz="4400" b="1" kern="0" spc="-74" dirty="0">
                <a:solidFill>
                  <a:srgbClr val="F95F88"/>
                </a:solidFill>
                <a:latin typeface="Petrona Bold" pitchFamily="34" charset="0"/>
                <a:ea typeface="Petrona Bold" pitchFamily="34" charset="-122"/>
                <a:cs typeface="Petrona Bold" pitchFamily="34" charset="-120"/>
              </a:rPr>
              <a:t>Zoho's Remarkable Results</a:t>
            </a:r>
            <a:endParaRPr lang="en-US" sz="4400" dirty="0"/>
          </a:p>
          <a:p>
            <a:pPr algn="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1253013" y="6061414"/>
            <a:ext cx="7618571" cy="1498283"/>
          </a:xfrm>
          <a:prstGeom prst="rect">
            <a:avLst/>
          </a:prstGeom>
          <a:noFill/>
          <a:ln/>
        </p:spPr>
        <p:txBody>
          <a:bodyPr wrap="square" lIns="0" tIns="0" rIns="0" bIns="0" rtlCol="0" anchor="t"/>
          <a:lstStyle/>
          <a:p>
            <a:pPr marL="0" indent="0">
              <a:lnSpc>
                <a:spcPts val="5850"/>
              </a:lnSpc>
              <a:buNone/>
            </a:pPr>
            <a:endParaRPr lang="en-US" sz="4700" dirty="0"/>
          </a:p>
        </p:txBody>
      </p:sp>
      <p:sp>
        <p:nvSpPr>
          <p:cNvPr id="4" name="Shape 1"/>
          <p:cNvSpPr/>
          <p:nvPr/>
        </p:nvSpPr>
        <p:spPr>
          <a:xfrm>
            <a:off x="762714" y="3114974"/>
            <a:ext cx="381357" cy="381357"/>
          </a:xfrm>
          <a:prstGeom prst="roundRect">
            <a:avLst>
              <a:gd name="adj" fmla="val 24003"/>
            </a:avLst>
          </a:prstGeom>
          <a:solidFill>
            <a:srgbClr val="E0D7F4"/>
          </a:solidFill>
          <a:ln w="7620">
            <a:solidFill>
              <a:srgbClr val="C6BDDA"/>
            </a:solidFill>
            <a:prstDash val="solid"/>
          </a:ln>
        </p:spPr>
      </p:sp>
      <p:sp>
        <p:nvSpPr>
          <p:cNvPr id="5" name="Text 2"/>
          <p:cNvSpPr/>
          <p:nvPr/>
        </p:nvSpPr>
        <p:spPr>
          <a:xfrm>
            <a:off x="1361956" y="3114974"/>
            <a:ext cx="2996684" cy="374571"/>
          </a:xfrm>
          <a:prstGeom prst="rect">
            <a:avLst/>
          </a:prstGeom>
          <a:noFill/>
          <a:ln/>
        </p:spPr>
        <p:txBody>
          <a:bodyPr wrap="none" lIns="0" tIns="0" rIns="0" bIns="0" rtlCol="0" anchor="t"/>
          <a:lstStyle/>
          <a:p>
            <a:pPr marL="0" indent="0">
              <a:lnSpc>
                <a:spcPts val="2900"/>
              </a:lnSpc>
              <a:buNone/>
            </a:pPr>
            <a:r>
              <a:rPr lang="en-US" sz="2400" b="1" kern="0" spc="-47" dirty="0">
                <a:solidFill>
                  <a:srgbClr val="FF0066"/>
                </a:solidFill>
                <a:latin typeface="Petrona Bold" pitchFamily="34" charset="0"/>
                <a:ea typeface="Petrona Bold" pitchFamily="34" charset="-122"/>
                <a:cs typeface="Petrona Bold" pitchFamily="34" charset="-120"/>
              </a:rPr>
              <a:t>Bootstrapping's Power</a:t>
            </a:r>
            <a:endParaRPr lang="en-US" sz="2400" dirty="0">
              <a:solidFill>
                <a:srgbClr val="FF0066"/>
              </a:solidFill>
            </a:endParaRPr>
          </a:p>
        </p:txBody>
      </p:sp>
      <p:sp>
        <p:nvSpPr>
          <p:cNvPr id="6" name="Text 3"/>
          <p:cNvSpPr/>
          <p:nvPr/>
        </p:nvSpPr>
        <p:spPr>
          <a:xfrm>
            <a:off x="1361956" y="3889907"/>
            <a:ext cx="3101102" cy="2600148"/>
          </a:xfrm>
          <a:prstGeom prst="rect">
            <a:avLst/>
          </a:prstGeom>
          <a:noFill/>
          <a:ln/>
        </p:spPr>
        <p:txBody>
          <a:bodyPr wrap="square" lIns="0" tIns="0" rIns="0" bIns="0" rtlCol="0" anchor="t"/>
          <a:lstStyle/>
          <a:p>
            <a:pPr marL="0" indent="0">
              <a:lnSpc>
                <a:spcPts val="2700"/>
              </a:lnSpc>
              <a:buNone/>
            </a:pPr>
            <a:r>
              <a:rPr lang="en-US" sz="2000" kern="0" spc="-34" dirty="0">
                <a:solidFill>
                  <a:srgbClr val="272525"/>
                </a:solidFill>
                <a:latin typeface="Inter" pitchFamily="34" charset="0"/>
                <a:ea typeface="Inter" pitchFamily="34" charset="-122"/>
                <a:cs typeface="Inter" pitchFamily="34" charset="-120"/>
              </a:rPr>
              <a:t>Zoho's success proves that bootstrapping can be a viable growth strategy, allowing for greater control and flexibility in managing the business.</a:t>
            </a:r>
            <a:endParaRPr lang="en-US" sz="2000" dirty="0"/>
          </a:p>
        </p:txBody>
      </p:sp>
      <p:sp>
        <p:nvSpPr>
          <p:cNvPr id="7" name="Shape 4"/>
          <p:cNvSpPr/>
          <p:nvPr/>
        </p:nvSpPr>
        <p:spPr>
          <a:xfrm>
            <a:off x="4911531" y="3114974"/>
            <a:ext cx="381357" cy="381357"/>
          </a:xfrm>
          <a:prstGeom prst="roundRect">
            <a:avLst>
              <a:gd name="adj" fmla="val 24003"/>
            </a:avLst>
          </a:prstGeom>
          <a:solidFill>
            <a:srgbClr val="E0D7F4"/>
          </a:solidFill>
          <a:ln w="7620">
            <a:solidFill>
              <a:srgbClr val="C6BDDA"/>
            </a:solidFill>
            <a:prstDash val="solid"/>
          </a:ln>
        </p:spPr>
      </p:sp>
      <p:sp>
        <p:nvSpPr>
          <p:cNvPr id="8" name="Text 5"/>
          <p:cNvSpPr/>
          <p:nvPr/>
        </p:nvSpPr>
        <p:spPr>
          <a:xfrm>
            <a:off x="5500527" y="3114973"/>
            <a:ext cx="2996684" cy="374571"/>
          </a:xfrm>
          <a:prstGeom prst="rect">
            <a:avLst/>
          </a:prstGeom>
          <a:noFill/>
          <a:ln/>
        </p:spPr>
        <p:txBody>
          <a:bodyPr wrap="none" lIns="0" tIns="0" rIns="0" bIns="0" rtlCol="0" anchor="t"/>
          <a:lstStyle/>
          <a:p>
            <a:pPr marL="0" indent="0">
              <a:lnSpc>
                <a:spcPts val="2900"/>
              </a:lnSpc>
              <a:buNone/>
            </a:pPr>
            <a:r>
              <a:rPr lang="en-US" sz="2400" b="1" kern="0" spc="-47" dirty="0">
                <a:solidFill>
                  <a:srgbClr val="FF0066"/>
                </a:solidFill>
                <a:latin typeface="Petrona Bold" pitchFamily="34" charset="0"/>
                <a:ea typeface="Petrona Bold" pitchFamily="34" charset="-122"/>
                <a:cs typeface="Petrona Bold" pitchFamily="34" charset="-120"/>
              </a:rPr>
              <a:t>Customer Focus</a:t>
            </a:r>
            <a:endParaRPr lang="en-US" sz="2400" dirty="0">
              <a:solidFill>
                <a:srgbClr val="FF0066"/>
              </a:solidFill>
            </a:endParaRPr>
          </a:p>
        </p:txBody>
      </p:sp>
      <p:sp>
        <p:nvSpPr>
          <p:cNvPr id="9" name="Text 6"/>
          <p:cNvSpPr/>
          <p:nvPr/>
        </p:nvSpPr>
        <p:spPr>
          <a:xfrm>
            <a:off x="5500527" y="3899475"/>
            <a:ext cx="3101102" cy="2441138"/>
          </a:xfrm>
          <a:prstGeom prst="rect">
            <a:avLst/>
          </a:prstGeom>
          <a:noFill/>
          <a:ln/>
        </p:spPr>
        <p:txBody>
          <a:bodyPr wrap="square" lIns="0" tIns="0" rIns="0" bIns="0" rtlCol="0" anchor="t"/>
          <a:lstStyle/>
          <a:p>
            <a:pPr marL="0" indent="0">
              <a:lnSpc>
                <a:spcPts val="2700"/>
              </a:lnSpc>
              <a:buNone/>
            </a:pPr>
            <a:r>
              <a:rPr lang="en-US" sz="2000" kern="0" spc="-34" dirty="0">
                <a:solidFill>
                  <a:srgbClr val="272525"/>
                </a:solidFill>
                <a:latin typeface="Inter" pitchFamily="34" charset="0"/>
                <a:ea typeface="Inter" pitchFamily="34" charset="-122"/>
                <a:cs typeface="Inter" pitchFamily="34" charset="-120"/>
              </a:rPr>
              <a:t>The company's emphasis on developing solutions that address specific customer needs has been a crucial factor in its success, driving customer satisfaction and loyalty.</a:t>
            </a:r>
            <a:endParaRPr lang="en-US" sz="2000" dirty="0"/>
          </a:p>
        </p:txBody>
      </p:sp>
      <p:sp>
        <p:nvSpPr>
          <p:cNvPr id="10" name="Shape 7"/>
          <p:cNvSpPr/>
          <p:nvPr/>
        </p:nvSpPr>
        <p:spPr>
          <a:xfrm>
            <a:off x="9699725" y="3118366"/>
            <a:ext cx="381357" cy="381357"/>
          </a:xfrm>
          <a:prstGeom prst="roundRect">
            <a:avLst>
              <a:gd name="adj" fmla="val 24003"/>
            </a:avLst>
          </a:prstGeom>
          <a:solidFill>
            <a:srgbClr val="E0D7F4"/>
          </a:solidFill>
          <a:ln w="7620">
            <a:solidFill>
              <a:srgbClr val="C6BDDA"/>
            </a:solidFill>
            <a:prstDash val="solid"/>
          </a:ln>
        </p:spPr>
      </p:sp>
      <p:sp>
        <p:nvSpPr>
          <p:cNvPr id="11" name="Text 8"/>
          <p:cNvSpPr/>
          <p:nvPr/>
        </p:nvSpPr>
        <p:spPr>
          <a:xfrm>
            <a:off x="10271760" y="3158500"/>
            <a:ext cx="2996684" cy="374571"/>
          </a:xfrm>
          <a:prstGeom prst="rect">
            <a:avLst/>
          </a:prstGeom>
          <a:noFill/>
          <a:ln/>
        </p:spPr>
        <p:txBody>
          <a:bodyPr wrap="none" lIns="0" tIns="0" rIns="0" bIns="0" rtlCol="0" anchor="t"/>
          <a:lstStyle/>
          <a:p>
            <a:pPr marL="0" indent="0">
              <a:lnSpc>
                <a:spcPts val="2900"/>
              </a:lnSpc>
              <a:buNone/>
            </a:pPr>
            <a:r>
              <a:rPr lang="en-US" sz="2400" b="1" kern="0" spc="-47" dirty="0">
                <a:solidFill>
                  <a:srgbClr val="FF0066"/>
                </a:solidFill>
                <a:latin typeface="Petrona Bold" pitchFamily="34" charset="0"/>
                <a:ea typeface="Petrona Bold" pitchFamily="34" charset="-122"/>
                <a:cs typeface="Petrona Bold" pitchFamily="34" charset="-120"/>
              </a:rPr>
              <a:t>Invest in Talent</a:t>
            </a:r>
            <a:endParaRPr lang="en-US" sz="2400" dirty="0">
              <a:solidFill>
                <a:srgbClr val="FF0066"/>
              </a:solidFill>
            </a:endParaRPr>
          </a:p>
        </p:txBody>
      </p:sp>
      <p:sp>
        <p:nvSpPr>
          <p:cNvPr id="12" name="Text 9"/>
          <p:cNvSpPr/>
          <p:nvPr/>
        </p:nvSpPr>
        <p:spPr>
          <a:xfrm>
            <a:off x="10271760" y="3779287"/>
            <a:ext cx="3725146" cy="2441137"/>
          </a:xfrm>
          <a:prstGeom prst="rect">
            <a:avLst/>
          </a:prstGeom>
          <a:noFill/>
          <a:ln/>
        </p:spPr>
        <p:txBody>
          <a:bodyPr wrap="square" lIns="0" tIns="0" rIns="0" bIns="0" rtlCol="0" anchor="t"/>
          <a:lstStyle/>
          <a:p>
            <a:pPr marL="0" indent="0">
              <a:lnSpc>
                <a:spcPts val="2700"/>
              </a:lnSpc>
              <a:buNone/>
            </a:pPr>
            <a:r>
              <a:rPr lang="en-US" sz="2000" kern="0" spc="-34" dirty="0">
                <a:solidFill>
                  <a:srgbClr val="272525"/>
                </a:solidFill>
                <a:latin typeface="Inter" pitchFamily="34" charset="0"/>
                <a:ea typeface="Inter" pitchFamily="34" charset="-122"/>
                <a:cs typeface="Inter" pitchFamily="34" charset="-120"/>
              </a:rPr>
              <a:t>Zoho's commitment to talent development, including training and mentorship, has contributed to a highly skilled and motivated workforce, fostering a culture of innovation and growth.</a:t>
            </a:r>
            <a:endParaRPr lang="en-US" sz="2000" dirty="0"/>
          </a:p>
        </p:txBody>
      </p:sp>
      <p:sp>
        <p:nvSpPr>
          <p:cNvPr id="13" name="Rectangle: Rounded Corners 12">
            <a:extLst>
              <a:ext uri="{FF2B5EF4-FFF2-40B4-BE49-F238E27FC236}">
                <a16:creationId xmlns:a16="http://schemas.microsoft.com/office/drawing/2014/main" id="{C05FACC8-A333-0685-BD72-6410B87B6FD6}"/>
              </a:ext>
            </a:extLst>
          </p:cNvPr>
          <p:cNvSpPr/>
          <p:nvPr/>
        </p:nvSpPr>
        <p:spPr>
          <a:xfrm>
            <a:off x="2055597" y="553115"/>
            <a:ext cx="9965803" cy="1092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lnSpc>
                <a:spcPts val="5850"/>
              </a:lnSpc>
              <a:buNone/>
            </a:pPr>
            <a:r>
              <a:rPr lang="en-US" sz="4400" b="1" kern="0" spc="-94" dirty="0">
                <a:solidFill>
                  <a:srgbClr val="F95F88"/>
                </a:solidFill>
                <a:latin typeface="Petrona Bold" pitchFamily="34" charset="0"/>
                <a:ea typeface="Petrona Bold" pitchFamily="34" charset="-122"/>
                <a:cs typeface="Petrona Bold" pitchFamily="34" charset="-120"/>
              </a:rPr>
              <a:t> Learnings from Zoho's Journey</a:t>
            </a:r>
            <a:endParaRPr lang="en-US" sz="4400" dirty="0"/>
          </a:p>
          <a:p>
            <a:pPr algn="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280190" y="1713428"/>
            <a:ext cx="7556421" cy="1559243"/>
          </a:xfrm>
          <a:prstGeom prst="rect">
            <a:avLst/>
          </a:prstGeom>
          <a:noFill/>
          <a:ln/>
        </p:spPr>
        <p:txBody>
          <a:bodyPr wrap="square" lIns="0" tIns="0" rIns="0" bIns="0" rtlCol="0" anchor="t"/>
          <a:lstStyle/>
          <a:p>
            <a:pPr marL="0" indent="0">
              <a:lnSpc>
                <a:spcPts val="6100"/>
              </a:lnSpc>
              <a:buNone/>
            </a:pPr>
            <a:endParaRPr lang="en-US" sz="4900" dirty="0"/>
          </a:p>
        </p:txBody>
      </p:sp>
      <p:sp>
        <p:nvSpPr>
          <p:cNvPr id="4" name="Text 1"/>
          <p:cNvSpPr/>
          <p:nvPr/>
        </p:nvSpPr>
        <p:spPr>
          <a:xfrm>
            <a:off x="1828800" y="2663189"/>
            <a:ext cx="11265877" cy="4605119"/>
          </a:xfrm>
          <a:prstGeom prst="rect">
            <a:avLst/>
          </a:prstGeom>
          <a:noFill/>
          <a:ln/>
        </p:spPr>
        <p:txBody>
          <a:bodyPr wrap="square" lIns="0" tIns="0" rIns="0" bIns="0" rtlCol="0" anchor="t"/>
          <a:lstStyle/>
          <a:p>
            <a:pPr marL="342900" indent="-342900">
              <a:lnSpc>
                <a:spcPct val="150000"/>
              </a:lnSpc>
              <a:buFont typeface="Wingdings" panose="05000000000000000000" pitchFamily="2" charset="2"/>
              <a:buChar char="Ø"/>
            </a:pPr>
            <a:r>
              <a:rPr lang="en-US" sz="2400" kern="0" spc="-36" dirty="0">
                <a:solidFill>
                  <a:srgbClr val="272525"/>
                </a:solidFill>
                <a:latin typeface="Inter" pitchFamily="34" charset="0"/>
                <a:ea typeface="Inter" pitchFamily="34" charset="-122"/>
                <a:cs typeface="Inter" pitchFamily="34" charset="-120"/>
              </a:rPr>
              <a:t>Zoho's success demonstrates the power of a strategic bootstrapping approach, customer focus, and investment in talent. </a:t>
            </a:r>
          </a:p>
          <a:p>
            <a:pPr marL="342900" indent="-342900">
              <a:lnSpc>
                <a:spcPct val="150000"/>
              </a:lnSpc>
              <a:buFont typeface="Wingdings" panose="05000000000000000000" pitchFamily="2" charset="2"/>
              <a:buChar char="Ø"/>
            </a:pPr>
            <a:r>
              <a:rPr lang="en-US" sz="2400" kern="0" spc="-36" dirty="0">
                <a:solidFill>
                  <a:srgbClr val="272525"/>
                </a:solidFill>
                <a:latin typeface="Inter" pitchFamily="34" charset="0"/>
                <a:ea typeface="Inter" pitchFamily="34" charset="-122"/>
                <a:cs typeface="Inter" pitchFamily="34" charset="-120"/>
              </a:rPr>
              <a:t>The company's commitment to sustainable growth, social responsibility, and a positive work environment has set an example for other startups and businesses. </a:t>
            </a:r>
          </a:p>
          <a:p>
            <a:pPr marL="342900" indent="-342900">
              <a:lnSpc>
                <a:spcPct val="150000"/>
              </a:lnSpc>
              <a:buFont typeface="Wingdings" panose="05000000000000000000" pitchFamily="2" charset="2"/>
              <a:buChar char="Ø"/>
            </a:pPr>
            <a:r>
              <a:rPr lang="en-US" sz="2400" kern="0" spc="-36" dirty="0">
                <a:solidFill>
                  <a:srgbClr val="272525"/>
                </a:solidFill>
                <a:latin typeface="Inter" pitchFamily="34" charset="0"/>
                <a:ea typeface="Inter" pitchFamily="34" charset="-122"/>
                <a:cs typeface="Inter" pitchFamily="34" charset="-120"/>
              </a:rPr>
              <a:t>As Zoho continues to expand its reach and product portfolio, its unique approach to business offers valuable insights for entrepreneurs and businesses looking to navigate the competitive landscape of the technology sector.</a:t>
            </a:r>
            <a:endParaRPr lang="en-US" sz="2400" dirty="0"/>
          </a:p>
        </p:txBody>
      </p:sp>
      <p:sp>
        <p:nvSpPr>
          <p:cNvPr id="2" name="Rectangle: Rounded Corners 1">
            <a:extLst>
              <a:ext uri="{FF2B5EF4-FFF2-40B4-BE49-F238E27FC236}">
                <a16:creationId xmlns:a16="http://schemas.microsoft.com/office/drawing/2014/main" id="{48ECC101-F106-A03E-1F78-8A0EAFC8C191}"/>
              </a:ext>
            </a:extLst>
          </p:cNvPr>
          <p:cNvSpPr/>
          <p:nvPr/>
        </p:nvSpPr>
        <p:spPr>
          <a:xfrm>
            <a:off x="2055597" y="553115"/>
            <a:ext cx="9965803" cy="1092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ctr">
              <a:lnSpc>
                <a:spcPts val="6100"/>
              </a:lnSpc>
              <a:buNone/>
            </a:pPr>
            <a:r>
              <a:rPr lang="en-US" sz="4400" b="1" kern="0" spc="-98" dirty="0">
                <a:solidFill>
                  <a:srgbClr val="F95F88"/>
                </a:solidFill>
                <a:latin typeface="Petrona Bold" pitchFamily="34" charset="0"/>
                <a:ea typeface="Petrona Bold" pitchFamily="34" charset="-122"/>
                <a:cs typeface="Petrona Bold" pitchFamily="34" charset="-120"/>
              </a:rPr>
              <a:t>Key Takeaways and Next Steps</a:t>
            </a:r>
            <a:endParaRPr lang="en-US" sz="4400" dirty="0"/>
          </a:p>
          <a:p>
            <a:pPr algn="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703</Words>
  <Application>Microsoft Office PowerPoint</Application>
  <PresentationFormat>Custom</PresentationFormat>
  <Paragraphs>82</Paragraphs>
  <Slides>10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Georgia</vt:lpstr>
      <vt:lpstr>Arial</vt:lpstr>
      <vt:lpstr>Calibri</vt:lpstr>
      <vt:lpstr>Inter Bold</vt:lpstr>
      <vt:lpstr>Inter</vt:lpstr>
      <vt:lpstr>Wingdings</vt:lpstr>
      <vt:lpstr>Calibri Light</vt:lpstr>
      <vt:lpstr>Petrona Bold</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Pandurang Rayfalwar</cp:lastModifiedBy>
  <cp:revision>5</cp:revision>
  <dcterms:created xsi:type="dcterms:W3CDTF">2024-11-16T07:22:12Z</dcterms:created>
  <dcterms:modified xsi:type="dcterms:W3CDTF">2024-11-17T15:01:13Z</dcterms:modified>
</cp:coreProperties>
</file>