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mmed talib" initials="mt" lastIdx="2" clrIdx="0">
    <p:extLst>
      <p:ext uri="{19B8F6BF-5375-455C-9EA6-DF929625EA0E}">
        <p15:presenceInfo xmlns:p15="http://schemas.microsoft.com/office/powerpoint/2012/main" userId="e1dc2b999cc613a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tags" Target="tags/tag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06/04/2022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06/04/2022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83" name="think-cell Slide" r:id="rId6" imgW="360" imgH="360" progId="">
                  <p:embed/>
                </p:oleObj>
              </mc:Choice>
              <mc:Fallback>
                <p:oleObj name="think-cell Slide" r:id="rId6" imgW="360" imgH="360" progId="">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71"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95"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19"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107"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87"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11"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83"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31"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55" name="think-cell Slide" r:id="rId9" imgW="360" imgH="360" progId="">
                  <p:embed/>
                </p:oleObj>
              </mc:Choice>
              <mc:Fallback>
                <p:oleObj name="think-cell Slide" r:id="rId9" imgW="360" imgH="360" progId="">
                  <p:embed/>
                  <p:pic>
                    <p:nvPicPr>
                      <p:cNvPr id="0" name="Picture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203" name="think-cell Slide" r:id="rId5" imgW="360" imgH="360" progId="">
                  <p:embed/>
                </p:oleObj>
              </mc:Choice>
              <mc:Fallback>
                <p:oleObj name="think-cell Slide" r:id="rId5" imgW="360" imgH="360" progId="">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227"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4/6/2022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59" name="think-cell Slide" r:id="rId25" imgW="360" imgH="360" progId="">
                  <p:embed/>
                </p:oleObj>
              </mc:Choice>
              <mc:Fallback>
                <p:oleObj name="think-cell Slide" r:id="rId25" imgW="360" imgH="360" progId="">
                  <p:embed/>
                  <p:pic>
                    <p:nvPicPr>
                      <p:cNvPr id="0" name="Picture 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67" name="think-cell Slide" r:id="rId14" imgW="360" imgH="360" progId="">
                  <p:embed/>
                </p:oleObj>
              </mc:Choice>
              <mc:Fallback>
                <p:oleObj name="think-cell Slide" r:id="rId14" imgW="360" imgH="360" progId="">
                  <p:embed/>
                  <p:pic>
                    <p:nvPicPr>
                      <p:cNvPr id="0" name="Picture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hyperlink" Target="https://www.linkedin.com/in/pandurang-prabhu-b-aa1345150/" TargetMode="External"/><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github.com/Pandurang-Prabhu" TargetMode="Externa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4"/>
            <a:ext cx="4008437" cy="2509710"/>
          </a:xfrm>
        </p:spPr>
        <p:txBody>
          <a:bodyPr/>
          <a:lstStyle/>
          <a:p>
            <a:pPr>
              <a:lnSpc>
                <a:spcPct val="114000"/>
              </a:lnSpc>
            </a:pPr>
            <a:r>
              <a:rPr lang="en-IN" altLang="en-US" b="1" dirty="0"/>
              <a:t>Agriculture Crop Deal Application</a:t>
            </a:r>
          </a:p>
          <a:p>
            <a:pPr>
              <a:lnSpc>
                <a:spcPct val="114000"/>
              </a:lnSpc>
            </a:pPr>
            <a:r>
              <a:rPr lang="en-IN" altLang="en-US" dirty="0"/>
              <a:t>Working on end to end case study of Crop Deal Application along with authentication, Swagger </a:t>
            </a:r>
            <a:r>
              <a:rPr lang="en-US" altLang="en-US" dirty="0"/>
              <a:t>and React used for user interface.</a:t>
            </a:r>
            <a:endParaRPr lang="en-US" altLang="nl-NL" b="1" dirty="0"/>
          </a:p>
          <a:p>
            <a:pPr eaLnBrk="1" hangingPunct="1">
              <a:lnSpc>
                <a:spcPct val="114000"/>
              </a:lnSpc>
            </a:pPr>
            <a:r>
              <a:rPr lang="en-IN" altLang="nl-NL" b="1" dirty="0"/>
              <a:t>Java and React for web developers in Degreed Platform</a:t>
            </a:r>
          </a:p>
          <a:p>
            <a:pPr eaLnBrk="1" hangingPunct="1">
              <a:lnSpc>
                <a:spcPct val="114000"/>
              </a:lnSpc>
            </a:pPr>
            <a:r>
              <a:rPr lang="en-IN" altLang="en-US" dirty="0"/>
              <a:t>Completed this course with optimal Knowledge of MVC ,Web API , RESTful services , Components.</a:t>
            </a:r>
          </a:p>
          <a:p>
            <a:pPr eaLnBrk="1" hangingPunct="1">
              <a:lnSpc>
                <a:spcPct val="114000"/>
              </a:lnSpc>
            </a:pPr>
            <a:r>
              <a:rPr lang="en-IN" altLang="nl-NL" b="1" dirty="0"/>
              <a:t>AWS CERTIFICATION</a:t>
            </a:r>
          </a:p>
          <a:p>
            <a:pPr algn="just" eaLnBrk="1" hangingPunct="1">
              <a:lnSpc>
                <a:spcPct val="114000"/>
              </a:lnSpc>
            </a:pPr>
            <a:r>
              <a:rPr lang="en-IN" altLang="nl-NL" dirty="0"/>
              <a:t>Has successfully completed the requirement to be recognized as  AWS Certified: Cloud Practitioner.</a:t>
            </a:r>
          </a:p>
          <a:p>
            <a:pPr algn="just" eaLnBrk="1" hangingPunct="1">
              <a:lnSpc>
                <a:spcPct val="114000"/>
              </a:lnSpc>
            </a:pPr>
            <a:r>
              <a:rPr lang="en-IN" altLang="nl-NL" sz="1050" b="1" dirty="0"/>
              <a:t> </a:t>
            </a:r>
            <a:endParaRPr lang="en-IN" altLang="nl-NL" sz="900" b="1" dirty="0"/>
          </a:p>
          <a:p>
            <a:pPr algn="just" eaLnBrk="1" hangingPunct="1">
              <a:lnSpc>
                <a:spcPct val="114000"/>
              </a:lnSpc>
            </a:pPr>
            <a:endParaRPr lang="en-IN" altLang="nl-NL" sz="1050" b="1" dirty="0"/>
          </a:p>
          <a:p>
            <a:pPr eaLnBrk="1" hangingPunct="1">
              <a:lnSpc>
                <a:spcPct val="114000"/>
              </a:lnSpc>
            </a:pPr>
            <a:endParaRPr lang="en-IN" altLang="en-US" baseline="-25000"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54889"/>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2677"/>
            <a:ext cx="2374900" cy="373381"/>
          </a:xfrm>
        </p:spPr>
        <p:txBody>
          <a:bodyPr/>
          <a:lstStyle/>
          <a:p>
            <a:pPr eaLnBrk="1" hangingPunct="1"/>
            <a:r>
              <a:rPr lang="nl-NL" altLang="nl-NL" dirty="0"/>
              <a:t>Mumbai</a:t>
            </a:r>
          </a:p>
          <a:p>
            <a:pPr eaLnBrk="1" hangingPunct="1"/>
            <a:endParaRPr lang="nl-NL" altLang="nl-NL" dirty="0"/>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01188" y="1843215"/>
            <a:ext cx="2382837" cy="330200"/>
          </a:xfrm>
        </p:spPr>
        <p:txBody>
          <a:bodyPr/>
          <a:lstStyle/>
          <a:p>
            <a:pPr eaLnBrk="1" hangingPunct="1"/>
            <a:r>
              <a:rPr lang="nl-NL" altLang="nl-NL" dirty="0"/>
              <a:t>+91 7012633865</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2995614"/>
            <a:ext cx="4606925" cy="3778411"/>
          </a:xfrm>
        </p:spPr>
        <p:txBody>
          <a:bodyPr/>
          <a:lstStyle/>
          <a:p>
            <a:pPr marL="171450" indent="-171450">
              <a:buFont typeface="Arial" panose="020B0604020202020204" pitchFamily="34" charset="0"/>
              <a:buChar char="•"/>
            </a:pPr>
            <a:r>
              <a:rPr lang="en-US" sz="1050" dirty="0"/>
              <a:t>Proficient in </a:t>
            </a:r>
            <a:r>
              <a:rPr lang="en-US" sz="1050" b="1" dirty="0"/>
              <a:t>Java and OOPs concepts</a:t>
            </a:r>
            <a:endParaRPr lang="en-US" sz="1050" dirty="0"/>
          </a:p>
          <a:p>
            <a:pPr marL="171450" indent="-171450">
              <a:buFont typeface="Arial" panose="020B0604020202020204" pitchFamily="34" charset="0"/>
              <a:buChar char="•"/>
            </a:pPr>
            <a:r>
              <a:rPr lang="en-US" sz="1050" dirty="0"/>
              <a:t>Hands on experience in creating </a:t>
            </a:r>
            <a:r>
              <a:rPr lang="en-US" sz="1050" b="1" dirty="0"/>
              <a:t>Web Application </a:t>
            </a:r>
            <a:r>
              <a:rPr lang="en-US" sz="1050" dirty="0"/>
              <a:t>with </a:t>
            </a:r>
            <a:r>
              <a:rPr lang="en-US" sz="1050" b="1" dirty="0"/>
              <a:t>Core Java, Spring Framework, Web API,</a:t>
            </a:r>
            <a:r>
              <a:rPr lang="en-US" sz="1050" dirty="0"/>
              <a:t> </a:t>
            </a:r>
            <a:r>
              <a:rPr lang="en-US" sz="1050" b="1" dirty="0"/>
              <a:t>React</a:t>
            </a:r>
            <a:r>
              <a:rPr lang="en-US" sz="1050" dirty="0"/>
              <a:t>.</a:t>
            </a:r>
          </a:p>
          <a:p>
            <a:pPr marL="171450" indent="-171450">
              <a:buFont typeface="Arial" panose="020B0604020202020204" pitchFamily="34" charset="0"/>
              <a:buChar char="•"/>
            </a:pPr>
            <a:r>
              <a:rPr lang="en-US" sz="1050" dirty="0"/>
              <a:t>Hands on experience in developing web pages using </a:t>
            </a:r>
            <a:r>
              <a:rPr lang="en-US" sz="1050" b="1" dirty="0"/>
              <a:t>HTML5, CSS3, Object Oriented Programming, JSON, XML</a:t>
            </a:r>
            <a:r>
              <a:rPr lang="en-US" sz="1050" dirty="0"/>
              <a:t>. Good understanding of Document Object Model (DOM) and DOM Functions.</a:t>
            </a:r>
          </a:p>
          <a:p>
            <a:pPr marL="171450" indent="-171450">
              <a:buFont typeface="Arial" panose="020B0604020202020204" pitchFamily="34" charset="0"/>
              <a:buChar char="•"/>
            </a:pPr>
            <a:r>
              <a:rPr lang="en-US" altLang="en-US" sz="1050" dirty="0"/>
              <a:t>Proficient </a:t>
            </a:r>
            <a:r>
              <a:rPr lang="en-US" altLang="en-US" sz="1050" b="1" dirty="0"/>
              <a:t>React developer</a:t>
            </a:r>
            <a:r>
              <a:rPr lang="en-US" altLang="en-US" sz="1050" dirty="0"/>
              <a:t> with working knowledge on </a:t>
            </a:r>
            <a:r>
              <a:rPr lang="en-US" altLang="en-US" sz="1050" b="1" dirty="0"/>
              <a:t>React</a:t>
            </a:r>
            <a:r>
              <a:rPr lang="en-US" altLang="en-US" sz="1050" dirty="0"/>
              <a:t>.</a:t>
            </a:r>
          </a:p>
          <a:p>
            <a:pPr marL="171450" indent="-171450">
              <a:buFont typeface="Arial" panose="020B0604020202020204" pitchFamily="34" charset="0"/>
              <a:buChar char="•"/>
            </a:pPr>
            <a:r>
              <a:rPr lang="en-US" altLang="nl-NL" sz="1050" dirty="0"/>
              <a:t>Implemented </a:t>
            </a:r>
            <a:r>
              <a:rPr lang="en-US" altLang="nl-NL" sz="1050" b="1" dirty="0"/>
              <a:t>Web API</a:t>
            </a:r>
            <a:r>
              <a:rPr lang="en-US" altLang="nl-NL" sz="1050" dirty="0"/>
              <a:t> and React in case study and up skilling this knowledge continuously.</a:t>
            </a:r>
          </a:p>
          <a:p>
            <a:pPr marL="171450" indent="-171450">
              <a:buFont typeface="Arial" panose="020B0604020202020204" pitchFamily="34" charset="0"/>
              <a:buChar char="•"/>
            </a:pPr>
            <a:endParaRPr lang="en-IN" altLang="nl-NL" sz="1050" b="1" dirty="0"/>
          </a:p>
          <a:p>
            <a:pPr marL="171450" indent="-171450">
              <a:buFont typeface="Arial" panose="020B0604020202020204" pitchFamily="34" charset="0"/>
              <a:buChar char="•"/>
            </a:pPr>
            <a:r>
              <a:rPr kumimoji="0" lang="en-IN" altLang="en-US" sz="105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a:t>
            </a:r>
          </a:p>
          <a:p>
            <a:pPr marL="171450" indent="-171450">
              <a:buFont typeface="Arial" panose="020B0604020202020204" pitchFamily="34" charset="0"/>
              <a:buChar char="•"/>
            </a:pPr>
            <a:r>
              <a:rPr lang="en-US" altLang="nl-NL" sz="1050" dirty="0"/>
              <a:t>                                                                       </a:t>
            </a:r>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39142"/>
            <a:ext cx="6223000" cy="306387"/>
          </a:xfrm>
        </p:spPr>
        <p:txBody>
          <a:bodyPr/>
          <a:lstStyle/>
          <a:p>
            <a:r>
              <a:rPr lang="en-IN" altLang="en-US" dirty="0"/>
              <a:t>Pandurang Prabhu B</a:t>
            </a:r>
          </a:p>
        </p:txBody>
      </p:sp>
      <p:pic>
        <p:nvPicPr>
          <p:cNvPr id="7182" name="Picture 4" descr="Free icon download | Linkedin">
            <a:hlinkClick r:id="rId3"/>
            <a:extLst>
              <a:ext uri="{FF2B5EF4-FFF2-40B4-BE49-F238E27FC236}">
                <a16:creationId xmlns:a16="http://schemas.microsoft.com/office/drawing/2014/main" id="{89622B52-B834-40D0-9BA5-24EF14F2A61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52108" y="1989784"/>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7556" y="1961706"/>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361240356"/>
              </p:ext>
            </p:extLst>
          </p:nvPr>
        </p:nvGraphicFramePr>
        <p:xfrm>
          <a:off x="9255967" y="1340090"/>
          <a:ext cx="2936032" cy="4970870"/>
        </p:xfrm>
        <a:graphic>
          <a:graphicData uri="http://schemas.openxmlformats.org/drawingml/2006/table">
            <a:tbl>
              <a:tblPr firstRow="1" bandRow="1">
                <a:tableStyleId>{0E3FDE45-AF77-4B5C-9715-49D594BDF05E}</a:tableStyleId>
              </a:tblPr>
              <a:tblGrid>
                <a:gridCol w="534291">
                  <a:extLst>
                    <a:ext uri="{9D8B030D-6E8A-4147-A177-3AD203B41FA5}">
                      <a16:colId xmlns:a16="http://schemas.microsoft.com/office/drawing/2014/main" val="3331298770"/>
                    </a:ext>
                  </a:extLst>
                </a:gridCol>
                <a:gridCol w="2401741">
                  <a:extLst>
                    <a:ext uri="{9D8B030D-6E8A-4147-A177-3AD203B41FA5}">
                      <a16:colId xmlns:a16="http://schemas.microsoft.com/office/drawing/2014/main" val="879084521"/>
                    </a:ext>
                  </a:extLst>
                </a:gridCol>
              </a:tblGrid>
              <a:tr h="422178">
                <a:tc>
                  <a:txBody>
                    <a:bodyPr/>
                    <a:lstStyle/>
                    <a:p>
                      <a:r>
                        <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Java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Java Basics, Core Java, Java8, J2EE.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7292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Spring</a:t>
                      </a:r>
                    </a:p>
                  </a:txBody>
                  <a:tcPr/>
                </a:tc>
                <a:tc>
                  <a:txBody>
                    <a:bodyPr/>
                    <a:lstStyle/>
                    <a:p>
                      <a:r>
                        <a:rPr kumimoji="0" lang="en-US" sz="800" u="none" strike="noStrike" kern="1200" cap="none" spc="0" normalizeH="0" baseline="0" dirty="0">
                          <a:ln>
                            <a:noFill/>
                          </a:ln>
                          <a:effectLst/>
                          <a:uLnTx/>
                          <a:uFillTx/>
                        </a:rPr>
                        <a:t>Spring Fundamentals, Entity Framework</a:t>
                      </a:r>
                    </a:p>
                    <a:p>
                      <a:r>
                        <a:rPr kumimoji="0" lang="en-US" sz="800" u="none" strike="noStrike" kern="1200" cap="none" spc="0" normalizeH="0" baseline="0" dirty="0">
                          <a:ln>
                            <a:noFill/>
                          </a:ln>
                          <a:effectLst/>
                          <a:uLnTx/>
                          <a:uFillTx/>
                        </a:rPr>
                        <a:t>Web API Routing ,Web API Introduction.</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7292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800" u="none" strike="noStrike" kern="1200" cap="none" spc="0" normalizeH="0" baseline="0" noProof="0" dirty="0">
                          <a:ln>
                            <a:noFill/>
                          </a:ln>
                          <a:effectLst/>
                          <a:uLnTx/>
                          <a:uFillTx/>
                        </a:rPr>
                        <a:t>Spring Core</a:t>
                      </a:r>
                      <a:endParaRPr kumimoji="0" lang="en-US" altLang="en-US" sz="800" u="none" strike="noStrike" kern="1200" cap="none" spc="0" normalizeH="0" baseline="0" noProof="0" dirty="0">
                        <a:ln>
                          <a:noFill/>
                        </a:ln>
                        <a:effectLst/>
                        <a:uLnTx/>
                        <a:uFillTx/>
                      </a:endParaRP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lang="en-US" sz="800" dirty="0">
                          <a:solidFill>
                            <a:schemeClr val="tx1"/>
                          </a:solidFill>
                        </a:rPr>
                        <a:t>Building an API with Spring Core, Dependency Injection in Spring Core, Spring Security, Spring Cloud, JWT.</a:t>
                      </a:r>
                    </a:p>
                  </a:txBody>
                  <a:tcPr/>
                </a:tc>
                <a:extLst>
                  <a:ext uri="{0D108BD9-81ED-4DB2-BD59-A6C34878D82A}">
                    <a16:rowId xmlns:a16="http://schemas.microsoft.com/office/drawing/2014/main" val="3229840877"/>
                  </a:ext>
                </a:extLst>
              </a:tr>
              <a:tr h="72921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Framework-React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React ,Java Script,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React getting started, Fundamental and  Routing ,CRUD Operation with </a:t>
                      </a:r>
                      <a:r>
                        <a:rPr lang="en-US" sz="800" dirty="0" err="1">
                          <a:solidFill>
                            <a:schemeClr val="tx1"/>
                          </a:solidFill>
                        </a:rPr>
                        <a:t>BackEnd</a:t>
                      </a:r>
                      <a:r>
                        <a:rPr lang="en-US" sz="800" dirty="0">
                          <a:solidFill>
                            <a:schemeClr val="tx1"/>
                          </a:solidFill>
                        </a:rPr>
                        <a:t> -Web API.</a:t>
                      </a:r>
                    </a:p>
                  </a:txBody>
                  <a:tcPr/>
                </a:tc>
                <a:extLst>
                  <a:ext uri="{0D108BD9-81ED-4DB2-BD59-A6C34878D82A}">
                    <a16:rowId xmlns:a16="http://schemas.microsoft.com/office/drawing/2014/main" val="668073409"/>
                  </a:ext>
                </a:extLst>
              </a:tr>
              <a:tr h="57569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jest</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42217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IN"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a:t>
                      </a:r>
                    </a:p>
                    <a:p>
                      <a:r>
                        <a:rPr kumimoji="0" lang="en-IN"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MSSQL Server, basics of SQL</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298680090"/>
                  </a:ext>
                </a:extLst>
              </a:tr>
              <a:tr h="42217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3,JavaScript, Optimized UI Designed</a:t>
                      </a:r>
                    </a:p>
                  </a:txBody>
                  <a:tcPr/>
                </a:tc>
                <a:extLst>
                  <a:ext uri="{0D108BD9-81ED-4DB2-BD59-A6C34878D82A}">
                    <a16:rowId xmlns:a16="http://schemas.microsoft.com/office/drawing/2014/main" val="9512774"/>
                  </a:ext>
                </a:extLst>
              </a:tr>
              <a:tr h="36528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Swagger, Postman, IDE.</a:t>
                      </a:r>
                    </a:p>
                  </a:txBody>
                  <a:tcPr/>
                </a:tc>
                <a:extLst>
                  <a:ext uri="{0D108BD9-81ED-4DB2-BD59-A6C34878D82A}">
                    <a16:rowId xmlns:a16="http://schemas.microsoft.com/office/drawing/2014/main" val="645317192"/>
                  </a:ext>
                </a:extLst>
              </a:tr>
              <a:tr h="57569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448617" y="547041"/>
            <a:ext cx="2424112" cy="425950"/>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Computer Science and Engineering: 2017- 2021</a:t>
            </a:r>
          </a:p>
        </p:txBody>
      </p:sp>
      <p:sp>
        <p:nvSpPr>
          <p:cNvPr id="6" name="Rectangle 5">
            <a:extLst>
              <a:ext uri="{FF2B5EF4-FFF2-40B4-BE49-F238E27FC236}">
                <a16:creationId xmlns:a16="http://schemas.microsoft.com/office/drawing/2014/main" id="{1616387D-79C4-4D2C-8F4C-617036B1459A}"/>
              </a:ext>
            </a:extLst>
          </p:cNvPr>
          <p:cNvSpPr/>
          <p:nvPr/>
        </p:nvSpPr>
        <p:spPr>
          <a:xfrm>
            <a:off x="9374109" y="1112443"/>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pic>
        <p:nvPicPr>
          <p:cNvPr id="4" name="Picture 3">
            <a:extLst>
              <a:ext uri="{FF2B5EF4-FFF2-40B4-BE49-F238E27FC236}">
                <a16:creationId xmlns:a16="http://schemas.microsoft.com/office/drawing/2014/main" id="{4D6B1E25-572F-4C1F-BD43-E10538D218FE}"/>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634586" y="2011169"/>
            <a:ext cx="506754" cy="304052"/>
          </a:xfrm>
          <a:prstGeom prst="rect">
            <a:avLst/>
          </a:prstGeom>
        </p:spPr>
      </p:pic>
      <p:pic>
        <p:nvPicPr>
          <p:cNvPr id="17" name="Picture 7">
            <a:hlinkClick r:id="rId6"/>
            <a:extLst>
              <a:ext uri="{FF2B5EF4-FFF2-40B4-BE49-F238E27FC236}">
                <a16:creationId xmlns:a16="http://schemas.microsoft.com/office/drawing/2014/main" id="{038F98E9-AEF0-454E-BCA5-8EE42067F9B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23582" t="2058" r="24332" b="4875"/>
          <a:stretch>
            <a:fillRect/>
          </a:stretch>
        </p:blipFill>
        <p:spPr bwMode="auto">
          <a:xfrm>
            <a:off x="383259" y="5973095"/>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7">
            <a:extLst>
              <a:ext uri="{FF2B5EF4-FFF2-40B4-BE49-F238E27FC236}">
                <a16:creationId xmlns:a16="http://schemas.microsoft.com/office/drawing/2014/main" id="{4054AC32-9E14-4D26-901B-FF8FFF96815C}"/>
              </a:ext>
            </a:extLst>
          </p:cNvPr>
          <p:cNvSpPr>
            <a:spLocks noGrp="1"/>
          </p:cNvSpPr>
          <p:nvPr>
            <p:ph type="body" sz="quarter" idx="47"/>
          </p:nvPr>
        </p:nvSpPr>
        <p:spPr>
          <a:xfrm>
            <a:off x="3232093" y="1606495"/>
            <a:ext cx="2935346" cy="74364"/>
          </a:xfrm>
        </p:spPr>
        <p:txBody>
          <a:bodyPr/>
          <a:lstStyle/>
          <a:p>
            <a:r>
              <a:rPr lang="nl-NL" altLang="nl-NL" dirty="0"/>
              <a:t>Pandurang-b.prabhu@capgemini.com</a:t>
            </a:r>
          </a:p>
        </p:txBody>
      </p:sp>
      <p:pic>
        <p:nvPicPr>
          <p:cNvPr id="13" name="Picture Placeholder 12" descr="A picture containing person, person, male&#10;&#10;Description automatically generated">
            <a:extLst>
              <a:ext uri="{FF2B5EF4-FFF2-40B4-BE49-F238E27FC236}">
                <a16:creationId xmlns:a16="http://schemas.microsoft.com/office/drawing/2014/main" id="{745BF93C-8839-44C4-86FB-D23CC9EA490D}"/>
              </a:ext>
            </a:extLst>
          </p:cNvPr>
          <p:cNvPicPr>
            <a:picLocks noGrp="1" noChangeAspect="1"/>
          </p:cNvPicPr>
          <p:nvPr>
            <p:ph type="pic" sz="quarter" idx="46"/>
          </p:nvPr>
        </p:nvPicPr>
        <p:blipFill rotWithShape="1">
          <a:blip r:embed="rId8">
            <a:extLst>
              <a:ext uri="{28A0092B-C50C-407E-A947-70E740481C1C}">
                <a14:useLocalDpi xmlns:a14="http://schemas.microsoft.com/office/drawing/2010/main" val="0"/>
              </a:ext>
            </a:extLst>
          </a:blip>
          <a:srcRect l="-375" t="1242" r="375" b="32091"/>
          <a:stretch/>
        </p:blipFill>
        <p:spPr>
          <a:xfrm>
            <a:off x="319956" y="275782"/>
            <a:ext cx="1735137" cy="1732533"/>
          </a:xfrm>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purl.org/dc/terms/"/>
    <ds:schemaRef ds:uri="e228188f-2722-48a5-a8b1-93d2645b5710"/>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D0FE7C98-E65F-4069-952A-83BE69BF0592}">
  <ds:schemaRefs>
    <ds:schemaRef ds:uri="e228188f-2722-48a5-a8b1-93d2645b5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2227</TotalTime>
  <Words>314</Words>
  <Application>Microsoft Office PowerPoint</Application>
  <PresentationFormat>Widescreen</PresentationFormat>
  <Paragraphs>60</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Prabhu, Pandurang B</cp:lastModifiedBy>
  <cp:revision>54</cp:revision>
  <dcterms:created xsi:type="dcterms:W3CDTF">2020-09-22T06:24:34Z</dcterms:created>
  <dcterms:modified xsi:type="dcterms:W3CDTF">2022-04-06T12:17:08Z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