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sldIdLst>
    <p:sldId id="309" r:id="rId2"/>
    <p:sldId id="325" r:id="rId3"/>
    <p:sldId id="323" r:id="rId4"/>
    <p:sldId id="257" r:id="rId5"/>
    <p:sldId id="322" r:id="rId6"/>
    <p:sldId id="277" r:id="rId7"/>
    <p:sldId id="311" r:id="rId8"/>
    <p:sldId id="279" r:id="rId9"/>
    <p:sldId id="305" r:id="rId10"/>
    <p:sldId id="308" r:id="rId11"/>
    <p:sldId id="321" r:id="rId12"/>
    <p:sldId id="306" r:id="rId13"/>
    <p:sldId id="280" r:id="rId14"/>
    <p:sldId id="324" r:id="rId15"/>
    <p:sldId id="317" r:id="rId16"/>
    <p:sldId id="313" r:id="rId17"/>
    <p:sldId id="318" r:id="rId18"/>
    <p:sldId id="307" r:id="rId19"/>
    <p:sldId id="312" r:id="rId20"/>
    <p:sldId id="287" r:id="rId21"/>
    <p:sldId id="28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p:scale>
          <a:sx n="63" d="100"/>
          <a:sy n="63" d="100"/>
        </p:scale>
        <p:origin x="140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A68916A-B651-4CC2-B665-66C78090E22C}" type="datetimeFigureOut">
              <a:rPr lang="en-US" smtClean="0"/>
              <a:pPr/>
              <a:t>3/22/2021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E953295-743B-4ADF-93FD-DA5A0BBF707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68916A-B651-4CC2-B665-66C78090E22C}"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68916A-B651-4CC2-B665-66C78090E22C}"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68916A-B651-4CC2-B665-66C78090E22C}"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68916A-B651-4CC2-B665-66C78090E22C}"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295-743B-4ADF-93FD-DA5A0BBF707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68916A-B651-4CC2-B665-66C78090E22C}"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68916A-B651-4CC2-B665-66C78090E22C}" type="datetimeFigureOut">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A68916A-B651-4CC2-B665-66C78090E22C}"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A68916A-B651-4CC2-B665-66C78090E22C}"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53295-743B-4ADF-93FD-DA5A0BBF707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68916A-B651-4CC2-B665-66C78090E22C}"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295-743B-4ADF-93FD-DA5A0BBF7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A68916A-B651-4CC2-B665-66C78090E22C}"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295-743B-4ADF-93FD-DA5A0BBF707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A68916A-B651-4CC2-B665-66C78090E22C}" type="datetimeFigureOut">
              <a:rPr lang="en-US" smtClean="0"/>
              <a:pPr/>
              <a:t>3/22/2021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E953295-743B-4ADF-93FD-DA5A0BBF707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692696"/>
            <a:ext cx="7560840" cy="923330"/>
          </a:xfrm>
          <a:prstGeom prst="rect">
            <a:avLst/>
          </a:prstGeom>
        </p:spPr>
        <p:txBody>
          <a:bodyPr wrap="square">
            <a:spAutoFit/>
          </a:bodyPr>
          <a:lstStyle/>
          <a:p>
            <a:pPr marL="540385" algn="ctr">
              <a:spcAft>
                <a:spcPts val="0"/>
              </a:spcAft>
            </a:pPr>
            <a:r>
              <a:rPr lang="en-US" dirty="0">
                <a:latin typeface="Bookman Old Style" panose="02050604050505020204" pitchFamily="18" charset="0"/>
              </a:rPr>
              <a:t>CRIME DETECTION SYSTEM USING DATA MINING.</a:t>
            </a:r>
          </a:p>
          <a:p>
            <a:pPr marL="540385" algn="just">
              <a:spcAft>
                <a:spcPts val="0"/>
              </a:spcAft>
            </a:pPr>
            <a:endParaRPr lang="en-US" dirty="0">
              <a:latin typeface="Bookman Old Style" panose="02050604050505020204" pitchFamily="18" charset="0"/>
            </a:endParaRPr>
          </a:p>
          <a:p>
            <a:pPr marL="540385" algn="just">
              <a:spcAft>
                <a:spcPts val="0"/>
              </a:spcAft>
            </a:pPr>
            <a:endParaRPr lang="en-US" dirty="0">
              <a:latin typeface="Bookman Old Style" panose="02050604050505020204" pitchFamily="18" charset="0"/>
            </a:endParaRPr>
          </a:p>
        </p:txBody>
      </p:sp>
      <p:pic>
        <p:nvPicPr>
          <p:cNvPr id="1026" name="Picture 2" descr="C:\Users\Mayur\Desktop\1.jpg"/>
          <p:cNvPicPr>
            <a:picLocks noChangeAspect="1" noChangeArrowheads="1"/>
          </p:cNvPicPr>
          <p:nvPr/>
        </p:nvPicPr>
        <p:blipFill>
          <a:blip r:embed="rId2">
            <a:lum bright="-4000" contrast="1000"/>
          </a:blip>
          <a:srcRect/>
          <a:stretch>
            <a:fillRect/>
          </a:stretch>
        </p:blipFill>
        <p:spPr bwMode="auto">
          <a:xfrm>
            <a:off x="1857356" y="2071678"/>
            <a:ext cx="6858048" cy="4154394"/>
          </a:xfrm>
          <a:prstGeom prst="rect">
            <a:avLst/>
          </a:prstGeom>
          <a:blipFill dpi="0" rotWithShape="1">
            <a:blip r:embed="rId3">
              <a:alphaModFix amt="60000"/>
            </a:blip>
            <a:srcRect/>
            <a:tile tx="0" ty="0" sx="100000" sy="100000" flip="none" algn="tl"/>
          </a:blipFill>
        </p:spPr>
      </p:pic>
    </p:spTree>
    <p:extLst>
      <p:ext uri="{BB962C8B-B14F-4D97-AF65-F5344CB8AC3E}">
        <p14:creationId xmlns:p14="http://schemas.microsoft.com/office/powerpoint/2010/main" val="21907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fontScale="55000" lnSpcReduction="20000"/>
          </a:bodyPr>
          <a:lstStyle/>
          <a:p>
            <a:pPr algn="just"/>
            <a:r>
              <a:rPr lang="en-IN" sz="2900" dirty="0">
                <a:latin typeface="Times New Roman"/>
                <a:ea typeface="Calibri"/>
                <a:cs typeface="Times New Roman"/>
              </a:rPr>
              <a:t>Our proposed system aims at providing highly efficient and robust intrusion detection system. </a:t>
            </a:r>
          </a:p>
          <a:p>
            <a:pPr algn="just"/>
            <a:endParaRPr lang="en-IN" sz="2900" dirty="0">
              <a:latin typeface="Times New Roman"/>
              <a:ea typeface="Calibri"/>
              <a:cs typeface="Times New Roman"/>
            </a:endParaRPr>
          </a:p>
          <a:p>
            <a:pPr algn="just"/>
            <a:r>
              <a:rPr lang="en-IN" sz="2900" dirty="0">
                <a:latin typeface="Times New Roman"/>
                <a:ea typeface="Calibri"/>
                <a:cs typeface="Times New Roman"/>
              </a:rPr>
              <a:t>The self analysis method continuously monitors and provides details of user activities for detecting unauthorized entities. </a:t>
            </a:r>
          </a:p>
          <a:p>
            <a:pPr algn="just"/>
            <a:endParaRPr lang="en-IN" sz="2900" dirty="0">
              <a:latin typeface="Times New Roman"/>
              <a:ea typeface="Calibri"/>
              <a:cs typeface="Times New Roman"/>
            </a:endParaRPr>
          </a:p>
          <a:p>
            <a:pPr algn="just"/>
            <a:r>
              <a:rPr lang="en-IN" sz="2900" dirty="0">
                <a:latin typeface="Times New Roman"/>
                <a:ea typeface="Calibri"/>
                <a:cs typeface="Times New Roman"/>
              </a:rPr>
              <a:t>As internal system calls (SC) are used to detect the intrusion attacks, this can be implemented using data mining and forensic techniques. </a:t>
            </a:r>
          </a:p>
          <a:p>
            <a:pPr algn="just"/>
            <a:endParaRPr lang="en-IN" sz="2900" dirty="0">
              <a:latin typeface="Times New Roman"/>
              <a:ea typeface="Calibri"/>
              <a:cs typeface="Times New Roman"/>
            </a:endParaRPr>
          </a:p>
          <a:p>
            <a:pPr algn="just"/>
            <a:r>
              <a:rPr lang="en-IN" sz="2900" dirty="0">
                <a:latin typeface="Times New Roman"/>
                <a:ea typeface="Calibri"/>
                <a:cs typeface="Times New Roman"/>
              </a:rPr>
              <a:t>It would help to identify and provide detailed information about a user and its SC patterns. </a:t>
            </a:r>
          </a:p>
          <a:p>
            <a:pPr algn="just"/>
            <a:endParaRPr lang="en-IN" sz="2900" dirty="0">
              <a:latin typeface="Times New Roman"/>
              <a:ea typeface="Calibri"/>
              <a:cs typeface="Times New Roman"/>
            </a:endParaRPr>
          </a:p>
          <a:p>
            <a:pPr algn="just"/>
            <a:r>
              <a:rPr lang="en-IN" sz="2900" dirty="0">
                <a:latin typeface="Times New Roman"/>
                <a:ea typeface="Calibri"/>
                <a:cs typeface="Times New Roman"/>
              </a:rPr>
              <a:t>Normal Activities of user will be Ignored. </a:t>
            </a:r>
          </a:p>
          <a:p>
            <a:pPr algn="just"/>
            <a:endParaRPr lang="en-IN" sz="2900" dirty="0">
              <a:latin typeface="Times New Roman"/>
              <a:ea typeface="Calibri"/>
              <a:cs typeface="Times New Roman"/>
            </a:endParaRPr>
          </a:p>
          <a:p>
            <a:pPr algn="just"/>
            <a:r>
              <a:rPr lang="en-IN" sz="2900" dirty="0">
                <a:latin typeface="Times New Roman"/>
                <a:ea typeface="Calibri"/>
                <a:cs typeface="Times New Roman"/>
              </a:rPr>
              <a:t>But if restricted Activity is found then it needs to be alarmed/informed and reported to the right authorities. </a:t>
            </a:r>
          </a:p>
          <a:p>
            <a:pPr algn="just"/>
            <a:endParaRPr lang="en-IN" sz="2900" dirty="0">
              <a:latin typeface="Times New Roman"/>
              <a:ea typeface="Calibri"/>
              <a:cs typeface="Times New Roman"/>
            </a:endParaRPr>
          </a:p>
          <a:p>
            <a:pPr marL="0" indent="0">
              <a:buNone/>
            </a:pPr>
            <a:r>
              <a:rPr lang="en-US" sz="2600" dirty="0">
                <a:latin typeface="Times New Roman"/>
                <a:ea typeface="Calibri"/>
                <a:cs typeface="Times New Roman"/>
              </a:rPr>
              <a:t> </a:t>
            </a:r>
          </a:p>
          <a:p>
            <a:endParaRPr lang="en-US" dirty="0"/>
          </a:p>
        </p:txBody>
      </p:sp>
    </p:spTree>
    <p:extLst>
      <p:ext uri="{BB962C8B-B14F-4D97-AF65-F5344CB8AC3E}">
        <p14:creationId xmlns:p14="http://schemas.microsoft.com/office/powerpoint/2010/main" val="148084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Focus on System :</a:t>
            </a:r>
          </a:p>
        </p:txBody>
      </p:sp>
      <p:sp>
        <p:nvSpPr>
          <p:cNvPr id="3" name="Content Placeholder 2"/>
          <p:cNvSpPr>
            <a:spLocks noGrp="1"/>
          </p:cNvSpPr>
          <p:nvPr>
            <p:ph idx="1"/>
          </p:nvPr>
        </p:nvSpPr>
        <p:spPr/>
        <p:txBody>
          <a:bodyPr>
            <a:normAutofit/>
          </a:bodyPr>
          <a:lstStyle/>
          <a:p>
            <a:pPr algn="just"/>
            <a:r>
              <a:rPr lang="en-US" sz="2000" dirty="0">
                <a:solidFill>
                  <a:srgbClr val="000000"/>
                </a:solidFill>
                <a:latin typeface="Times New Roman"/>
              </a:rPr>
              <a:t>The main aim is to Catch unauthorized activity in workspace in very less time.</a:t>
            </a:r>
          </a:p>
          <a:p>
            <a:pPr algn="just"/>
            <a:endParaRPr lang="en-US" sz="2000" dirty="0">
              <a:solidFill>
                <a:srgbClr val="000000"/>
              </a:solidFill>
              <a:latin typeface="Times New Roman"/>
            </a:endParaRPr>
          </a:p>
          <a:p>
            <a:pPr algn="just"/>
            <a:r>
              <a:rPr lang="en-US" sz="2000" dirty="0">
                <a:solidFill>
                  <a:srgbClr val="000000"/>
                </a:solidFill>
                <a:latin typeface="Times New Roman"/>
              </a:rPr>
              <a:t>Capture the Photo of unauthorized Person.</a:t>
            </a:r>
          </a:p>
          <a:p>
            <a:pPr algn="just"/>
            <a:endParaRPr lang="en-US" sz="2000" dirty="0">
              <a:solidFill>
                <a:srgbClr val="000000"/>
              </a:solidFill>
              <a:latin typeface="Times New Roman"/>
            </a:endParaRPr>
          </a:p>
          <a:p>
            <a:pPr algn="just"/>
            <a:r>
              <a:rPr lang="en-US" sz="2000" dirty="0">
                <a:solidFill>
                  <a:srgbClr val="000000"/>
                </a:solidFill>
                <a:latin typeface="Times New Roman"/>
              </a:rPr>
              <a:t>Getting IP address of affected System.</a:t>
            </a:r>
          </a:p>
          <a:p>
            <a:pPr algn="just"/>
            <a:endParaRPr lang="en-US" sz="2000" dirty="0">
              <a:solidFill>
                <a:srgbClr val="000000"/>
              </a:solidFill>
              <a:latin typeface="Times New Roman"/>
            </a:endParaRPr>
          </a:p>
          <a:p>
            <a:pPr algn="just"/>
            <a:r>
              <a:rPr lang="en-US" sz="2000" dirty="0">
                <a:solidFill>
                  <a:srgbClr val="000000"/>
                </a:solidFill>
                <a:latin typeface="Times New Roman"/>
              </a:rPr>
              <a:t>Getting Screenshot of unofficial Activity.</a:t>
            </a:r>
          </a:p>
          <a:p>
            <a:pPr algn="just"/>
            <a:endParaRPr lang="en-US" sz="2000" dirty="0">
              <a:solidFill>
                <a:srgbClr val="000000"/>
              </a:solidFill>
              <a:latin typeface="Times New Roman"/>
            </a:endParaRPr>
          </a:p>
          <a:p>
            <a:pPr algn="just"/>
            <a:r>
              <a:rPr lang="en-US" sz="2000" dirty="0">
                <a:solidFill>
                  <a:srgbClr val="000000"/>
                </a:solidFill>
                <a:latin typeface="Times New Roman"/>
              </a:rPr>
              <a:t>Send all this data to Admin.</a:t>
            </a:r>
          </a:p>
        </p:txBody>
      </p:sp>
    </p:spTree>
    <p:extLst>
      <p:ext uri="{BB962C8B-B14F-4D97-AF65-F5344CB8AC3E}">
        <p14:creationId xmlns:p14="http://schemas.microsoft.com/office/powerpoint/2010/main" val="34510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Advantageous Of Proposed Work</a:t>
            </a:r>
          </a:p>
        </p:txBody>
      </p:sp>
      <p:sp>
        <p:nvSpPr>
          <p:cNvPr id="3" name="Content Placeholder 2"/>
          <p:cNvSpPr>
            <a:spLocks noGrp="1"/>
          </p:cNvSpPr>
          <p:nvPr>
            <p:ph idx="1"/>
          </p:nvPr>
        </p:nvSpPr>
        <p:spPr/>
        <p:txBody>
          <a:bodyPr>
            <a:normAutofit/>
          </a:bodyPr>
          <a:lstStyle/>
          <a:p>
            <a:pPr algn="just"/>
            <a:r>
              <a:rPr lang="en-IN" sz="2000" dirty="0">
                <a:latin typeface="Times New Roman"/>
                <a:ea typeface="Calibri"/>
                <a:cs typeface="Times New Roman"/>
              </a:rPr>
              <a:t>This would help in any harmful anonymous intrusion effect and prevent from any type of attacks. </a:t>
            </a:r>
          </a:p>
          <a:p>
            <a:pPr algn="just"/>
            <a:endParaRPr lang="en-IN" sz="2000" dirty="0">
              <a:latin typeface="Times New Roman"/>
              <a:ea typeface="Calibri"/>
              <a:cs typeface="Times New Roman"/>
            </a:endParaRPr>
          </a:p>
          <a:p>
            <a:pPr algn="just"/>
            <a:r>
              <a:rPr lang="en-IN" sz="2000" dirty="0">
                <a:latin typeface="Times New Roman"/>
                <a:ea typeface="Calibri"/>
                <a:cs typeface="Times New Roman"/>
              </a:rPr>
              <a:t>This helps to stop threat of attacks and It is typically located between companies firewall and rest of network.  </a:t>
            </a:r>
            <a:endParaRPr lang="en-US" sz="2000" dirty="0">
              <a:latin typeface="Times New Roman"/>
              <a:ea typeface="Calibri"/>
              <a:cs typeface="Times New Roman"/>
            </a:endParaRPr>
          </a:p>
          <a:p>
            <a:pPr marL="0" indent="0" algn="just">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System Architecture</a:t>
            </a:r>
            <a:br>
              <a:rPr lang="en-IN" dirty="0"/>
            </a:br>
            <a:endParaRPr lang="en-IN" dirty="0"/>
          </a:p>
        </p:txBody>
      </p:sp>
      <p:pic>
        <p:nvPicPr>
          <p:cNvPr id="1026" name="Picture 2" descr="G:\2018-2019 Batch\Indira COE\IIDS\Diagram\s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89961"/>
            <a:ext cx="6489153" cy="507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3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endParaRPr lang="en-US" dirty="0"/>
          </a:p>
        </p:txBody>
      </p:sp>
      <p:sp>
        <p:nvSpPr>
          <p:cNvPr id="3" name="Content Placeholder 2"/>
          <p:cNvSpPr>
            <a:spLocks noGrp="1"/>
          </p:cNvSpPr>
          <p:nvPr>
            <p:ph idx="1"/>
          </p:nvPr>
        </p:nvSpPr>
        <p:spPr/>
        <p:txBody>
          <a:bodyPr>
            <a:normAutofit fontScale="40000" lnSpcReduction="20000"/>
          </a:bodyPr>
          <a:lstStyle/>
          <a:p>
            <a:r>
              <a:rPr lang="en-IN" sz="4200" b="1" dirty="0">
                <a:latin typeface="Times New Roman"/>
                <a:ea typeface="Calibri"/>
                <a:cs typeface="Times New Roman"/>
              </a:rPr>
              <a:t>Step 1: </a:t>
            </a:r>
            <a:r>
              <a:rPr lang="en-IN" sz="4200" dirty="0">
                <a:latin typeface="Times New Roman"/>
                <a:ea typeface="Calibri"/>
                <a:cs typeface="Times New Roman"/>
              </a:rPr>
              <a:t>let's consider the U as the user of system who logins to the system.</a:t>
            </a:r>
            <a:endParaRPr lang="en-US" sz="4200" dirty="0">
              <a:latin typeface="Times New Roman"/>
              <a:ea typeface="Calibri"/>
              <a:cs typeface="Times New Roman"/>
            </a:endParaRPr>
          </a:p>
          <a:p>
            <a:pPr>
              <a:buNone/>
            </a:pPr>
            <a:r>
              <a:rPr lang="en-IN" sz="4200" dirty="0">
                <a:latin typeface="Times New Roman"/>
                <a:ea typeface="Calibri"/>
                <a:cs typeface="Times New Roman"/>
              </a:rPr>
              <a:t>       U= U1, U2, ............Un.</a:t>
            </a:r>
            <a:endParaRPr lang="en-US" sz="4200" dirty="0">
              <a:latin typeface="Times New Roman"/>
              <a:ea typeface="Calibri"/>
              <a:cs typeface="Times New Roman"/>
            </a:endParaRPr>
          </a:p>
          <a:p>
            <a:pPr>
              <a:buNone/>
            </a:pPr>
            <a:r>
              <a:rPr lang="en-IN" sz="4200" dirty="0">
                <a:latin typeface="Times New Roman"/>
                <a:ea typeface="Calibri"/>
                <a:cs typeface="Times New Roman"/>
              </a:rPr>
              <a:t> </a:t>
            </a:r>
            <a:endParaRPr lang="en-US" sz="4200" dirty="0">
              <a:latin typeface="Times New Roman"/>
              <a:ea typeface="Calibri"/>
              <a:cs typeface="Times New Roman"/>
            </a:endParaRPr>
          </a:p>
          <a:p>
            <a:r>
              <a:rPr lang="en-IN" sz="4200" b="1" dirty="0">
                <a:latin typeface="Times New Roman"/>
                <a:ea typeface="Calibri"/>
                <a:cs typeface="Times New Roman"/>
              </a:rPr>
              <a:t>Step 2: </a:t>
            </a:r>
            <a:r>
              <a:rPr lang="en-IN" sz="4200" dirty="0">
                <a:latin typeface="Times New Roman"/>
                <a:ea typeface="Calibri"/>
                <a:cs typeface="Times New Roman"/>
              </a:rPr>
              <a:t>Let say S as System that will authenticate the user U by sending the OTP to user mail and verify the user.</a:t>
            </a:r>
            <a:endParaRPr lang="en-US" sz="4200" dirty="0">
              <a:latin typeface="Times New Roman"/>
              <a:ea typeface="Calibri"/>
              <a:cs typeface="Times New Roman"/>
            </a:endParaRPr>
          </a:p>
          <a:p>
            <a:pPr>
              <a:buNone/>
            </a:pPr>
            <a:r>
              <a:rPr lang="en-IN" sz="4200" dirty="0">
                <a:latin typeface="Times New Roman"/>
                <a:ea typeface="Calibri"/>
                <a:cs typeface="Times New Roman"/>
              </a:rPr>
              <a:t> </a:t>
            </a:r>
            <a:endParaRPr lang="en-US" sz="4200" dirty="0">
              <a:latin typeface="Times New Roman"/>
              <a:ea typeface="Calibri"/>
              <a:cs typeface="Times New Roman"/>
            </a:endParaRPr>
          </a:p>
          <a:p>
            <a:r>
              <a:rPr lang="en-IN" sz="4200" b="1" dirty="0">
                <a:latin typeface="Times New Roman"/>
                <a:ea typeface="Calibri"/>
                <a:cs typeface="Times New Roman"/>
              </a:rPr>
              <a:t>Step 3: </a:t>
            </a:r>
            <a:r>
              <a:rPr lang="en-IN" sz="4200" dirty="0">
                <a:latin typeface="Times New Roman"/>
                <a:ea typeface="Calibri"/>
                <a:cs typeface="Times New Roman"/>
              </a:rPr>
              <a:t>The user U will perform some activities like inserting USB device in USB port, copying some content from highly secured drive or folder to another place, installing new software etc.;(Activities which are restricted by Admin). System monitors the user activities by reading the log files generated by system.</a:t>
            </a:r>
            <a:endParaRPr lang="en-US" sz="4200" dirty="0">
              <a:latin typeface="Times New Roman"/>
              <a:ea typeface="Calibri"/>
              <a:cs typeface="Times New Roman"/>
            </a:endParaRPr>
          </a:p>
          <a:p>
            <a:pPr>
              <a:buNone/>
            </a:pPr>
            <a:r>
              <a:rPr lang="en-IN" sz="4200" dirty="0">
                <a:latin typeface="Times New Roman"/>
                <a:ea typeface="Calibri"/>
                <a:cs typeface="Times New Roman"/>
              </a:rPr>
              <a:t> </a:t>
            </a:r>
            <a:endParaRPr lang="en-US" sz="4200" dirty="0">
              <a:latin typeface="Times New Roman"/>
              <a:ea typeface="Calibri"/>
              <a:cs typeface="Times New Roman"/>
            </a:endParaRPr>
          </a:p>
          <a:p>
            <a:r>
              <a:rPr lang="en-IN" sz="4200" b="1" dirty="0">
                <a:latin typeface="Times New Roman"/>
                <a:ea typeface="Calibri"/>
                <a:cs typeface="Times New Roman"/>
              </a:rPr>
              <a:t>Step 4: </a:t>
            </a:r>
            <a:r>
              <a:rPr lang="en-IN" sz="4200" dirty="0">
                <a:latin typeface="Times New Roman"/>
                <a:ea typeface="Calibri"/>
                <a:cs typeface="Times New Roman"/>
              </a:rPr>
              <a:t>The System will reads the user log files i.e. user infrequent activities from attack list A with the help of detection unauthorized access D.</a:t>
            </a:r>
            <a:endParaRPr lang="en-US" sz="4200" dirty="0">
              <a:latin typeface="Times New Roman"/>
              <a:ea typeface="Calibri"/>
              <a:cs typeface="Times New Roman"/>
            </a:endParaRPr>
          </a:p>
          <a:p>
            <a:pPr>
              <a:buNone/>
            </a:pPr>
            <a:r>
              <a:rPr lang="en-IN" sz="4200" dirty="0">
                <a:latin typeface="Times New Roman"/>
                <a:ea typeface="Calibri"/>
                <a:cs typeface="Times New Roman"/>
              </a:rPr>
              <a:t> </a:t>
            </a:r>
            <a:endParaRPr lang="en-US" sz="4200" dirty="0">
              <a:latin typeface="Times New Roman"/>
              <a:ea typeface="Calibri"/>
              <a:cs typeface="Times New Roman"/>
            </a:endParaRPr>
          </a:p>
          <a:p>
            <a:r>
              <a:rPr lang="en-IN" sz="4200" b="1" dirty="0">
                <a:latin typeface="Times New Roman"/>
                <a:ea typeface="Calibri"/>
                <a:cs typeface="Times New Roman"/>
              </a:rPr>
              <a:t>Step 5: </a:t>
            </a:r>
            <a:r>
              <a:rPr lang="en-IN" sz="4200" dirty="0">
                <a:latin typeface="Times New Roman"/>
                <a:ea typeface="Calibri"/>
                <a:cs typeface="Times New Roman"/>
              </a:rPr>
              <a:t>The system S will alert the malicious user activities by capturing Snapshot of Activity, Photo of User and IP Address of the System.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r>
              <a:rPr lang="en-US" dirty="0"/>
              <a:t>Working cases Diagram </a:t>
            </a:r>
          </a:p>
        </p:txBody>
      </p:sp>
      <p:pic>
        <p:nvPicPr>
          <p:cNvPr id="1026" name="Picture 2" descr="D:\1.CodExecute\2019-2020 Batch\8 MCA\IICMR\1. Shubham Kamthe - IIDS\Diagrams\UseCase.png"/>
          <p:cNvPicPr>
            <a:picLocks noChangeAspect="1" noChangeArrowheads="1"/>
          </p:cNvPicPr>
          <p:nvPr/>
        </p:nvPicPr>
        <p:blipFill>
          <a:blip r:embed="rId2"/>
          <a:srcRect/>
          <a:stretch>
            <a:fillRect/>
          </a:stretch>
        </p:blipFill>
        <p:spPr bwMode="auto">
          <a:xfrm>
            <a:off x="1000100" y="1071546"/>
            <a:ext cx="8143900" cy="5572164"/>
          </a:xfrm>
          <a:prstGeom prst="rect">
            <a:avLst/>
          </a:prstGeom>
          <a:noFill/>
        </p:spPr>
      </p:pic>
    </p:spTree>
    <p:extLst>
      <p:ext uri="{BB962C8B-B14F-4D97-AF65-F5344CB8AC3E}">
        <p14:creationId xmlns:p14="http://schemas.microsoft.com/office/powerpoint/2010/main" val="183211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r>
              <a:rPr lang="en-US" dirty="0"/>
              <a:t>Modules:</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pPr marL="596646" lvl="0" indent="-514350" algn="just">
              <a:buNone/>
            </a:pPr>
            <a:r>
              <a:rPr lang="en-US" sz="5600" dirty="0"/>
              <a:t>1.  Admin - Add Users in the System with Permissions.</a:t>
            </a:r>
          </a:p>
          <a:p>
            <a:pPr marL="596646" lvl="0" indent="-514350" algn="just">
              <a:buNone/>
            </a:pPr>
            <a:r>
              <a:rPr lang="en-US" sz="5600"/>
              <a:t>    Admin </a:t>
            </a:r>
            <a:r>
              <a:rPr lang="en-US" sz="5600" dirty="0"/>
              <a:t>should able to add new Users in the System, and Admin can give Permission </a:t>
            </a:r>
            <a:r>
              <a:rPr lang="en-US" sz="5600" dirty="0" err="1"/>
              <a:t>fo</a:t>
            </a:r>
            <a:r>
              <a:rPr lang="en-US" sz="5600" dirty="0"/>
              <a:t> Activities as per Role.</a:t>
            </a:r>
          </a:p>
          <a:p>
            <a:pPr marL="596646" indent="-514350" algn="just">
              <a:buFont typeface="+mj-lt"/>
              <a:buAutoNum type="arabicPeriod"/>
            </a:pPr>
            <a:endParaRPr lang="en-US" sz="5600" dirty="0"/>
          </a:p>
          <a:p>
            <a:pPr marL="596646" lvl="0" indent="-514350" algn="just">
              <a:buNone/>
            </a:pPr>
            <a:r>
              <a:rPr lang="en-US" sz="5600" dirty="0"/>
              <a:t>2. User Login.</a:t>
            </a:r>
          </a:p>
          <a:p>
            <a:pPr marL="596646" indent="-514350" algn="just">
              <a:buNone/>
            </a:pPr>
            <a:r>
              <a:rPr lang="en-US" sz="5600" dirty="0"/>
              <a:t>    User can login into System after Successfully OTP Authentication only.</a:t>
            </a:r>
          </a:p>
          <a:p>
            <a:pPr marL="596646" indent="-514350" algn="just">
              <a:buFont typeface="+mj-lt"/>
              <a:buAutoNum type="arabicPeriod"/>
            </a:pPr>
            <a:endParaRPr lang="en-US" sz="5600" dirty="0"/>
          </a:p>
          <a:p>
            <a:pPr marL="596646" lvl="0" indent="-514350" algn="just">
              <a:buNone/>
            </a:pPr>
            <a:r>
              <a:rPr lang="en-US" sz="5600" dirty="0"/>
              <a:t>3. Capture Attack.</a:t>
            </a:r>
          </a:p>
          <a:p>
            <a:pPr marL="596646" lvl="0" indent="-514350" algn="just">
              <a:buNone/>
            </a:pPr>
            <a:r>
              <a:rPr lang="en-US" sz="5600" dirty="0"/>
              <a:t>   System capture attacks by self Monitoring.</a:t>
            </a:r>
          </a:p>
          <a:p>
            <a:pPr marL="596646" indent="-514350" algn="just">
              <a:buFont typeface="+mj-lt"/>
              <a:buAutoNum type="arabicPeriod"/>
            </a:pPr>
            <a:endParaRPr lang="en-US" sz="5600" dirty="0"/>
          </a:p>
          <a:p>
            <a:pPr marL="596646" lvl="0" indent="-514350" algn="just">
              <a:buNone/>
            </a:pPr>
            <a:r>
              <a:rPr lang="en-US" sz="5600" dirty="0"/>
              <a:t> 4. Capture Photo.</a:t>
            </a:r>
          </a:p>
          <a:p>
            <a:pPr marL="596646" lvl="0" indent="-514350" algn="just">
              <a:buNone/>
            </a:pPr>
            <a:r>
              <a:rPr lang="en-US" sz="5600" dirty="0"/>
              <a:t>  System activate camera and capture the photo in background without notification to user if illegal activity happens.</a:t>
            </a:r>
          </a:p>
          <a:p>
            <a:pPr marL="596646" lvl="0" indent="-514350" algn="just">
              <a:buNone/>
            </a:pPr>
            <a:endParaRPr lang="en-US" sz="5600" dirty="0"/>
          </a:p>
          <a:p>
            <a:pPr marL="596646" lvl="0" indent="-514350" algn="just">
              <a:buNone/>
            </a:pPr>
            <a:r>
              <a:rPr lang="en-US" sz="5600" dirty="0"/>
              <a:t>5. Capture Screen shot.</a:t>
            </a:r>
          </a:p>
          <a:p>
            <a:pPr marL="596646" lvl="0" indent="-514350" algn="just">
              <a:buNone/>
            </a:pPr>
            <a:r>
              <a:rPr lang="en-US" sz="5600" dirty="0"/>
              <a:t>  System capture Screen shot of illegal Activity.</a:t>
            </a:r>
          </a:p>
          <a:p>
            <a:pPr marL="596646" lvl="0" indent="-514350" algn="just">
              <a:buNone/>
            </a:pPr>
            <a:endParaRPr lang="en-US" sz="5600" dirty="0"/>
          </a:p>
          <a:p>
            <a:pPr marL="596646" lvl="0" indent="-514350" algn="just">
              <a:buNone/>
            </a:pPr>
            <a:r>
              <a:rPr lang="en-IN" sz="5600" dirty="0"/>
              <a:t>6. Capture IP Address of the System.</a:t>
            </a:r>
          </a:p>
          <a:p>
            <a:pPr marL="596646" lvl="0" indent="-514350" algn="just">
              <a:buNone/>
            </a:pPr>
            <a:endParaRPr lang="en-IN" sz="5600" dirty="0"/>
          </a:p>
          <a:p>
            <a:pPr marL="596646" lvl="0" indent="-514350" algn="just">
              <a:buNone/>
            </a:pPr>
            <a:r>
              <a:rPr lang="en-IN" sz="5600" dirty="0"/>
              <a:t>7. System sends the IP Address, Captured Photo of User and Snapshot of illegal Activity to the Admin.</a:t>
            </a:r>
          </a:p>
          <a:p>
            <a:pPr marL="596646" lvl="0" indent="-514350" algn="just">
              <a:buNone/>
            </a:pPr>
            <a:r>
              <a:rPr lang="en-IN" sz="7200" dirty="0"/>
              <a:t>    </a:t>
            </a:r>
            <a:endParaRPr lang="en-US" sz="7200" dirty="0"/>
          </a:p>
          <a:p>
            <a:endParaRPr lang="en-US" dirty="0"/>
          </a:p>
          <a:p>
            <a:endParaRPr lang="en-US" dirty="0"/>
          </a:p>
        </p:txBody>
      </p:sp>
    </p:spTree>
    <p:extLst>
      <p:ext uri="{BB962C8B-B14F-4D97-AF65-F5344CB8AC3E}">
        <p14:creationId xmlns:p14="http://schemas.microsoft.com/office/powerpoint/2010/main" val="42315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274638"/>
            <a:ext cx="7362084" cy="511156"/>
          </a:xfrm>
        </p:spPr>
        <p:txBody>
          <a:bodyPr>
            <a:normAutofit/>
          </a:bodyPr>
          <a:lstStyle/>
          <a:p>
            <a:r>
              <a:rPr lang="en-US" sz="2000" dirty="0"/>
              <a:t>ER Diagram Modules  Activity :</a:t>
            </a:r>
          </a:p>
        </p:txBody>
      </p:sp>
      <p:pic>
        <p:nvPicPr>
          <p:cNvPr id="2050" name="Picture 2" descr="D:\1.CodExecute\2019-2020 Batch\8 MCA\IICMR\1. Shubham Kamthe - IIDS\Diagrams\Activity.png"/>
          <p:cNvPicPr>
            <a:picLocks noChangeAspect="1" noChangeArrowheads="1"/>
          </p:cNvPicPr>
          <p:nvPr/>
        </p:nvPicPr>
        <p:blipFill>
          <a:blip r:embed="rId2"/>
          <a:srcRect/>
          <a:stretch>
            <a:fillRect/>
          </a:stretch>
        </p:blipFill>
        <p:spPr bwMode="auto">
          <a:xfrm>
            <a:off x="1113684" y="922710"/>
            <a:ext cx="7813292" cy="5746650"/>
          </a:xfrm>
          <a:prstGeom prst="rect">
            <a:avLst/>
          </a:prstGeom>
          <a:noFill/>
        </p:spPr>
      </p:pic>
    </p:spTree>
    <p:extLst>
      <p:ext uri="{BB962C8B-B14F-4D97-AF65-F5344CB8AC3E}">
        <p14:creationId xmlns:p14="http://schemas.microsoft.com/office/powerpoint/2010/main" val="266948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 :</a:t>
            </a:r>
          </a:p>
        </p:txBody>
      </p:sp>
      <p:sp>
        <p:nvSpPr>
          <p:cNvPr id="3" name="Content Placeholder 2"/>
          <p:cNvSpPr>
            <a:spLocks noGrp="1"/>
          </p:cNvSpPr>
          <p:nvPr>
            <p:ph idx="1"/>
          </p:nvPr>
        </p:nvSpPr>
        <p:spPr/>
        <p:txBody>
          <a:bodyPr>
            <a:normAutofit/>
          </a:bodyPr>
          <a:lstStyle/>
          <a:p>
            <a:pPr lvl="0"/>
            <a:r>
              <a:rPr lang="en-US" sz="2800" dirty="0"/>
              <a:t>Operating system       : 	Windows XP/7.</a:t>
            </a:r>
          </a:p>
          <a:p>
            <a:pPr lvl="0"/>
            <a:r>
              <a:rPr lang="en-US" sz="2800" dirty="0"/>
              <a:t>Implementation	         : 	JAVA/J2EE.</a:t>
            </a:r>
          </a:p>
          <a:p>
            <a:pPr lvl="0"/>
            <a:r>
              <a:rPr lang="en-US" sz="2800" dirty="0"/>
              <a:t>Front End		         :	JSP.</a:t>
            </a:r>
          </a:p>
          <a:p>
            <a:pPr lvl="0"/>
            <a:r>
              <a:rPr lang="en-US" sz="2800" dirty="0"/>
              <a:t>IDE                            :           Eclipse</a:t>
            </a:r>
          </a:p>
          <a:p>
            <a:pPr lvl="0"/>
            <a:r>
              <a:rPr lang="en-US" sz="2800" dirty="0"/>
              <a:t>Back End		         :	MySQL database.</a:t>
            </a:r>
          </a:p>
          <a:p>
            <a:pPr lvl="0"/>
            <a:r>
              <a:rPr lang="en-US" sz="2800" dirty="0"/>
              <a:t>Web server		:	Apache Tomcat.</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 :</a:t>
            </a:r>
          </a:p>
        </p:txBody>
      </p:sp>
      <p:sp>
        <p:nvSpPr>
          <p:cNvPr id="3" name="Content Placeholder 2"/>
          <p:cNvSpPr>
            <a:spLocks noGrp="1"/>
          </p:cNvSpPr>
          <p:nvPr>
            <p:ph idx="1"/>
          </p:nvPr>
        </p:nvSpPr>
        <p:spPr/>
        <p:txBody>
          <a:bodyPr>
            <a:normAutofit/>
          </a:bodyPr>
          <a:lstStyle/>
          <a:p>
            <a:r>
              <a:rPr lang="en-US" sz="2800" dirty="0"/>
              <a:t>System        : Pentium IV 2.4 GHz.</a:t>
            </a:r>
          </a:p>
          <a:p>
            <a:r>
              <a:rPr lang="en-US" sz="2800" dirty="0"/>
              <a:t>Hard Disk    : 40 GB.</a:t>
            </a:r>
          </a:p>
          <a:p>
            <a:r>
              <a:rPr lang="en-US" sz="2800" dirty="0"/>
              <a:t>Ram            : 512 Mb.</a:t>
            </a:r>
          </a:p>
        </p:txBody>
      </p:sp>
    </p:spTree>
    <p:extLst>
      <p:ext uri="{BB962C8B-B14F-4D97-AF65-F5344CB8AC3E}">
        <p14:creationId xmlns:p14="http://schemas.microsoft.com/office/powerpoint/2010/main" val="362132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928670"/>
            <a:ext cx="7429552" cy="5078313"/>
          </a:xfrm>
          <a:prstGeom prst="rect">
            <a:avLst/>
          </a:prstGeom>
        </p:spPr>
        <p:txBody>
          <a:bodyPr wrap="square">
            <a:spAutoFit/>
          </a:bodyPr>
          <a:lstStyle/>
          <a:p>
            <a:pPr marL="540385" algn="just">
              <a:spcAft>
                <a:spcPts val="0"/>
              </a:spcAft>
            </a:pPr>
            <a:r>
              <a:rPr lang="en-US" dirty="0">
                <a:latin typeface="Bookman Old Style" panose="02050604050505020204" pitchFamily="18" charset="0"/>
              </a:rPr>
              <a:t>Group Members:</a:t>
            </a:r>
          </a:p>
          <a:p>
            <a:pPr marL="540385" algn="just">
              <a:spcAft>
                <a:spcPts val="0"/>
              </a:spcAft>
            </a:pPr>
            <a:endParaRPr lang="en-US" dirty="0">
              <a:latin typeface="Bookman Old Style" panose="02050604050505020204" pitchFamily="18" charset="0"/>
            </a:endParaRPr>
          </a:p>
          <a:p>
            <a:pPr marL="540385" algn="just">
              <a:spcAft>
                <a:spcPts val="0"/>
              </a:spcAft>
            </a:pPr>
            <a:r>
              <a:rPr lang="en-US" dirty="0">
                <a:latin typeface="Bookman Old Style" panose="02050604050505020204" pitchFamily="18" charset="0"/>
              </a:rPr>
              <a:t>1).JARAD VIKAS BALASAHEB</a:t>
            </a:r>
          </a:p>
          <a:p>
            <a:pPr marL="540385" algn="just">
              <a:spcAft>
                <a:spcPts val="0"/>
              </a:spcAft>
            </a:pPr>
            <a:endParaRPr lang="en-US" dirty="0">
              <a:latin typeface="Bookman Old Style" panose="02050604050505020204" pitchFamily="18" charset="0"/>
            </a:endParaRPr>
          </a:p>
          <a:p>
            <a:pPr marL="540385" algn="just">
              <a:spcAft>
                <a:spcPts val="0"/>
              </a:spcAft>
            </a:pPr>
            <a:r>
              <a:rPr lang="en-US" dirty="0">
                <a:latin typeface="Bookman Old Style" panose="02050604050505020204" pitchFamily="18" charset="0"/>
              </a:rPr>
              <a:t>2).KOLHE ABHIJEET KOLHE</a:t>
            </a:r>
          </a:p>
          <a:p>
            <a:pPr marL="540385" algn="just">
              <a:spcAft>
                <a:spcPts val="0"/>
              </a:spcAft>
            </a:pPr>
            <a:endParaRPr lang="en-US" dirty="0">
              <a:latin typeface="Bookman Old Style" panose="02050604050505020204" pitchFamily="18" charset="0"/>
            </a:endParaRPr>
          </a:p>
          <a:p>
            <a:pPr marL="540385" algn="just">
              <a:spcAft>
                <a:spcPts val="0"/>
              </a:spcAft>
            </a:pPr>
            <a:r>
              <a:rPr lang="en-US" dirty="0">
                <a:latin typeface="Bookman Old Style" panose="02050604050505020204" pitchFamily="18" charset="0"/>
              </a:rPr>
              <a:t>3).KORAKE PANDURANG MAHADEO</a:t>
            </a:r>
          </a:p>
          <a:p>
            <a:pPr marL="540385" algn="just">
              <a:spcAft>
                <a:spcPts val="0"/>
              </a:spcAft>
            </a:pPr>
            <a:endParaRPr lang="en-US" dirty="0">
              <a:latin typeface="Bookman Old Style" panose="02050604050505020204" pitchFamily="18" charset="0"/>
            </a:endParaRPr>
          </a:p>
          <a:p>
            <a:pPr marL="540385" algn="just">
              <a:spcAft>
                <a:spcPts val="0"/>
              </a:spcAft>
            </a:pPr>
            <a:r>
              <a:rPr lang="en-US" dirty="0">
                <a:latin typeface="Bookman Old Style" panose="02050604050505020204" pitchFamily="18" charset="0"/>
              </a:rPr>
              <a:t>4)MANE SAGAR ANGAD</a:t>
            </a:r>
          </a:p>
          <a:p>
            <a:pPr marL="540385" algn="just">
              <a:spcAft>
                <a:spcPts val="0"/>
              </a:spcAft>
            </a:pPr>
            <a:endParaRPr lang="en-IN" dirty="0"/>
          </a:p>
          <a:p>
            <a:pPr marL="540385" algn="just">
              <a:spcAft>
                <a:spcPts val="0"/>
              </a:spcAft>
            </a:pPr>
            <a:endParaRPr lang="en-IN" dirty="0"/>
          </a:p>
          <a:p>
            <a:pPr marL="540385" algn="just">
              <a:spcAft>
                <a:spcPts val="0"/>
              </a:spcAft>
            </a:pPr>
            <a:endParaRPr lang="en-IN" dirty="0"/>
          </a:p>
          <a:p>
            <a:pPr marL="540385" algn="just">
              <a:spcAft>
                <a:spcPts val="0"/>
              </a:spcAft>
            </a:pPr>
            <a:endParaRPr lang="en-IN" dirty="0"/>
          </a:p>
          <a:p>
            <a:pPr marL="540385" algn="just">
              <a:spcAft>
                <a:spcPts val="0"/>
              </a:spcAft>
            </a:pPr>
            <a:endParaRPr lang="en-IN" dirty="0"/>
          </a:p>
          <a:p>
            <a:pPr marL="540385" algn="just">
              <a:spcAft>
                <a:spcPts val="0"/>
              </a:spcAft>
            </a:pPr>
            <a:endParaRPr lang="en-IN" dirty="0"/>
          </a:p>
          <a:p>
            <a:pPr marL="540385" algn="just">
              <a:spcAft>
                <a:spcPts val="0"/>
              </a:spcAft>
            </a:pPr>
            <a:endParaRPr lang="en-IN" dirty="0"/>
          </a:p>
          <a:p>
            <a:pPr marL="540385" algn="just">
              <a:spcAft>
                <a:spcPts val="0"/>
              </a:spcAft>
            </a:pPr>
            <a:r>
              <a:rPr lang="en-IN" dirty="0"/>
              <a:t>                                                      Prof .SANTOSH DARAWADE</a:t>
            </a:r>
            <a:endParaRPr lang="en-US" dirty="0"/>
          </a:p>
          <a:p>
            <a:pPr marL="540385" algn="just">
              <a:spcAft>
                <a:spcPts val="0"/>
              </a:spcAft>
            </a:pPr>
            <a:r>
              <a:rPr lang="en-US" dirty="0">
                <a:latin typeface="Bookman Old Style" panose="02050604050505020204" pitchFamily="18" charset="0"/>
              </a:rPr>
              <a:t>Internal Guide:                                     H.O.D: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0" marR="0" algn="just">
              <a:lnSpc>
                <a:spcPct val="115000"/>
              </a:lnSpc>
              <a:spcBef>
                <a:spcPts val="0"/>
              </a:spcBef>
              <a:spcAft>
                <a:spcPts val="1000"/>
              </a:spcAft>
            </a:pPr>
            <a:r>
              <a:rPr lang="en-IN" sz="2000" dirty="0">
                <a:latin typeface="Times New Roman"/>
                <a:ea typeface="Calibri"/>
                <a:cs typeface="Times New Roman"/>
              </a:rPr>
              <a:t>We are going to Develop the system that prevents and alert intrusion attacks and our system. We have various modules that store and keep track of all the users in system. All the users’ activities will be monitored and get recorded in log file. If system finds the abnormal activities .i.e. the activity which matches with the activities restricted for the user, then system will generate an alert message to the admin. System has self monitoring function that means it continuously keep on monitoring the user activities.</a:t>
            </a:r>
            <a:endParaRPr lang="en-US" sz="2000" dirty="0">
              <a:latin typeface="Times New Roman"/>
              <a:ea typeface="Calibri"/>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028700" y="1412776"/>
            <a:ext cx="7935788" cy="4824536"/>
          </a:xfrm>
        </p:spPr>
        <p:txBody>
          <a:bodyPr>
            <a:noAutofit/>
          </a:bodyPr>
          <a:lstStyle/>
          <a:p>
            <a:pPr marL="342900" indent="-342900" algn="just">
              <a:buAutoNum type="arabicPeriod"/>
            </a:pPr>
            <a:r>
              <a:rPr lang="en-US" sz="1400" dirty="0">
                <a:latin typeface="Times New Roman"/>
                <a:ea typeface="Calibri"/>
                <a:cs typeface="Times New Roman"/>
              </a:rPr>
              <a:t>C. </a:t>
            </a:r>
            <a:r>
              <a:rPr lang="en-US" sz="1400" dirty="0" err="1">
                <a:latin typeface="Times New Roman"/>
                <a:ea typeface="Calibri"/>
                <a:cs typeface="Times New Roman"/>
              </a:rPr>
              <a:t>Yue</a:t>
            </a:r>
            <a:r>
              <a:rPr lang="en-US" sz="1400" dirty="0">
                <a:latin typeface="Times New Roman"/>
                <a:ea typeface="Calibri"/>
                <a:cs typeface="Times New Roman"/>
              </a:rPr>
              <a:t> and H. Wang, “</a:t>
            </a:r>
            <a:r>
              <a:rPr lang="en-US" sz="1400" dirty="0" err="1">
                <a:latin typeface="Times New Roman"/>
                <a:ea typeface="Calibri"/>
                <a:cs typeface="Times New Roman"/>
              </a:rPr>
              <a:t>BogusBiter</a:t>
            </a:r>
            <a:r>
              <a:rPr lang="en-US" sz="1400" dirty="0">
                <a:latin typeface="Times New Roman"/>
                <a:ea typeface="Calibri"/>
                <a:cs typeface="Times New Roman"/>
              </a:rPr>
              <a:t>: A transparent protection against phishing attacks,” ACM Trans. Int. Technol., vol. 10, no. 2, pp. 1–31, May 2010.</a:t>
            </a:r>
          </a:p>
          <a:p>
            <a:pPr marL="342900" indent="-342900" algn="just">
              <a:buAutoNum type="arabicPeriod"/>
            </a:pPr>
            <a:endParaRPr lang="en-US" sz="1400" dirty="0">
              <a:latin typeface="Times New Roman"/>
              <a:ea typeface="Calibri"/>
              <a:cs typeface="Times New Roman"/>
            </a:endParaRPr>
          </a:p>
          <a:p>
            <a:pPr marL="0" indent="0" algn="just">
              <a:buNone/>
            </a:pPr>
            <a:r>
              <a:rPr lang="en-US" sz="1400" dirty="0">
                <a:latin typeface="Times New Roman"/>
                <a:ea typeface="Calibri"/>
                <a:cs typeface="Times New Roman"/>
              </a:rPr>
              <a:t>2. Q. Chen, S. </a:t>
            </a:r>
            <a:r>
              <a:rPr lang="en-US" sz="1400" dirty="0" err="1">
                <a:latin typeface="Times New Roman"/>
                <a:ea typeface="Calibri"/>
                <a:cs typeface="Times New Roman"/>
              </a:rPr>
              <a:t>Abdelwahed</a:t>
            </a:r>
            <a:r>
              <a:rPr lang="en-US" sz="1400" dirty="0">
                <a:latin typeface="Times New Roman"/>
                <a:ea typeface="Calibri"/>
                <a:cs typeface="Times New Roman"/>
              </a:rPr>
              <a:t>, and A. </a:t>
            </a:r>
            <a:r>
              <a:rPr lang="en-US" sz="1400" dirty="0" err="1">
                <a:latin typeface="Times New Roman"/>
                <a:ea typeface="Calibri"/>
                <a:cs typeface="Times New Roman"/>
              </a:rPr>
              <a:t>Erradi</a:t>
            </a:r>
            <a:r>
              <a:rPr lang="en-US" sz="1400" dirty="0">
                <a:latin typeface="Times New Roman"/>
                <a:ea typeface="Calibri"/>
                <a:cs typeface="Times New Roman"/>
              </a:rPr>
              <a:t>, “A model-based approach to self-protection in computing system,” in Proc. ACM Cloud Autonomic </a:t>
            </a:r>
            <a:r>
              <a:rPr lang="en-US" sz="1400" dirty="0" err="1">
                <a:latin typeface="Times New Roman"/>
                <a:ea typeface="Calibri"/>
                <a:cs typeface="Times New Roman"/>
              </a:rPr>
              <a:t>Comput</a:t>
            </a:r>
            <a:r>
              <a:rPr lang="en-US" sz="1400" dirty="0">
                <a:latin typeface="Times New Roman"/>
                <a:ea typeface="Calibri"/>
                <a:cs typeface="Times New Roman"/>
              </a:rPr>
              <a:t>. Conf., Miami, FL, USA, 2013, pp. 1–10.</a:t>
            </a:r>
          </a:p>
          <a:p>
            <a:pPr marL="0" indent="0" algn="just">
              <a:buNone/>
            </a:pPr>
            <a:endParaRPr lang="en-US" sz="1400" dirty="0">
              <a:latin typeface="Times New Roman"/>
              <a:ea typeface="Calibri"/>
              <a:cs typeface="Times New Roman"/>
            </a:endParaRPr>
          </a:p>
          <a:p>
            <a:pPr marL="0" indent="0" algn="just">
              <a:buNone/>
            </a:pPr>
            <a:r>
              <a:rPr lang="en-US" sz="1400" dirty="0">
                <a:latin typeface="Times New Roman"/>
                <a:ea typeface="Calibri"/>
                <a:cs typeface="Times New Roman"/>
              </a:rPr>
              <a:t>3. H. Lu, B. Zhao, X. Wang, and J. Su, “</a:t>
            </a:r>
            <a:r>
              <a:rPr lang="en-US" sz="1400" dirty="0" err="1">
                <a:latin typeface="Times New Roman"/>
                <a:ea typeface="Calibri"/>
                <a:cs typeface="Times New Roman"/>
              </a:rPr>
              <a:t>DiffSig</a:t>
            </a:r>
            <a:r>
              <a:rPr lang="en-US" sz="1400" dirty="0">
                <a:latin typeface="Times New Roman"/>
                <a:ea typeface="Calibri"/>
                <a:cs typeface="Times New Roman"/>
              </a:rPr>
              <a:t>: Resource differentiation based malware behavioral concise signature generation,” Inf. </a:t>
            </a:r>
            <a:r>
              <a:rPr lang="en-US" sz="1400" dirty="0" err="1">
                <a:latin typeface="Times New Roman"/>
                <a:ea typeface="Calibri"/>
                <a:cs typeface="Times New Roman"/>
              </a:rPr>
              <a:t>Commun</a:t>
            </a:r>
            <a:r>
              <a:rPr lang="en-US" sz="1400" dirty="0">
                <a:latin typeface="Times New Roman"/>
                <a:ea typeface="Calibri"/>
                <a:cs typeface="Times New Roman"/>
              </a:rPr>
              <a:t>. Technol., vol. 7804, pp. 271–284, 2013.</a:t>
            </a:r>
          </a:p>
          <a:p>
            <a:pPr marL="0" indent="0" algn="just">
              <a:buNone/>
            </a:pPr>
            <a:endParaRPr lang="en-US" sz="1400" dirty="0">
              <a:latin typeface="Times New Roman"/>
              <a:ea typeface="Calibri"/>
              <a:cs typeface="Times New Roman"/>
            </a:endParaRPr>
          </a:p>
          <a:p>
            <a:pPr marL="0" indent="0" algn="just">
              <a:buNone/>
            </a:pPr>
            <a:r>
              <a:rPr lang="en-US" sz="1400" dirty="0">
                <a:latin typeface="Times New Roman"/>
                <a:ea typeface="Calibri"/>
                <a:cs typeface="Times New Roman"/>
              </a:rPr>
              <a:t>4. Z. Shan, X. Wang, T. </a:t>
            </a:r>
            <a:r>
              <a:rPr lang="en-US" sz="1400" dirty="0" err="1">
                <a:latin typeface="Times New Roman"/>
                <a:ea typeface="Calibri"/>
                <a:cs typeface="Times New Roman"/>
              </a:rPr>
              <a:t>Chiueh</a:t>
            </a:r>
            <a:r>
              <a:rPr lang="en-US" sz="1400" dirty="0">
                <a:latin typeface="Times New Roman"/>
                <a:ea typeface="Calibri"/>
                <a:cs typeface="Times New Roman"/>
              </a:rPr>
              <a:t>, and X. </a:t>
            </a:r>
            <a:r>
              <a:rPr lang="en-US" sz="1400" dirty="0" err="1">
                <a:latin typeface="Times New Roman"/>
                <a:ea typeface="Calibri"/>
                <a:cs typeface="Times New Roman"/>
              </a:rPr>
              <a:t>Meng</a:t>
            </a:r>
            <a:r>
              <a:rPr lang="en-US" sz="1400" dirty="0">
                <a:latin typeface="Times New Roman"/>
                <a:ea typeface="Calibri"/>
                <a:cs typeface="Times New Roman"/>
              </a:rPr>
              <a:t>, “Safe side effects commitment for OS-level virtualization,” in Proc. ACM Int. Conf. Autonomic </a:t>
            </a:r>
            <a:r>
              <a:rPr lang="en-US" sz="1400" dirty="0" err="1">
                <a:latin typeface="Times New Roman"/>
                <a:ea typeface="Calibri"/>
                <a:cs typeface="Times New Roman"/>
              </a:rPr>
              <a:t>Comput</a:t>
            </a:r>
            <a:r>
              <a:rPr lang="en-US" sz="1400" dirty="0">
                <a:latin typeface="Times New Roman"/>
                <a:ea typeface="Calibri"/>
                <a:cs typeface="Times New Roman"/>
              </a:rPr>
              <a:t>., Karlsruhe, Germany, 2011, pp. 111–120.</a:t>
            </a:r>
          </a:p>
          <a:p>
            <a:pPr marL="0" indent="0" algn="just">
              <a:buNone/>
            </a:pPr>
            <a:endParaRPr lang="en-US" sz="1400" dirty="0">
              <a:latin typeface="Times New Roman"/>
              <a:ea typeface="Calibri"/>
              <a:cs typeface="Times New Roman"/>
            </a:endParaRPr>
          </a:p>
          <a:p>
            <a:pPr marL="0" indent="0" algn="just">
              <a:buNone/>
            </a:pPr>
            <a:r>
              <a:rPr lang="en-US" sz="1400" dirty="0">
                <a:latin typeface="Times New Roman"/>
                <a:ea typeface="Calibri"/>
                <a:cs typeface="Times New Roman"/>
              </a:rPr>
              <a:t>5. J. Choi, C. Choi, B. </a:t>
            </a:r>
            <a:r>
              <a:rPr lang="en-US" sz="1400" dirty="0" err="1">
                <a:latin typeface="Times New Roman"/>
                <a:ea typeface="Calibri"/>
                <a:cs typeface="Times New Roman"/>
              </a:rPr>
              <a:t>Ko</a:t>
            </a:r>
            <a:r>
              <a:rPr lang="en-US" sz="1400" dirty="0">
                <a:latin typeface="Times New Roman"/>
                <a:ea typeface="Calibri"/>
                <a:cs typeface="Times New Roman"/>
              </a:rPr>
              <a:t>, D. Choi, and P. Kim, “Detecting web based </a:t>
            </a:r>
            <a:r>
              <a:rPr lang="en-US" sz="1400" dirty="0" err="1">
                <a:latin typeface="Times New Roman"/>
                <a:ea typeface="Calibri"/>
                <a:cs typeface="Times New Roman"/>
              </a:rPr>
              <a:t>DDoS</a:t>
            </a:r>
            <a:r>
              <a:rPr lang="en-US" sz="1400" dirty="0">
                <a:latin typeface="Times New Roman"/>
                <a:ea typeface="Calibri"/>
                <a:cs typeface="Times New Roman"/>
              </a:rPr>
              <a:t> attack using </a:t>
            </a:r>
            <a:r>
              <a:rPr lang="en-US" sz="1400" dirty="0" err="1">
                <a:latin typeface="Times New Roman"/>
                <a:ea typeface="Calibri"/>
                <a:cs typeface="Times New Roman"/>
              </a:rPr>
              <a:t>MapReduce</a:t>
            </a:r>
            <a:r>
              <a:rPr lang="en-US" sz="1400" dirty="0">
                <a:latin typeface="Times New Roman"/>
                <a:ea typeface="Calibri"/>
                <a:cs typeface="Times New Roman"/>
              </a:rPr>
              <a:t> operations in cloud computing environment,” J. Internet Serv. Inf. Security, vol. 3, no. 3/4, pp. 28–37, Nov. 2013. </a:t>
            </a:r>
          </a:p>
          <a:p>
            <a:pPr marL="0" indent="0" algn="just">
              <a:buNone/>
            </a:pPr>
            <a:endParaRPr lang="en-US" sz="1400" dirty="0">
              <a:latin typeface="Times New Roman"/>
              <a:ea typeface="Calibri"/>
              <a:cs typeface="Times New Roman"/>
            </a:endParaRPr>
          </a:p>
          <a:p>
            <a:pPr marL="0" indent="0" algn="just">
              <a:buNone/>
            </a:pPr>
            <a:r>
              <a:rPr lang="en-US" sz="1400" dirty="0">
                <a:latin typeface="Times New Roman"/>
                <a:ea typeface="Calibri"/>
                <a:cs typeface="Times New Roman"/>
              </a:rPr>
              <a:t>6. Q. Wang, L. Vu, K. </a:t>
            </a:r>
            <a:r>
              <a:rPr lang="en-US" sz="1400" dirty="0" err="1">
                <a:latin typeface="Times New Roman"/>
                <a:ea typeface="Calibri"/>
                <a:cs typeface="Times New Roman"/>
              </a:rPr>
              <a:t>Nahrstedt</a:t>
            </a:r>
            <a:r>
              <a:rPr lang="en-US" sz="1400" dirty="0">
                <a:latin typeface="Times New Roman"/>
                <a:ea typeface="Calibri"/>
                <a:cs typeface="Times New Roman"/>
              </a:rPr>
              <a:t>, and H. </a:t>
            </a:r>
            <a:r>
              <a:rPr lang="en-US" sz="1400" dirty="0" err="1">
                <a:latin typeface="Times New Roman"/>
                <a:ea typeface="Calibri"/>
                <a:cs typeface="Times New Roman"/>
              </a:rPr>
              <a:t>Khurana</a:t>
            </a:r>
            <a:r>
              <a:rPr lang="en-US" sz="1400" dirty="0">
                <a:latin typeface="Times New Roman"/>
                <a:ea typeface="Calibri"/>
                <a:cs typeface="Times New Roman"/>
              </a:rPr>
              <a:t>, “MIS: Malicious nodes identification scheme in network-coding-based peer-to-peer streaming,” in Proc. IEEE INFOCOM, San Diego, CA, USA,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62500" lnSpcReduction="20000"/>
          </a:bodyPr>
          <a:lstStyle/>
          <a:p>
            <a:r>
              <a:rPr lang="en-US" dirty="0"/>
              <a:t>Introduction</a:t>
            </a:r>
          </a:p>
          <a:p>
            <a:r>
              <a:rPr lang="en-US" dirty="0"/>
              <a:t>Literature Survey</a:t>
            </a:r>
          </a:p>
          <a:p>
            <a:r>
              <a:rPr lang="en-US" dirty="0"/>
              <a:t>Problem Statement</a:t>
            </a:r>
          </a:p>
          <a:p>
            <a:r>
              <a:rPr lang="en-US" dirty="0"/>
              <a:t>Objectives</a:t>
            </a:r>
          </a:p>
          <a:p>
            <a:r>
              <a:rPr lang="en-US" dirty="0"/>
              <a:t>Existing System </a:t>
            </a:r>
          </a:p>
          <a:p>
            <a:r>
              <a:rPr lang="en-US" dirty="0"/>
              <a:t>Drawbacks of Existing System</a:t>
            </a:r>
          </a:p>
          <a:p>
            <a:r>
              <a:rPr lang="en-US" dirty="0"/>
              <a:t>Proposed System</a:t>
            </a:r>
          </a:p>
          <a:p>
            <a:r>
              <a:rPr lang="en-IN" dirty="0"/>
              <a:t>Advantage of Purpose System</a:t>
            </a:r>
            <a:endParaRPr lang="en-US" dirty="0"/>
          </a:p>
          <a:p>
            <a:r>
              <a:rPr lang="en-US" dirty="0"/>
              <a:t>System Architecture</a:t>
            </a:r>
          </a:p>
          <a:p>
            <a:r>
              <a:rPr lang="en-IN" dirty="0"/>
              <a:t>Working</a:t>
            </a:r>
            <a:endParaRPr lang="en-US" dirty="0"/>
          </a:p>
          <a:p>
            <a:r>
              <a:rPr lang="en-US" dirty="0"/>
              <a:t>Modules</a:t>
            </a:r>
          </a:p>
          <a:p>
            <a:r>
              <a:rPr lang="en-US" dirty="0"/>
              <a:t>ER Diagram of Module</a:t>
            </a:r>
          </a:p>
          <a:p>
            <a:r>
              <a:rPr lang="en-US" dirty="0"/>
              <a:t>Conclusion</a:t>
            </a:r>
          </a:p>
          <a:p>
            <a:r>
              <a:rPr lang="en-US" dirty="0"/>
              <a:t>References</a:t>
            </a:r>
          </a:p>
          <a:p>
            <a:endParaRPr lang="en-US" dirty="0"/>
          </a:p>
        </p:txBody>
      </p:sp>
    </p:spTree>
    <p:extLst>
      <p:ext uri="{BB962C8B-B14F-4D97-AF65-F5344CB8AC3E}">
        <p14:creationId xmlns:p14="http://schemas.microsoft.com/office/powerpoint/2010/main" val="35261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245" y="3200400"/>
            <a:ext cx="8077200"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IN" dirty="0"/>
              <a:t>Introduction</a:t>
            </a:r>
          </a:p>
        </p:txBody>
      </p:sp>
      <p:sp>
        <p:nvSpPr>
          <p:cNvPr id="5" name="Content Placeholder 4"/>
          <p:cNvSpPr>
            <a:spLocks noGrp="1"/>
          </p:cNvSpPr>
          <p:nvPr>
            <p:ph idx="1"/>
          </p:nvPr>
        </p:nvSpPr>
        <p:spPr/>
        <p:txBody>
          <a:bodyPr>
            <a:normAutofit/>
          </a:bodyPr>
          <a:lstStyle/>
          <a:p>
            <a:pPr algn="just"/>
            <a:r>
              <a:rPr lang="en-GB" sz="2000" dirty="0">
                <a:solidFill>
                  <a:srgbClr val="000000"/>
                </a:solidFill>
                <a:latin typeface="Times New Roman"/>
              </a:rPr>
              <a:t>Intrusion detection basically refers to an act of detecting network system for malicious or harmful activity. It is an application which tries to identify and rise an alarm/inform if any suspicious activity is tracked and observed. </a:t>
            </a:r>
          </a:p>
          <a:p>
            <a:pPr algn="just"/>
            <a:r>
              <a:rPr lang="en-US" sz="2000" dirty="0">
                <a:solidFill>
                  <a:srgbClr val="000000"/>
                </a:solidFill>
                <a:latin typeface="Times New Roman"/>
              </a:rPr>
              <a:t>This System presents data mining technique to detect the crime and analysis. We are using the Decision tree algorithm to identify the various possible ways of crime.</a:t>
            </a:r>
          </a:p>
          <a:p>
            <a:pPr algn="just"/>
            <a:r>
              <a:rPr lang="en-US" sz="2000" dirty="0">
                <a:solidFill>
                  <a:srgbClr val="000000"/>
                </a:solidFill>
                <a:latin typeface="Times New Roman"/>
              </a:rPr>
              <a:t>At initial product our system will identify the 3 most important crime. System will continuously keep on monitoring the activity of system user and keep track on all the activities it has been permitted while creating the profile by admin of the system. So with the help of decision tree algorithm</a:t>
            </a:r>
          </a:p>
        </p:txBody>
      </p:sp>
    </p:spTree>
    <p:extLst>
      <p:ext uri="{BB962C8B-B14F-4D97-AF65-F5344CB8AC3E}">
        <p14:creationId xmlns:p14="http://schemas.microsoft.com/office/powerpoint/2010/main" val="51364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43000"/>
          </a:xfrm>
        </p:spPr>
        <p:txBody>
          <a:bodyPr/>
          <a:lstStyle/>
          <a:p>
            <a:r>
              <a:rPr lang="en-US" dirty="0"/>
              <a:t>Literature Survey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7141544"/>
              </p:ext>
            </p:extLst>
          </p:nvPr>
        </p:nvGraphicFramePr>
        <p:xfrm>
          <a:off x="1547664" y="1700808"/>
          <a:ext cx="7071692" cy="4608513"/>
        </p:xfrm>
        <a:graphic>
          <a:graphicData uri="http://schemas.openxmlformats.org/drawingml/2006/table">
            <a:tbl>
              <a:tblPr firstRow="1" bandRow="1">
                <a:tableStyleId>{5C22544A-7EE6-4342-B048-85BDC9FD1C3A}</a:tableStyleId>
              </a:tblPr>
              <a:tblGrid>
                <a:gridCol w="727862">
                  <a:extLst>
                    <a:ext uri="{9D8B030D-6E8A-4147-A177-3AD203B41FA5}">
                      <a16:colId xmlns:a16="http://schemas.microsoft.com/office/drawing/2014/main" val="783978871"/>
                    </a:ext>
                  </a:extLst>
                </a:gridCol>
                <a:gridCol w="2424536">
                  <a:extLst>
                    <a:ext uri="{9D8B030D-6E8A-4147-A177-3AD203B41FA5}">
                      <a16:colId xmlns:a16="http://schemas.microsoft.com/office/drawing/2014/main" val="1065965456"/>
                    </a:ext>
                  </a:extLst>
                </a:gridCol>
                <a:gridCol w="1312098">
                  <a:extLst>
                    <a:ext uri="{9D8B030D-6E8A-4147-A177-3AD203B41FA5}">
                      <a16:colId xmlns:a16="http://schemas.microsoft.com/office/drawing/2014/main" val="3557682531"/>
                    </a:ext>
                  </a:extLst>
                </a:gridCol>
                <a:gridCol w="2607196">
                  <a:extLst>
                    <a:ext uri="{9D8B030D-6E8A-4147-A177-3AD203B41FA5}">
                      <a16:colId xmlns:a16="http://schemas.microsoft.com/office/drawing/2014/main" val="3184141586"/>
                    </a:ext>
                  </a:extLst>
                </a:gridCol>
              </a:tblGrid>
              <a:tr h="325040">
                <a:tc>
                  <a:txBody>
                    <a:bodyPr/>
                    <a:lstStyle/>
                    <a:p>
                      <a:pPr algn="l"/>
                      <a:r>
                        <a:rPr lang="en-US" sz="1000" dirty="0"/>
                        <a:t>Sr. No.</a:t>
                      </a:r>
                    </a:p>
                  </a:txBody>
                  <a:tcPr/>
                </a:tc>
                <a:tc>
                  <a:txBody>
                    <a:bodyPr/>
                    <a:lstStyle/>
                    <a:p>
                      <a:pPr algn="l"/>
                      <a:r>
                        <a:rPr lang="en-US" sz="1000" dirty="0"/>
                        <a:t>Paper Name</a:t>
                      </a:r>
                    </a:p>
                  </a:txBody>
                  <a:tcPr/>
                </a:tc>
                <a:tc>
                  <a:txBody>
                    <a:bodyPr/>
                    <a:lstStyle/>
                    <a:p>
                      <a:pPr algn="l"/>
                      <a:r>
                        <a:rPr lang="en-US" sz="1000" dirty="0"/>
                        <a:t>Author name</a:t>
                      </a:r>
                    </a:p>
                  </a:txBody>
                  <a:tcPr/>
                </a:tc>
                <a:tc>
                  <a:txBody>
                    <a:bodyPr/>
                    <a:lstStyle/>
                    <a:p>
                      <a:pPr algn="l"/>
                      <a:r>
                        <a:rPr lang="en-US" sz="1000" dirty="0"/>
                        <a:t>Description</a:t>
                      </a:r>
                    </a:p>
                  </a:txBody>
                  <a:tcPr/>
                </a:tc>
                <a:extLst>
                  <a:ext uri="{0D108BD9-81ED-4DB2-BD59-A6C34878D82A}">
                    <a16:rowId xmlns:a16="http://schemas.microsoft.com/office/drawing/2014/main" val="183513596"/>
                  </a:ext>
                </a:extLst>
              </a:tr>
              <a:tr h="1438909">
                <a:tc>
                  <a:txBody>
                    <a:bodyPr/>
                    <a:lstStyle/>
                    <a:p>
                      <a:pPr algn="l"/>
                      <a:r>
                        <a:rPr lang="en-US" sz="1000" dirty="0"/>
                        <a:t>1</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0" dirty="0"/>
                        <a:t>Diff Sig: Resource Differentiation Based Malware Behavioral Concise Signature Generation</a:t>
                      </a:r>
                    </a:p>
                    <a:p>
                      <a:pPr algn="ctr"/>
                      <a:endParaRPr lang="en-US" sz="1000" dirty="0"/>
                    </a:p>
                  </a:txBody>
                  <a:tcPr/>
                </a:tc>
                <a:tc>
                  <a:txBody>
                    <a:bodyPr/>
                    <a:lstStyle/>
                    <a:p>
                      <a:pPr algn="l"/>
                      <a:r>
                        <a:rPr lang="en-US" sz="1000" dirty="0" err="1"/>
                        <a:t>Huabiao</a:t>
                      </a:r>
                      <a:r>
                        <a:rPr lang="en-US" sz="1000" dirty="0"/>
                        <a:t> Lu</a:t>
                      </a:r>
                    </a:p>
                    <a:p>
                      <a:pPr algn="l"/>
                      <a:r>
                        <a:rPr lang="en-US" sz="1000" dirty="0" err="1"/>
                        <a:t>Baokang</a:t>
                      </a:r>
                      <a:r>
                        <a:rPr lang="en-US" sz="1000" dirty="0"/>
                        <a:t> Zhao</a:t>
                      </a:r>
                    </a:p>
                    <a:p>
                      <a:pPr algn="l"/>
                      <a:r>
                        <a:rPr lang="en-US" sz="1000" dirty="0" err="1"/>
                        <a:t>Xiaofeng</a:t>
                      </a:r>
                      <a:r>
                        <a:rPr lang="en-US" sz="1000" dirty="0"/>
                        <a:t> Wang</a:t>
                      </a:r>
                    </a:p>
                    <a:p>
                      <a:pPr algn="l"/>
                      <a:r>
                        <a:rPr lang="en-US" sz="1000" dirty="0" err="1"/>
                        <a:t>Jinshu</a:t>
                      </a:r>
                      <a:r>
                        <a:rPr lang="en-US" sz="1000" dirty="0"/>
                        <a:t> Su</a:t>
                      </a:r>
                    </a:p>
                    <a:p>
                      <a:pPr algn="l"/>
                      <a:endParaRPr lang="en-US" sz="1000" dirty="0"/>
                    </a:p>
                  </a:txBody>
                  <a:tcPr/>
                </a:tc>
                <a:tc>
                  <a:txBody>
                    <a:bodyPr/>
                    <a:lstStyle/>
                    <a:p>
                      <a:pPr algn="l"/>
                      <a:r>
                        <a:rPr lang="en-US" sz="1000" dirty="0"/>
                        <a:t>This paper proposes an anti-obfuscation and scalable behavioral signature generation system, </a:t>
                      </a:r>
                      <a:r>
                        <a:rPr lang="en-US" sz="1000" dirty="0" err="1"/>
                        <a:t>DiffSig</a:t>
                      </a:r>
                      <a:r>
                        <a:rPr lang="en-US" sz="1000" dirty="0"/>
                        <a:t>, which voids information-flow tracking which is the chief culprit for the complex and inefficiency of graph behavior</a:t>
                      </a:r>
                    </a:p>
                  </a:txBody>
                  <a:tcPr/>
                </a:tc>
                <a:extLst>
                  <a:ext uri="{0D108BD9-81ED-4DB2-BD59-A6C34878D82A}">
                    <a16:rowId xmlns:a16="http://schemas.microsoft.com/office/drawing/2014/main" val="2448384389"/>
                  </a:ext>
                </a:extLst>
              </a:tr>
              <a:tr h="2212054">
                <a:tc>
                  <a:txBody>
                    <a:bodyPr/>
                    <a:lstStyle/>
                    <a:p>
                      <a:pPr algn="l"/>
                      <a:r>
                        <a:rPr lang="en-US" sz="1000" dirty="0"/>
                        <a:t>2</a:t>
                      </a:r>
                    </a:p>
                  </a:txBody>
                  <a:tcPr/>
                </a:tc>
                <a:tc>
                  <a:txBody>
                    <a:bodyPr/>
                    <a:lstStyle/>
                    <a:p>
                      <a:pPr algn="l"/>
                      <a:r>
                        <a:rPr lang="en-US" sz="1000" dirty="0"/>
                        <a:t>Automated Discovery Of Internal Attacks</a:t>
                      </a:r>
                    </a:p>
                  </a:txBody>
                  <a:tcPr/>
                </a:tc>
                <a:tc>
                  <a:txBody>
                    <a:bodyPr/>
                    <a:lstStyle/>
                    <a:p>
                      <a:pPr algn="l"/>
                      <a:r>
                        <a:rPr lang="en-US" sz="1000" kern="1200" dirty="0" err="1">
                          <a:solidFill>
                            <a:schemeClr val="dk1"/>
                          </a:solidFill>
                          <a:effectLst/>
                          <a:latin typeface="+mn-lt"/>
                          <a:ea typeface="+mn-ea"/>
                          <a:cs typeface="+mn-cs"/>
                        </a:rPr>
                        <a:t>Saiteja</a:t>
                      </a:r>
                      <a:r>
                        <a:rPr lang="en-US" sz="1000" kern="1200" dirty="0">
                          <a:solidFill>
                            <a:schemeClr val="dk1"/>
                          </a:solidFill>
                          <a:effectLst/>
                          <a:latin typeface="+mn-lt"/>
                          <a:ea typeface="+mn-ea"/>
                          <a:cs typeface="+mn-cs"/>
                        </a:rPr>
                        <a:t>, </a:t>
                      </a:r>
                    </a:p>
                    <a:p>
                      <a:pPr algn="l"/>
                      <a:r>
                        <a:rPr lang="en-US" sz="1000" kern="1200" dirty="0">
                          <a:solidFill>
                            <a:schemeClr val="dk1"/>
                          </a:solidFill>
                          <a:effectLst/>
                          <a:latin typeface="+mn-lt"/>
                          <a:ea typeface="+mn-ea"/>
                          <a:cs typeface="+mn-cs"/>
                        </a:rPr>
                        <a:t>Abdul </a:t>
                      </a:r>
                      <a:r>
                        <a:rPr lang="en-US" sz="1000" kern="1200" dirty="0" err="1">
                          <a:solidFill>
                            <a:schemeClr val="dk1"/>
                          </a:solidFill>
                          <a:effectLst/>
                          <a:latin typeface="+mn-lt"/>
                          <a:ea typeface="+mn-ea"/>
                          <a:cs typeface="+mn-cs"/>
                        </a:rPr>
                        <a:t>Azeez</a:t>
                      </a:r>
                      <a:endParaRPr lang="en-US" sz="1000" kern="1200" dirty="0">
                        <a:solidFill>
                          <a:schemeClr val="dk1"/>
                        </a:solidFill>
                        <a:effectLst/>
                        <a:latin typeface="+mn-lt"/>
                        <a:ea typeface="+mn-ea"/>
                        <a:cs typeface="+mn-cs"/>
                      </a:endParaRPr>
                    </a:p>
                    <a:p>
                      <a:pPr algn="l"/>
                      <a:endParaRPr lang="en-US" sz="1000" dirty="0"/>
                    </a:p>
                  </a:txBody>
                  <a:tcPr/>
                </a:tc>
                <a:tc>
                  <a:txBody>
                    <a:bodyPr/>
                    <a:lstStyle/>
                    <a:p>
                      <a:pPr algn="l"/>
                      <a:r>
                        <a:rPr lang="en-US" sz="1000" kern="1200" dirty="0">
                          <a:solidFill>
                            <a:schemeClr val="dk1"/>
                          </a:solidFill>
                          <a:effectLst/>
                          <a:latin typeface="+mn-lt"/>
                          <a:ea typeface="+mn-ea"/>
                          <a:cs typeface="+mn-cs"/>
                        </a:rPr>
                        <a:t>Generally, among all well</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known attacks such as pharming attack, distributed denial</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of</a:t>
                      </a:r>
                    </a:p>
                    <a:p>
                      <a:pPr algn="l"/>
                      <a:r>
                        <a:rPr lang="en-US" sz="1000" kern="1200" dirty="0">
                          <a:solidFill>
                            <a:schemeClr val="dk1"/>
                          </a:solidFill>
                          <a:effectLst/>
                          <a:latin typeface="+mn-lt"/>
                          <a:ea typeface="+mn-ea"/>
                          <a:cs typeface="+mn-cs"/>
                        </a:rPr>
                        <a:t>service (DDoS), eavesdropping </a:t>
                      </a:r>
                    </a:p>
                    <a:p>
                      <a:pPr algn="l"/>
                      <a:r>
                        <a:rPr lang="en-US" sz="1000" kern="1200" dirty="0">
                          <a:solidFill>
                            <a:schemeClr val="dk1"/>
                          </a:solidFill>
                          <a:effectLst/>
                          <a:latin typeface="+mn-lt"/>
                          <a:ea typeface="+mn-ea"/>
                          <a:cs typeface="+mn-cs"/>
                        </a:rPr>
                        <a:t>attack, and spear phishing attack insider attack is one of the most difficult ones to be detected because firewalls and intrusion </a:t>
                      </a:r>
                    </a:p>
                    <a:p>
                      <a:pPr algn="l"/>
                      <a:r>
                        <a:rPr lang="en-US" sz="1000" kern="1200" dirty="0">
                          <a:solidFill>
                            <a:schemeClr val="dk1"/>
                          </a:solidFill>
                          <a:effectLst/>
                          <a:latin typeface="+mn-lt"/>
                          <a:ea typeface="+mn-ea"/>
                          <a:cs typeface="+mn-cs"/>
                        </a:rPr>
                        <a:t>detection systems (IDSs) usually defend against outside attacks. </a:t>
                      </a:r>
                    </a:p>
                    <a:p>
                      <a:pPr algn="l"/>
                      <a:endParaRPr lang="en-US" sz="1000" dirty="0"/>
                    </a:p>
                  </a:txBody>
                  <a:tcPr/>
                </a:tc>
                <a:extLst>
                  <a:ext uri="{0D108BD9-81ED-4DB2-BD59-A6C34878D82A}">
                    <a16:rowId xmlns:a16="http://schemas.microsoft.com/office/drawing/2014/main" val="2626579101"/>
                  </a:ext>
                </a:extLst>
              </a:tr>
              <a:tr h="63251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3985393551"/>
                  </a:ext>
                </a:extLst>
              </a:tr>
            </a:tbl>
          </a:graphicData>
        </a:graphic>
      </p:graphicFrame>
    </p:spTree>
    <p:extLst>
      <p:ext uri="{BB962C8B-B14F-4D97-AF65-F5344CB8AC3E}">
        <p14:creationId xmlns:p14="http://schemas.microsoft.com/office/powerpoint/2010/main" val="21493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algn="just"/>
            <a:r>
              <a:rPr lang="en-US" sz="2000" dirty="0">
                <a:solidFill>
                  <a:srgbClr val="000000"/>
                </a:solidFill>
                <a:latin typeface="Times New Roman"/>
              </a:rPr>
              <a:t>Security has been one of the serious problems in the computer domain since attackers very usually try to penetrate computer systems and behave maliciously to authenticate users. To solve this issue we propose a security system, which detects malicious behaviors launched toward a system.</a:t>
            </a:r>
          </a:p>
          <a:p>
            <a:pPr algn="just"/>
            <a:r>
              <a:rPr lang="en-US" sz="2000" dirty="0">
                <a:solidFill>
                  <a:srgbClr val="000000"/>
                </a:solidFill>
                <a:latin typeface="Times New Roman"/>
              </a:rPr>
              <a:t>Today, small and medium-sized enterprises (SME) can be considered as the new </a:t>
            </a:r>
            <a:r>
              <a:rPr lang="en-US" sz="2000" dirty="0" err="1">
                <a:solidFill>
                  <a:srgbClr val="000000"/>
                </a:solidFill>
                <a:latin typeface="Times New Roman"/>
              </a:rPr>
              <a:t>bigtarget</a:t>
            </a:r>
            <a:r>
              <a:rPr lang="en-US" sz="2000" dirty="0">
                <a:solidFill>
                  <a:srgbClr val="000000"/>
                </a:solidFill>
                <a:latin typeface="Times New Roman"/>
              </a:rPr>
              <a:t> for cyber attacks, while the cybercrime prevention is often neglected within their environment. We can many small scale firms, where no advanced security measures are taken to </a:t>
            </a:r>
            <a:r>
              <a:rPr lang="en-US" sz="2000" dirty="0" err="1">
                <a:solidFill>
                  <a:srgbClr val="000000"/>
                </a:solidFill>
                <a:latin typeface="Times New Roman"/>
              </a:rPr>
              <a:t>protectthe</a:t>
            </a:r>
            <a:r>
              <a:rPr lang="en-US" sz="2000" dirty="0">
                <a:solidFill>
                  <a:srgbClr val="000000"/>
                </a:solidFill>
                <a:latin typeface="Times New Roman"/>
              </a:rPr>
              <a:t> any confidentiality of the data stored on system, so we are proposing the system for </a:t>
            </a:r>
            <a:r>
              <a:rPr lang="en-US" sz="2000" dirty="0" err="1">
                <a:solidFill>
                  <a:srgbClr val="000000"/>
                </a:solidFill>
                <a:latin typeface="Times New Roman"/>
              </a:rPr>
              <a:t>crimedetection</a:t>
            </a:r>
            <a:r>
              <a:rPr lang="en-US" sz="2000" dirty="0">
                <a:solidFill>
                  <a:srgbClr val="000000"/>
                </a:solidFill>
                <a:latin typeface="Times New Roman"/>
              </a:rPr>
              <a:t> and analysis.</a:t>
            </a:r>
          </a:p>
          <a:p>
            <a:pPr algn="just"/>
            <a:endParaRPr lang="en-IN" sz="2000" dirty="0"/>
          </a:p>
          <a:p>
            <a:pPr algn="just"/>
            <a:endParaRPr lang="en-IN" sz="2000" dirty="0"/>
          </a:p>
        </p:txBody>
      </p:sp>
    </p:spTree>
    <p:extLst>
      <p:ext uri="{BB962C8B-B14F-4D97-AF65-F5344CB8AC3E}">
        <p14:creationId xmlns:p14="http://schemas.microsoft.com/office/powerpoint/2010/main" val="36637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a:bodyPr>
          <a:lstStyle/>
          <a:p>
            <a:endParaRPr lang="en-US" sz="2000" dirty="0">
              <a:solidFill>
                <a:srgbClr val="000000"/>
              </a:solidFill>
              <a:latin typeface="Times New Roman"/>
            </a:endParaRPr>
          </a:p>
          <a:p>
            <a:r>
              <a:rPr lang="en-US" sz="2000" dirty="0">
                <a:solidFill>
                  <a:srgbClr val="000000"/>
                </a:solidFill>
                <a:latin typeface="Times New Roman"/>
              </a:rPr>
              <a:t>1. One time password (OTP) based authentication system.</a:t>
            </a:r>
          </a:p>
          <a:p>
            <a:endParaRPr lang="en-IN" sz="2000" dirty="0">
              <a:solidFill>
                <a:srgbClr val="000000"/>
              </a:solidFill>
              <a:latin typeface="Times New Roman"/>
            </a:endParaRPr>
          </a:p>
          <a:p>
            <a:r>
              <a:rPr lang="en-IN" sz="2000" dirty="0">
                <a:solidFill>
                  <a:srgbClr val="000000"/>
                </a:solidFill>
                <a:latin typeface="Times New Roman"/>
              </a:rPr>
              <a:t>2. </a:t>
            </a:r>
            <a:r>
              <a:rPr lang="en-US" sz="2000" dirty="0">
                <a:solidFill>
                  <a:srgbClr val="000000"/>
                </a:solidFill>
                <a:latin typeface="Times New Roman"/>
              </a:rPr>
              <a:t>Capturing the suspicions attacks.</a:t>
            </a:r>
          </a:p>
          <a:p>
            <a:endParaRPr lang="en-US" sz="2000" dirty="0">
              <a:solidFill>
                <a:srgbClr val="000000"/>
              </a:solidFill>
              <a:latin typeface="Times New Roman"/>
            </a:endParaRPr>
          </a:p>
          <a:p>
            <a:r>
              <a:rPr lang="en-US" sz="2000" dirty="0">
                <a:solidFill>
                  <a:srgbClr val="000000"/>
                </a:solidFill>
                <a:latin typeface="Times New Roman"/>
              </a:rPr>
              <a:t>3. Capturing the screen when suspicions attacks detected</a:t>
            </a:r>
          </a:p>
          <a:p>
            <a:pPr>
              <a:buNone/>
            </a:pPr>
            <a:endParaRPr lang="en-US" sz="2000" dirty="0">
              <a:solidFill>
                <a:srgbClr val="000000"/>
              </a:solidFill>
              <a:latin typeface="Times New Roman"/>
            </a:endParaRPr>
          </a:p>
          <a:p>
            <a:r>
              <a:rPr lang="en-US" sz="2000" dirty="0">
                <a:solidFill>
                  <a:srgbClr val="000000"/>
                </a:solidFill>
                <a:latin typeface="Times New Roman"/>
              </a:rPr>
              <a:t>3. Taking photo of misbehavior of normal user.</a:t>
            </a:r>
          </a:p>
          <a:p>
            <a:endParaRPr lang="en-IN" sz="2000" dirty="0">
              <a:solidFill>
                <a:srgbClr val="000000"/>
              </a:solidFill>
              <a:latin typeface="Times New Roman"/>
            </a:endParaRPr>
          </a:p>
          <a:p>
            <a:r>
              <a:rPr lang="en-IN" sz="2000" dirty="0">
                <a:solidFill>
                  <a:srgbClr val="000000"/>
                </a:solidFill>
                <a:latin typeface="Times New Roman"/>
              </a:rPr>
              <a:t>4.Get IP Address of the System.</a:t>
            </a:r>
          </a:p>
          <a:p>
            <a:endParaRPr lang="en-US" sz="2000" dirty="0">
              <a:solidFill>
                <a:srgbClr val="000000"/>
              </a:solidFill>
              <a:latin typeface="Times New Roman"/>
            </a:endParaRPr>
          </a:p>
          <a:p>
            <a:r>
              <a:rPr lang="en-US" sz="2000" dirty="0">
                <a:solidFill>
                  <a:srgbClr val="000000"/>
                </a:solidFill>
                <a:latin typeface="Times New Roman"/>
              </a:rPr>
              <a:t>5.send that information to victim.</a:t>
            </a:r>
          </a:p>
        </p:txBody>
      </p:sp>
    </p:spTree>
    <p:extLst>
      <p:ext uri="{BB962C8B-B14F-4D97-AF65-F5344CB8AC3E}">
        <p14:creationId xmlns:p14="http://schemas.microsoft.com/office/powerpoint/2010/main" val="324699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Existing System :</a:t>
            </a:r>
          </a:p>
        </p:txBody>
      </p:sp>
      <p:sp>
        <p:nvSpPr>
          <p:cNvPr id="3" name="Content Placeholder 2"/>
          <p:cNvSpPr>
            <a:spLocks noGrp="1"/>
          </p:cNvSpPr>
          <p:nvPr>
            <p:ph idx="1"/>
          </p:nvPr>
        </p:nvSpPr>
        <p:spPr/>
        <p:txBody>
          <a:bodyPr>
            <a:normAutofit/>
          </a:bodyPr>
          <a:lstStyle/>
          <a:p>
            <a:pPr marL="0" marR="0" indent="0" algn="just">
              <a:lnSpc>
                <a:spcPct val="115000"/>
              </a:lnSpc>
              <a:spcBef>
                <a:spcPts val="0"/>
              </a:spcBef>
              <a:spcAft>
                <a:spcPts val="1000"/>
              </a:spcAft>
              <a:buFont typeface="Wingdings" pitchFamily="2" charset="2"/>
              <a:buChar char="v"/>
            </a:pPr>
            <a:r>
              <a:rPr lang="en-GB" sz="2000" dirty="0">
                <a:latin typeface="Times New Roman"/>
                <a:ea typeface="Calibri"/>
                <a:cs typeface="Times New Roman"/>
              </a:rPr>
              <a:t>Several information security techniques are available today to protect information systems against unauthorized use, duplication, alteration, destruction and virus attacks The main purpose of a firewall is to prevent unauthorised access between networks. That means protecting a sites inner network from internet. </a:t>
            </a:r>
          </a:p>
          <a:p>
            <a:pPr marL="0" marR="0" indent="0" algn="just">
              <a:lnSpc>
                <a:spcPct val="115000"/>
              </a:lnSpc>
              <a:spcBef>
                <a:spcPts val="0"/>
              </a:spcBef>
              <a:spcAft>
                <a:spcPts val="1000"/>
              </a:spcAft>
              <a:buNone/>
            </a:pPr>
            <a:r>
              <a:rPr lang="en-GB" sz="2000" dirty="0">
                <a:latin typeface="Times New Roman"/>
                <a:ea typeface="Calibri"/>
                <a:cs typeface="Times New Roman"/>
              </a:rPr>
              <a:t> But disadvantage of firewall is that a firewall looks outwardly for intrusion in order to stop them from happening. Firewall limits access between networks to prevent intrusion and do not signal an attack from inside network.</a:t>
            </a:r>
          </a:p>
          <a:p>
            <a:pPr marL="0" marR="0" indent="0" algn="just">
              <a:lnSpc>
                <a:spcPct val="115000"/>
              </a:lnSpc>
              <a:spcBef>
                <a:spcPts val="0"/>
              </a:spcBef>
              <a:spcAft>
                <a:spcPts val="1000"/>
              </a:spcAft>
              <a:buNone/>
            </a:pPr>
            <a:endParaRPr lang="en-GB" sz="2000" dirty="0">
              <a:latin typeface="Times New Roman"/>
              <a:ea typeface="Calibri"/>
              <a:cs typeface="Times New Roman"/>
            </a:endParaRPr>
          </a:p>
          <a:p>
            <a:pPr marL="0" marR="0" indent="0" algn="just">
              <a:lnSpc>
                <a:spcPct val="115000"/>
              </a:lnSpc>
              <a:spcBef>
                <a:spcPts val="0"/>
              </a:spcBef>
              <a:spcAft>
                <a:spcPts val="1000"/>
              </a:spcAft>
              <a:buFont typeface="Wingdings" pitchFamily="2" charset="2"/>
              <a:buChar char="v"/>
            </a:pPr>
            <a:r>
              <a:rPr lang="en-GB" sz="2000" dirty="0">
                <a:latin typeface="Times New Roman"/>
                <a:cs typeface="Times New Roman"/>
              </a:rPr>
              <a:t>CCTV Camera – Using CCTV Camera we Can keep watch on people but we can not monitor the System Activities in Details</a:t>
            </a:r>
            <a:endParaRPr lang="en-IN" sz="2000" dirty="0"/>
          </a:p>
        </p:txBody>
      </p:sp>
    </p:spTree>
    <p:extLst>
      <p:ext uri="{BB962C8B-B14F-4D97-AF65-F5344CB8AC3E}">
        <p14:creationId xmlns:p14="http://schemas.microsoft.com/office/powerpoint/2010/main" val="247677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latin typeface="Times New Roman"/>
                <a:ea typeface="Calibri"/>
                <a:cs typeface="Times New Roman"/>
              </a:rPr>
              <a:t>Drawbacks of existing system</a:t>
            </a:r>
            <a:endParaRPr lang="en-US" dirty="0"/>
          </a:p>
        </p:txBody>
      </p:sp>
      <p:sp>
        <p:nvSpPr>
          <p:cNvPr id="3" name="Content Placeholder 2"/>
          <p:cNvSpPr>
            <a:spLocks noGrp="1"/>
          </p:cNvSpPr>
          <p:nvPr>
            <p:ph idx="1"/>
          </p:nvPr>
        </p:nvSpPr>
        <p:spPr/>
        <p:txBody>
          <a:bodyPr>
            <a:normAutofit/>
          </a:bodyPr>
          <a:lstStyle/>
          <a:p>
            <a:pPr marL="342900" marR="0" lvl="0" indent="-342900" algn="just">
              <a:lnSpc>
                <a:spcPct val="115000"/>
              </a:lnSpc>
              <a:spcBef>
                <a:spcPts val="0"/>
              </a:spcBef>
              <a:spcAft>
                <a:spcPts val="0"/>
              </a:spcAft>
              <a:buNone/>
            </a:pPr>
            <a:endParaRPr lang="en-US" sz="2000" dirty="0">
              <a:latin typeface="Times New Roman"/>
              <a:ea typeface="Calibri"/>
              <a:cs typeface="Times New Roman"/>
            </a:endParaRPr>
          </a:p>
          <a:p>
            <a:pPr marL="342900" marR="0" lvl="0" indent="-342900" algn="just">
              <a:lnSpc>
                <a:spcPct val="115000"/>
              </a:lnSpc>
              <a:spcBef>
                <a:spcPts val="0"/>
              </a:spcBef>
              <a:spcAft>
                <a:spcPts val="0"/>
              </a:spcAft>
              <a:buFont typeface="+mj-lt"/>
              <a:buAutoNum type="arabicPeriod"/>
            </a:pPr>
            <a:r>
              <a:rPr lang="en-US" sz="2000" dirty="0">
                <a:latin typeface="Times New Roman"/>
                <a:ea typeface="Calibri"/>
                <a:cs typeface="Times New Roman"/>
              </a:rPr>
              <a:t>Detection accuracy is less.</a:t>
            </a:r>
            <a:endParaRPr lang="en-US" sz="2000" dirty="0">
              <a:latin typeface="Calibri"/>
              <a:ea typeface="Calibri"/>
              <a:cs typeface="Times New Roman"/>
            </a:endParaRPr>
          </a:p>
          <a:p>
            <a:pPr marL="342900" marR="0" lvl="0" indent="-342900" algn="just">
              <a:lnSpc>
                <a:spcPct val="115000"/>
              </a:lnSpc>
              <a:spcBef>
                <a:spcPts val="0"/>
              </a:spcBef>
              <a:spcAft>
                <a:spcPts val="1000"/>
              </a:spcAft>
              <a:buFont typeface="+mj-lt"/>
              <a:buAutoNum type="arabicPeriod"/>
            </a:pPr>
            <a:endParaRPr lang="en-US" sz="2000" dirty="0">
              <a:latin typeface="Times New Roman"/>
              <a:ea typeface="Calibri"/>
              <a:cs typeface="Times New Roman"/>
            </a:endParaRPr>
          </a:p>
          <a:p>
            <a:pPr marL="342900" marR="0" lvl="0" indent="-342900" algn="just">
              <a:lnSpc>
                <a:spcPct val="115000"/>
              </a:lnSpc>
              <a:spcBef>
                <a:spcPts val="0"/>
              </a:spcBef>
              <a:spcAft>
                <a:spcPts val="1000"/>
              </a:spcAft>
              <a:buFont typeface="+mj-lt"/>
              <a:buAutoNum type="arabicPeriod"/>
            </a:pPr>
            <a:r>
              <a:rPr lang="en-US" sz="2000" dirty="0">
                <a:latin typeface="Times New Roman"/>
                <a:ea typeface="Calibri"/>
                <a:cs typeface="Times New Roman"/>
              </a:rPr>
              <a:t>Difficult to detect the malicious behaviors of users.</a:t>
            </a:r>
          </a:p>
          <a:p>
            <a:pPr marL="342900" marR="0" lvl="0" indent="-342900" algn="just">
              <a:lnSpc>
                <a:spcPct val="115000"/>
              </a:lnSpc>
              <a:spcBef>
                <a:spcPts val="0"/>
              </a:spcBef>
              <a:spcAft>
                <a:spcPts val="1000"/>
              </a:spcAft>
              <a:buFont typeface="+mj-lt"/>
              <a:buAutoNum type="arabicPeriod"/>
            </a:pPr>
            <a:endParaRPr lang="en-US" sz="2000" dirty="0">
              <a:latin typeface="Times New Roman"/>
              <a:ea typeface="Calibri"/>
              <a:cs typeface="Times New Roman"/>
            </a:endParaRPr>
          </a:p>
          <a:p>
            <a:pPr marL="342900" marR="0" lvl="0" indent="-342900" algn="just">
              <a:lnSpc>
                <a:spcPct val="115000"/>
              </a:lnSpc>
              <a:spcBef>
                <a:spcPts val="0"/>
              </a:spcBef>
              <a:spcAft>
                <a:spcPts val="1000"/>
              </a:spcAft>
              <a:buFont typeface="+mj-lt"/>
              <a:buAutoNum type="arabicPeriod"/>
            </a:pPr>
            <a:r>
              <a:rPr lang="en-US" sz="2000" dirty="0">
                <a:latin typeface="Times New Roman"/>
                <a:ea typeface="Calibri"/>
                <a:cs typeface="Times New Roman"/>
              </a:rPr>
              <a:t>Tools used to detect malicious user which is not efficient technique.</a:t>
            </a:r>
            <a:endParaRPr lang="en-US" sz="2000" dirty="0">
              <a:latin typeface="Calibri"/>
              <a:ea typeface="Calibri"/>
              <a:cs typeface="Times New Roman"/>
            </a:endParaRP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1242</TotalTime>
  <Words>1618</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Bookman Old Style</vt:lpstr>
      <vt:lpstr>Calibri</vt:lpstr>
      <vt:lpstr>Gill Sans MT</vt:lpstr>
      <vt:lpstr>Times New Roman</vt:lpstr>
      <vt:lpstr>Verdana</vt:lpstr>
      <vt:lpstr>Wingdings</vt:lpstr>
      <vt:lpstr>Wingdings 2</vt:lpstr>
      <vt:lpstr>Solstice</vt:lpstr>
      <vt:lpstr>PowerPoint Presentation</vt:lpstr>
      <vt:lpstr>PowerPoint Presentation</vt:lpstr>
      <vt:lpstr>Index</vt:lpstr>
      <vt:lpstr>Introduction</vt:lpstr>
      <vt:lpstr>Literature Survey :</vt:lpstr>
      <vt:lpstr>Problem Statement</vt:lpstr>
      <vt:lpstr>Objectives :</vt:lpstr>
      <vt:lpstr>Existing System :</vt:lpstr>
      <vt:lpstr>Drawbacks of existing system</vt:lpstr>
      <vt:lpstr>Proposed System</vt:lpstr>
      <vt:lpstr>Main Focus on System :</vt:lpstr>
      <vt:lpstr>Advantageous Of Proposed Work</vt:lpstr>
      <vt:lpstr>System Architecture </vt:lpstr>
      <vt:lpstr>Working:</vt:lpstr>
      <vt:lpstr>Working cases Diagram </vt:lpstr>
      <vt:lpstr>Modules: </vt:lpstr>
      <vt:lpstr>ER Diagram Modules  Activity :</vt:lpstr>
      <vt:lpstr>Software Requirement :</vt:lpstr>
      <vt:lpstr>Hardware Requirement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Pandurang korake</cp:lastModifiedBy>
  <cp:revision>154</cp:revision>
  <dcterms:created xsi:type="dcterms:W3CDTF">2016-01-15T09:53:10Z</dcterms:created>
  <dcterms:modified xsi:type="dcterms:W3CDTF">2021-03-22T07:32:05Z</dcterms:modified>
</cp:coreProperties>
</file>