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77" r:id="rId2"/>
    <p:sldId id="278" r:id="rId3"/>
    <p:sldId id="279" r:id="rId4"/>
    <p:sldId id="280" r:id="rId5"/>
    <p:sldId id="281" r:id="rId6"/>
    <p:sldId id="282" r:id="rId7"/>
    <p:sldId id="283" r:id="rId8"/>
    <p:sldId id="284" r:id="rId9"/>
    <p:sldId id="285" r:id="rId10"/>
    <p:sldId id="286" r:id="rId11"/>
    <p:sldId id="287" r:id="rId12"/>
    <p:sldId id="288" r:id="rId13"/>
    <p:sldId id="289" r:id="rId14"/>
    <p:sldId id="290"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18" r:id="rId29"/>
    <p:sldId id="321" r:id="rId30"/>
    <p:sldId id="320" r:id="rId31"/>
    <p:sldId id="322" r:id="rId32"/>
    <p:sldId id="323" r:id="rId33"/>
    <p:sldId id="324" r:id="rId34"/>
    <p:sldId id="325" r:id="rId35"/>
    <p:sldId id="326" r:id="rId36"/>
    <p:sldId id="327" r:id="rId37"/>
    <p:sldId id="328" r:id="rId38"/>
    <p:sldId id="329" r:id="rId39"/>
    <p:sldId id="330" r:id="rId40"/>
    <p:sldId id="331" r:id="rId41"/>
    <p:sldId id="332" r:id="rId42"/>
    <p:sldId id="333" r:id="rId43"/>
    <p:sldId id="334" r:id="rId44"/>
    <p:sldId id="336" r:id="rId45"/>
    <p:sldId id="337" r:id="rId46"/>
    <p:sldId id="338" r:id="rId47"/>
    <p:sldId id="339" r:id="rId48"/>
    <p:sldId id="335" r:id="rId49"/>
    <p:sldId id="340" r:id="rId50"/>
    <p:sldId id="308" r:id="rId51"/>
    <p:sldId id="309" r:id="rId52"/>
    <p:sldId id="310" r:id="rId53"/>
    <p:sldId id="311" r:id="rId54"/>
    <p:sldId id="312" r:id="rId55"/>
    <p:sldId id="313" r:id="rId56"/>
    <p:sldId id="314" r:id="rId57"/>
    <p:sldId id="315" r:id="rId58"/>
    <p:sldId id="319" r:id="rId59"/>
    <p:sldId id="316" r:id="rId60"/>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569" autoAdjust="0"/>
    <p:restoredTop sz="94660"/>
  </p:normalViewPr>
  <p:slideViewPr>
    <p:cSldViewPr snapToGrid="0">
      <p:cViewPr varScale="1">
        <p:scale>
          <a:sx n="101" d="100"/>
          <a:sy n="101" d="100"/>
        </p:scale>
        <p:origin x="1736" y="184"/>
      </p:cViewPr>
      <p:guideLst/>
    </p:cSldViewPr>
  </p:slideViewPr>
  <p:notesTextViewPr>
    <p:cViewPr>
      <p:scale>
        <a:sx n="1" d="1"/>
        <a:sy n="1" d="1"/>
      </p:scale>
      <p:origin x="0" y="0"/>
    </p:cViewPr>
  </p:notesTextViewPr>
  <p:notesViewPr>
    <p:cSldViewPr snapToGrid="0">
      <p:cViewPr varScale="1">
        <p:scale>
          <a:sx n="92" d="100"/>
          <a:sy n="92" d="100"/>
        </p:scale>
        <p:origin x="3732"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3" Type="http://schemas.openxmlformats.org/officeDocument/2006/relationships/oleObject" Target="Workbook5"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cstanc\Dropbox\Summer%20Programme\2018\regression.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Sales vs.</a:t>
            </a:r>
            <a:r>
              <a:rPr lang="en-US" baseline="0"/>
              <a:t> </a:t>
            </a:r>
            <a:r>
              <a:rPr lang="en-US"/>
              <a:t>GDP Growth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1"/>
          <c:order val="0"/>
          <c:tx>
            <c:v>Sales</c:v>
          </c:tx>
          <c:spPr>
            <a:ln w="25400" cap="rnd">
              <a:noFill/>
              <a:round/>
            </a:ln>
            <a:effectLst/>
          </c:spPr>
          <c:marker>
            <c:symbol val="circle"/>
            <c:size val="5"/>
            <c:spPr>
              <a:solidFill>
                <a:schemeClr val="accent2"/>
              </a:solidFill>
              <a:ln w="9525">
                <a:solidFill>
                  <a:schemeClr val="accent2"/>
                </a:solidFill>
              </a:ln>
              <a:effectLst/>
            </c:spPr>
          </c:marker>
          <c:xVal>
            <c:numRef>
              <c:f>Sheet1!$A$2:$A$6</c:f>
              <c:numCache>
                <c:formatCode>General</c:formatCode>
                <c:ptCount val="5"/>
                <c:pt idx="0">
                  <c:v>1</c:v>
                </c:pt>
                <c:pt idx="1">
                  <c:v>1.9</c:v>
                </c:pt>
                <c:pt idx="2">
                  <c:v>2.4</c:v>
                </c:pt>
                <c:pt idx="3">
                  <c:v>2.6</c:v>
                </c:pt>
                <c:pt idx="4">
                  <c:v>2.9</c:v>
                </c:pt>
              </c:numCache>
            </c:numRef>
          </c:xVal>
          <c:yVal>
            <c:numRef>
              <c:f>Sheet1!$B$2:$B$6</c:f>
              <c:numCache>
                <c:formatCode>General</c:formatCode>
                <c:ptCount val="5"/>
                <c:pt idx="0">
                  <c:v>100</c:v>
                </c:pt>
                <c:pt idx="1">
                  <c:v>250</c:v>
                </c:pt>
                <c:pt idx="2">
                  <c:v>275</c:v>
                </c:pt>
                <c:pt idx="3">
                  <c:v>200</c:v>
                </c:pt>
                <c:pt idx="4">
                  <c:v>300</c:v>
                </c:pt>
              </c:numCache>
            </c:numRef>
          </c:yVal>
          <c:smooth val="0"/>
          <c:extLst>
            <c:ext xmlns:c16="http://schemas.microsoft.com/office/drawing/2014/chart" uri="{C3380CC4-5D6E-409C-BE32-E72D297353CC}">
              <c16:uniqueId val="{00000000-3554-4A15-80BC-376174569650}"/>
            </c:ext>
          </c:extLst>
        </c:ser>
        <c:dLbls>
          <c:showLegendKey val="0"/>
          <c:showVal val="0"/>
          <c:showCatName val="0"/>
          <c:showSerName val="0"/>
          <c:showPercent val="0"/>
          <c:showBubbleSize val="0"/>
        </c:dLbls>
        <c:axId val="92362064"/>
        <c:axId val="92362624"/>
      </c:scatterChart>
      <c:valAx>
        <c:axId val="92362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362624"/>
        <c:crosses val="autoZero"/>
        <c:crossBetween val="midCat"/>
      </c:valAx>
      <c:valAx>
        <c:axId val="92362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36206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Sales vs.</a:t>
            </a:r>
            <a:r>
              <a:rPr lang="en-US" baseline="0"/>
              <a:t> </a:t>
            </a:r>
            <a:r>
              <a:rPr lang="en-US"/>
              <a:t>GDP Growth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1"/>
          <c:tx>
            <c:v>Regression Line</c:v>
          </c:tx>
          <c:spPr>
            <a:ln w="28575" cap="rnd">
              <a:solidFill>
                <a:schemeClr val="accent1"/>
              </a:solidFill>
              <a:round/>
            </a:ln>
            <a:effectLst/>
          </c:spPr>
          <c:marker>
            <c:symbol val="none"/>
          </c:marker>
          <c:val>
            <c:numRef>
              <c:f>Sheet1!$K$2:$K$6</c:f>
              <c:numCache>
                <c:formatCode>General</c:formatCode>
                <c:ptCount val="5"/>
                <c:pt idx="0">
                  <c:v>122.73</c:v>
                </c:pt>
                <c:pt idx="1">
                  <c:v>210.89</c:v>
                </c:pt>
                <c:pt idx="2">
                  <c:v>299.05</c:v>
                </c:pt>
                <c:pt idx="3">
                  <c:v>387.21</c:v>
                </c:pt>
                <c:pt idx="4">
                  <c:v>475.36999999999989</c:v>
                </c:pt>
              </c:numCache>
            </c:numRef>
          </c:val>
          <c:smooth val="0"/>
          <c:extLst>
            <c:ext xmlns:c16="http://schemas.microsoft.com/office/drawing/2014/chart" uri="{C3380CC4-5D6E-409C-BE32-E72D297353CC}">
              <c16:uniqueId val="{00000000-8BDD-4894-ADF3-0CAC940A8B21}"/>
            </c:ext>
          </c:extLst>
        </c:ser>
        <c:dLbls>
          <c:showLegendKey val="0"/>
          <c:showVal val="0"/>
          <c:showCatName val="0"/>
          <c:showSerName val="0"/>
          <c:showPercent val="0"/>
          <c:showBubbleSize val="0"/>
        </c:dLbls>
        <c:marker val="1"/>
        <c:smooth val="0"/>
        <c:axId val="92365424"/>
        <c:axId val="92365984"/>
      </c:lineChart>
      <c:scatterChart>
        <c:scatterStyle val="lineMarker"/>
        <c:varyColors val="0"/>
        <c:ser>
          <c:idx val="1"/>
          <c:order val="0"/>
          <c:tx>
            <c:v>Sales</c:v>
          </c:tx>
          <c:spPr>
            <a:ln w="25400" cap="rnd">
              <a:noFill/>
              <a:round/>
            </a:ln>
            <a:effectLst/>
          </c:spPr>
          <c:marker>
            <c:symbol val="circle"/>
            <c:size val="5"/>
            <c:spPr>
              <a:solidFill>
                <a:schemeClr val="accent2"/>
              </a:solidFill>
              <a:ln w="9525">
                <a:solidFill>
                  <a:schemeClr val="accent2"/>
                </a:solidFill>
              </a:ln>
              <a:effectLst/>
            </c:spPr>
          </c:marker>
          <c:xVal>
            <c:numRef>
              <c:f>Sheet1!$A$2:$A$6</c:f>
              <c:numCache>
                <c:formatCode>General</c:formatCode>
                <c:ptCount val="5"/>
                <c:pt idx="0">
                  <c:v>1</c:v>
                </c:pt>
                <c:pt idx="1">
                  <c:v>1.9</c:v>
                </c:pt>
                <c:pt idx="2">
                  <c:v>2.4</c:v>
                </c:pt>
                <c:pt idx="3">
                  <c:v>2.6</c:v>
                </c:pt>
                <c:pt idx="4">
                  <c:v>2.9</c:v>
                </c:pt>
              </c:numCache>
            </c:numRef>
          </c:xVal>
          <c:yVal>
            <c:numRef>
              <c:f>Sheet1!$B$2:$B$6</c:f>
              <c:numCache>
                <c:formatCode>General</c:formatCode>
                <c:ptCount val="5"/>
                <c:pt idx="0">
                  <c:v>100</c:v>
                </c:pt>
                <c:pt idx="1">
                  <c:v>250</c:v>
                </c:pt>
                <c:pt idx="2">
                  <c:v>275</c:v>
                </c:pt>
                <c:pt idx="3">
                  <c:v>200</c:v>
                </c:pt>
                <c:pt idx="4">
                  <c:v>300</c:v>
                </c:pt>
              </c:numCache>
            </c:numRef>
          </c:yVal>
          <c:smooth val="0"/>
          <c:extLst>
            <c:ext xmlns:c16="http://schemas.microsoft.com/office/drawing/2014/chart" uri="{C3380CC4-5D6E-409C-BE32-E72D297353CC}">
              <c16:uniqueId val="{00000001-8BDD-4894-ADF3-0CAC940A8B21}"/>
            </c:ext>
          </c:extLst>
        </c:ser>
        <c:dLbls>
          <c:showLegendKey val="0"/>
          <c:showVal val="0"/>
          <c:showCatName val="0"/>
          <c:showSerName val="0"/>
          <c:showPercent val="0"/>
          <c:showBubbleSize val="0"/>
        </c:dLbls>
        <c:axId val="92365424"/>
        <c:axId val="92365984"/>
      </c:scatterChart>
      <c:catAx>
        <c:axId val="92365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365984"/>
        <c:crosses val="autoZero"/>
        <c:auto val="1"/>
        <c:lblAlgn val="ctr"/>
        <c:lblOffset val="100"/>
        <c:noMultiLvlLbl val="0"/>
      </c:catAx>
      <c:valAx>
        <c:axId val="92365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3654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span"/>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SG"/>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0F297C3-9C17-4D83-8D06-073FE7156636}" type="datetimeFigureOut">
              <a:rPr lang="en-SG" smtClean="0"/>
              <a:t>4/7/23</a:t>
            </a:fld>
            <a:endParaRPr lang="en-SG"/>
          </a:p>
        </p:txBody>
      </p:sp>
      <p:sp>
        <p:nvSpPr>
          <p:cNvPr id="4" name="Slide Image Placeholder 3"/>
          <p:cNvSpPr>
            <a:spLocks noGrp="1" noRot="1" noChangeAspect="1"/>
          </p:cNvSpPr>
          <p:nvPr>
            <p:ph type="sldImg" idx="2"/>
          </p:nvPr>
        </p:nvSpPr>
        <p:spPr>
          <a:xfrm>
            <a:off x="1247775" y="1279525"/>
            <a:ext cx="4603750" cy="3454400"/>
          </a:xfrm>
          <a:prstGeom prst="rect">
            <a:avLst/>
          </a:prstGeom>
          <a:noFill/>
          <a:ln w="12700">
            <a:solidFill>
              <a:prstClr val="black"/>
            </a:solidFill>
          </a:ln>
        </p:spPr>
        <p:txBody>
          <a:bodyPr vert="horz" lIns="99048" tIns="49524" rIns="99048" bIns="49524" rtlCol="0" anchor="ctr"/>
          <a:lstStyle/>
          <a:p>
            <a:endParaRPr lang="en-SG"/>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SG"/>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F20944AB-9450-45DE-8E02-6649B9843C2F}" type="slidenum">
              <a:rPr lang="en-SG" smtClean="0"/>
              <a:t>‹#›</a:t>
            </a:fld>
            <a:endParaRPr lang="en-SG"/>
          </a:p>
        </p:txBody>
      </p:sp>
    </p:spTree>
    <p:extLst>
      <p:ext uri="{BB962C8B-B14F-4D97-AF65-F5344CB8AC3E}">
        <p14:creationId xmlns:p14="http://schemas.microsoft.com/office/powerpoint/2010/main" val="2317350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SG" altLang="en-US"/>
          </a:p>
        </p:txBody>
      </p:sp>
      <p:sp>
        <p:nvSpPr>
          <p:cNvPr id="115716"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050" eaLnBrk="0" hangingPunct="0">
              <a:defRPr sz="2600">
                <a:solidFill>
                  <a:schemeClr val="tx1"/>
                </a:solidFill>
                <a:latin typeface="Times" panose="02020603050405020304" pitchFamily="18" charset="0"/>
                <a:cs typeface="Arial" panose="020B0604020202020204" pitchFamily="34" charset="0"/>
              </a:defRPr>
            </a:lvl1pPr>
            <a:lvl2pPr marL="804763" indent="-309524" defTabSz="944050" eaLnBrk="0" hangingPunct="0">
              <a:defRPr sz="2600">
                <a:solidFill>
                  <a:schemeClr val="tx1"/>
                </a:solidFill>
                <a:latin typeface="Times" panose="02020603050405020304" pitchFamily="18" charset="0"/>
                <a:cs typeface="Arial" panose="020B0604020202020204" pitchFamily="34" charset="0"/>
              </a:defRPr>
            </a:lvl2pPr>
            <a:lvl3pPr marL="1238098" indent="-247620" defTabSz="944050" eaLnBrk="0" hangingPunct="0">
              <a:defRPr sz="2600">
                <a:solidFill>
                  <a:schemeClr val="tx1"/>
                </a:solidFill>
                <a:latin typeface="Times" panose="02020603050405020304" pitchFamily="18" charset="0"/>
                <a:cs typeface="Arial" panose="020B0604020202020204" pitchFamily="34" charset="0"/>
              </a:defRPr>
            </a:lvl3pPr>
            <a:lvl4pPr marL="1733337" indent="-247620" defTabSz="944050" eaLnBrk="0" hangingPunct="0">
              <a:defRPr sz="2600">
                <a:solidFill>
                  <a:schemeClr val="tx1"/>
                </a:solidFill>
                <a:latin typeface="Times" panose="02020603050405020304" pitchFamily="18" charset="0"/>
                <a:cs typeface="Arial" panose="020B0604020202020204" pitchFamily="34" charset="0"/>
              </a:defRPr>
            </a:lvl4pPr>
            <a:lvl5pPr marL="2228576" indent="-247620" defTabSz="944050" eaLnBrk="0" hangingPunct="0">
              <a:defRPr sz="2600">
                <a:solidFill>
                  <a:schemeClr val="tx1"/>
                </a:solidFill>
                <a:latin typeface="Times" panose="02020603050405020304" pitchFamily="18" charset="0"/>
                <a:cs typeface="Arial" panose="020B0604020202020204" pitchFamily="34" charset="0"/>
              </a:defRPr>
            </a:lvl5pPr>
            <a:lvl6pPr marL="2723815" indent="-247620" defTabSz="944050" eaLnBrk="0" fontAlgn="base" hangingPunct="0">
              <a:spcBef>
                <a:spcPct val="0"/>
              </a:spcBef>
              <a:spcAft>
                <a:spcPct val="0"/>
              </a:spcAft>
              <a:defRPr sz="2600">
                <a:solidFill>
                  <a:schemeClr val="tx1"/>
                </a:solidFill>
                <a:latin typeface="Times" panose="02020603050405020304" pitchFamily="18" charset="0"/>
                <a:cs typeface="Arial" panose="020B0604020202020204" pitchFamily="34" charset="0"/>
              </a:defRPr>
            </a:lvl6pPr>
            <a:lvl7pPr marL="3219054" indent="-247620" defTabSz="944050" eaLnBrk="0" fontAlgn="base" hangingPunct="0">
              <a:spcBef>
                <a:spcPct val="0"/>
              </a:spcBef>
              <a:spcAft>
                <a:spcPct val="0"/>
              </a:spcAft>
              <a:defRPr sz="2600">
                <a:solidFill>
                  <a:schemeClr val="tx1"/>
                </a:solidFill>
                <a:latin typeface="Times" panose="02020603050405020304" pitchFamily="18" charset="0"/>
                <a:cs typeface="Arial" panose="020B0604020202020204" pitchFamily="34" charset="0"/>
              </a:defRPr>
            </a:lvl7pPr>
            <a:lvl8pPr marL="3714293" indent="-247620" defTabSz="944050" eaLnBrk="0" fontAlgn="base" hangingPunct="0">
              <a:spcBef>
                <a:spcPct val="0"/>
              </a:spcBef>
              <a:spcAft>
                <a:spcPct val="0"/>
              </a:spcAft>
              <a:defRPr sz="2600">
                <a:solidFill>
                  <a:schemeClr val="tx1"/>
                </a:solidFill>
                <a:latin typeface="Times" panose="02020603050405020304" pitchFamily="18" charset="0"/>
                <a:cs typeface="Arial" panose="020B0604020202020204" pitchFamily="34" charset="0"/>
              </a:defRPr>
            </a:lvl8pPr>
            <a:lvl9pPr marL="4209532" indent="-247620" defTabSz="944050" eaLnBrk="0" fontAlgn="base" hangingPunct="0">
              <a:spcBef>
                <a:spcPct val="0"/>
              </a:spcBef>
              <a:spcAft>
                <a:spcPct val="0"/>
              </a:spcAft>
              <a:defRPr sz="2600">
                <a:solidFill>
                  <a:schemeClr val="tx1"/>
                </a:solidFill>
                <a:latin typeface="Times" panose="02020603050405020304" pitchFamily="18" charset="0"/>
                <a:cs typeface="Arial" panose="020B0604020202020204" pitchFamily="34" charset="0"/>
              </a:defRPr>
            </a:lvl9pPr>
          </a:lstStyle>
          <a:p>
            <a:fld id="{82BE9358-62D1-4C72-8487-3415FE5B8C84}" type="slidenum">
              <a:rPr lang="en-US" altLang="en-US" sz="1200"/>
              <a:pPr/>
              <a:t>1</a:t>
            </a:fld>
            <a:endParaRPr lang="en-US" altLang="en-US" sz="1200"/>
          </a:p>
        </p:txBody>
      </p:sp>
    </p:spTree>
    <p:extLst>
      <p:ext uri="{BB962C8B-B14F-4D97-AF65-F5344CB8AC3E}">
        <p14:creationId xmlns:p14="http://schemas.microsoft.com/office/powerpoint/2010/main" val="41779809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1" y="1"/>
            <a:ext cx="9144000" cy="4953239"/>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panose="02020603050405020304" pitchFamily="18" charset="0"/>
                <a:cs typeface="Arial" panose="020B0604020202020204" pitchFamily="34" charset="0"/>
              </a:defRPr>
            </a:lvl1pPr>
            <a:lvl2pPr marL="742950" indent="-285750" eaLnBrk="0" hangingPunct="0">
              <a:defRPr sz="2400">
                <a:solidFill>
                  <a:schemeClr val="tx1"/>
                </a:solidFill>
                <a:latin typeface="Times" panose="02020603050405020304" pitchFamily="18" charset="0"/>
                <a:cs typeface="Arial" panose="020B0604020202020204" pitchFamily="34" charset="0"/>
              </a:defRPr>
            </a:lvl2pPr>
            <a:lvl3pPr marL="1143000" indent="-228600" eaLnBrk="0" hangingPunct="0">
              <a:defRPr sz="2400">
                <a:solidFill>
                  <a:schemeClr val="tx1"/>
                </a:solidFill>
                <a:latin typeface="Times" panose="02020603050405020304" pitchFamily="18" charset="0"/>
                <a:cs typeface="Arial" panose="020B0604020202020204" pitchFamily="34" charset="0"/>
              </a:defRPr>
            </a:lvl3pPr>
            <a:lvl4pPr marL="1600200" indent="-228600" eaLnBrk="0" hangingPunct="0">
              <a:defRPr sz="2400">
                <a:solidFill>
                  <a:schemeClr val="tx1"/>
                </a:solidFill>
                <a:latin typeface="Times" panose="02020603050405020304" pitchFamily="18" charset="0"/>
                <a:cs typeface="Arial" panose="020B0604020202020204" pitchFamily="34" charset="0"/>
              </a:defRPr>
            </a:lvl4pPr>
            <a:lvl5pPr marL="2057400" indent="-228600" eaLnBrk="0" hangingPunct="0">
              <a:defRPr sz="2400">
                <a:solidFill>
                  <a:schemeClr val="tx1"/>
                </a:solidFill>
                <a:latin typeface="Times"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9pPr>
          </a:lstStyle>
          <a:p>
            <a:endParaRPr lang="en-SG" altLang="en-US" sz="1625"/>
          </a:p>
        </p:txBody>
      </p:sp>
      <p:sp>
        <p:nvSpPr>
          <p:cNvPr id="4" name="Rectangle 11"/>
          <p:cNvSpPr>
            <a:spLocks noChangeArrowheads="1"/>
          </p:cNvSpPr>
          <p:nvPr userDrawn="1"/>
        </p:nvSpPr>
        <p:spPr bwMode="auto">
          <a:xfrm>
            <a:off x="1" y="6604318"/>
            <a:ext cx="9144000" cy="253682"/>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panose="02020603050405020304" pitchFamily="18" charset="0"/>
                <a:cs typeface="Arial" panose="020B0604020202020204" pitchFamily="34" charset="0"/>
              </a:defRPr>
            </a:lvl1pPr>
            <a:lvl2pPr marL="742950" indent="-285750" eaLnBrk="0" hangingPunct="0">
              <a:defRPr sz="2400">
                <a:solidFill>
                  <a:schemeClr val="tx1"/>
                </a:solidFill>
                <a:latin typeface="Times" panose="02020603050405020304" pitchFamily="18" charset="0"/>
                <a:cs typeface="Arial" panose="020B0604020202020204" pitchFamily="34" charset="0"/>
              </a:defRPr>
            </a:lvl2pPr>
            <a:lvl3pPr marL="1143000" indent="-228600" eaLnBrk="0" hangingPunct="0">
              <a:defRPr sz="2400">
                <a:solidFill>
                  <a:schemeClr val="tx1"/>
                </a:solidFill>
                <a:latin typeface="Times" panose="02020603050405020304" pitchFamily="18" charset="0"/>
                <a:cs typeface="Arial" panose="020B0604020202020204" pitchFamily="34" charset="0"/>
              </a:defRPr>
            </a:lvl3pPr>
            <a:lvl4pPr marL="1600200" indent="-228600" eaLnBrk="0" hangingPunct="0">
              <a:defRPr sz="2400">
                <a:solidFill>
                  <a:schemeClr val="tx1"/>
                </a:solidFill>
                <a:latin typeface="Times" panose="02020603050405020304" pitchFamily="18" charset="0"/>
                <a:cs typeface="Arial" panose="020B0604020202020204" pitchFamily="34" charset="0"/>
              </a:defRPr>
            </a:lvl4pPr>
            <a:lvl5pPr marL="2057400" indent="-228600" eaLnBrk="0" hangingPunct="0">
              <a:defRPr sz="2400">
                <a:solidFill>
                  <a:schemeClr val="tx1"/>
                </a:solidFill>
                <a:latin typeface="Times"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9pPr>
          </a:lstStyle>
          <a:p>
            <a:endParaRPr lang="en-SG" altLang="en-US" sz="1625"/>
          </a:p>
        </p:txBody>
      </p:sp>
      <p:pic>
        <p:nvPicPr>
          <p:cNvPr id="5"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63047" y="5198322"/>
            <a:ext cx="2317815" cy="11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4" name="Rectangle 2"/>
          <p:cNvSpPr>
            <a:spLocks noGrp="1" noChangeArrowheads="1"/>
          </p:cNvSpPr>
          <p:nvPr>
            <p:ph type="ctrTitle"/>
          </p:nvPr>
        </p:nvSpPr>
        <p:spPr>
          <a:xfrm>
            <a:off x="549069" y="1375900"/>
            <a:ext cx="8098767" cy="1582285"/>
          </a:xfrm>
        </p:spPr>
        <p:txBody>
          <a:bodyPr/>
          <a:lstStyle>
            <a:lvl1pPr algn="ctr">
              <a:defRPr sz="4063">
                <a:solidFill>
                  <a:schemeClr val="bg1"/>
                </a:solidFill>
              </a:defRPr>
            </a:lvl1pPr>
          </a:lstStyle>
          <a:p>
            <a:r>
              <a:rPr lang="en-GB"/>
              <a:t>Click to edit Master title style</a:t>
            </a:r>
          </a:p>
        </p:txBody>
      </p:sp>
    </p:spTree>
    <p:extLst>
      <p:ext uri="{BB962C8B-B14F-4D97-AF65-F5344CB8AC3E}">
        <p14:creationId xmlns:p14="http://schemas.microsoft.com/office/powerpoint/2010/main" val="1419948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fld id="{80574199-541A-442D-BD63-BB275F057B6F}" type="slidenum">
              <a:rPr lang="en-GB" altLang="en-US"/>
              <a:pPr/>
              <a:t>‹#›</a:t>
            </a:fld>
            <a:endParaRPr lang="en-GB" altLang="en-US" sz="1083">
              <a:solidFill>
                <a:schemeClr val="tx1"/>
              </a:solidFill>
            </a:endParaRPr>
          </a:p>
        </p:txBody>
      </p:sp>
    </p:spTree>
    <p:extLst>
      <p:ext uri="{BB962C8B-B14F-4D97-AF65-F5344CB8AC3E}">
        <p14:creationId xmlns:p14="http://schemas.microsoft.com/office/powerpoint/2010/main" val="94203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80067" y="825540"/>
            <a:ext cx="1941760" cy="5398973"/>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550499" y="825540"/>
            <a:ext cx="5692301" cy="53989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fld id="{9284C3F7-6313-43B9-8FA0-AEEB61BF0DA5}" type="slidenum">
              <a:rPr lang="en-GB" altLang="en-US"/>
              <a:pPr/>
              <a:t>‹#›</a:t>
            </a:fld>
            <a:endParaRPr lang="en-GB" altLang="en-US" sz="1083">
              <a:solidFill>
                <a:schemeClr val="tx1"/>
              </a:solidFill>
            </a:endParaRPr>
          </a:p>
        </p:txBody>
      </p:sp>
    </p:spTree>
    <p:extLst>
      <p:ext uri="{BB962C8B-B14F-4D97-AF65-F5344CB8AC3E}">
        <p14:creationId xmlns:p14="http://schemas.microsoft.com/office/powerpoint/2010/main" val="2081050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0499" y="569904"/>
            <a:ext cx="6518763" cy="1143717"/>
          </a:xfrm>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fld id="{DB421092-8A9E-4509-949B-F11F09B532FB}" type="slidenum">
              <a:rPr lang="en-GB" altLang="en-US"/>
              <a:pPr/>
              <a:t>‹#›</a:t>
            </a:fld>
            <a:endParaRPr lang="en-GB" altLang="en-US" sz="1083">
              <a:solidFill>
                <a:schemeClr val="tx1"/>
              </a:solidFill>
            </a:endParaRPr>
          </a:p>
        </p:txBody>
      </p:sp>
    </p:spTree>
    <p:extLst>
      <p:ext uri="{BB962C8B-B14F-4D97-AF65-F5344CB8AC3E}">
        <p14:creationId xmlns:p14="http://schemas.microsoft.com/office/powerpoint/2010/main" val="3366107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084" y="4407180"/>
            <a:ext cx="7772757" cy="1361567"/>
          </a:xfrm>
        </p:spPr>
        <p:txBody>
          <a:bodyPr anchor="t"/>
          <a:lstStyle>
            <a:lvl1pPr algn="l">
              <a:defRPr sz="2708" b="1" cap="all"/>
            </a:lvl1pPr>
          </a:lstStyle>
          <a:p>
            <a:r>
              <a:rPr lang="en-US"/>
              <a:t>Click to edit Master title style</a:t>
            </a:r>
            <a:endParaRPr lang="en-SG"/>
          </a:p>
        </p:txBody>
      </p:sp>
      <p:sp>
        <p:nvSpPr>
          <p:cNvPr id="3" name="Text Placeholder 2"/>
          <p:cNvSpPr>
            <a:spLocks noGrp="1"/>
          </p:cNvSpPr>
          <p:nvPr>
            <p:ph type="body" idx="1"/>
          </p:nvPr>
        </p:nvSpPr>
        <p:spPr>
          <a:xfrm>
            <a:off x="722084" y="2906589"/>
            <a:ext cx="7772757" cy="1500591"/>
          </a:xfrm>
        </p:spPr>
        <p:txBody>
          <a:bodyPr anchor="b"/>
          <a:lstStyle>
            <a:lvl1pPr marL="0" indent="0">
              <a:buNone/>
              <a:defRPr sz="1355"/>
            </a:lvl1pPr>
            <a:lvl2pPr marL="309570" indent="0">
              <a:buNone/>
              <a:defRPr sz="1219"/>
            </a:lvl2pPr>
            <a:lvl3pPr marL="619140" indent="0">
              <a:buNone/>
              <a:defRPr sz="1083"/>
            </a:lvl3pPr>
            <a:lvl4pPr marL="928710" indent="0">
              <a:buNone/>
              <a:defRPr sz="948"/>
            </a:lvl4pPr>
            <a:lvl5pPr marL="1238281" indent="0">
              <a:buNone/>
              <a:defRPr sz="948"/>
            </a:lvl5pPr>
            <a:lvl6pPr marL="1547851" indent="0">
              <a:buNone/>
              <a:defRPr sz="948"/>
            </a:lvl6pPr>
            <a:lvl7pPr marL="1857421" indent="0">
              <a:buNone/>
              <a:defRPr sz="948"/>
            </a:lvl7pPr>
            <a:lvl8pPr marL="2166991" indent="0">
              <a:buNone/>
              <a:defRPr sz="948"/>
            </a:lvl8pPr>
            <a:lvl9pPr marL="2476561" indent="0">
              <a:buNone/>
              <a:defRPr sz="948"/>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fld id="{32E3A226-6E30-4DE6-9E8C-249C8EDEBBA8}" type="slidenum">
              <a:rPr lang="en-GB" altLang="en-US"/>
              <a:pPr/>
              <a:t>‹#›</a:t>
            </a:fld>
            <a:endParaRPr lang="en-GB" altLang="en-US" sz="1083">
              <a:solidFill>
                <a:schemeClr val="tx1"/>
              </a:solidFill>
            </a:endParaRPr>
          </a:p>
        </p:txBody>
      </p:sp>
    </p:spTree>
    <p:extLst>
      <p:ext uri="{BB962C8B-B14F-4D97-AF65-F5344CB8AC3E}">
        <p14:creationId xmlns:p14="http://schemas.microsoft.com/office/powerpoint/2010/main" val="4059118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50499" y="554982"/>
            <a:ext cx="6518763" cy="1143717"/>
          </a:xfrm>
        </p:spPr>
        <p:txBody>
          <a:bodyPr/>
          <a:lstStyle/>
          <a:p>
            <a:r>
              <a:rPr lang="en-US"/>
              <a:t>Click to edit Master title style</a:t>
            </a:r>
            <a:endParaRPr lang="en-SG"/>
          </a:p>
        </p:txBody>
      </p:sp>
      <p:sp>
        <p:nvSpPr>
          <p:cNvPr id="3" name="Content Placeholder 2"/>
          <p:cNvSpPr>
            <a:spLocks noGrp="1"/>
          </p:cNvSpPr>
          <p:nvPr>
            <p:ph sz="half" idx="1"/>
          </p:nvPr>
        </p:nvSpPr>
        <p:spPr>
          <a:xfrm>
            <a:off x="550501" y="1980723"/>
            <a:ext cx="3816314" cy="4243791"/>
          </a:xfrm>
        </p:spPr>
        <p:txBody>
          <a:bodyPr/>
          <a:lstStyle>
            <a:lvl1pPr>
              <a:defRPr sz="1896"/>
            </a:lvl1pPr>
            <a:lvl2pPr>
              <a:defRPr sz="1625"/>
            </a:lvl2pPr>
            <a:lvl3pPr>
              <a:defRPr sz="1355"/>
            </a:lvl3pPr>
            <a:lvl4pPr>
              <a:defRPr sz="1219"/>
            </a:lvl4pPr>
            <a:lvl5pPr>
              <a:defRPr sz="1219"/>
            </a:lvl5pPr>
            <a:lvl6pPr>
              <a:defRPr sz="1219"/>
            </a:lvl6pPr>
            <a:lvl7pPr>
              <a:defRPr sz="1219"/>
            </a:lvl7pPr>
            <a:lvl8pPr>
              <a:defRPr sz="1219"/>
            </a:lvl8pPr>
            <a:lvl9pPr>
              <a:defRPr sz="121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504082" y="1980723"/>
            <a:ext cx="3817745" cy="4243791"/>
          </a:xfrm>
        </p:spPr>
        <p:txBody>
          <a:bodyPr/>
          <a:lstStyle>
            <a:lvl1pPr>
              <a:defRPr sz="1896"/>
            </a:lvl1pPr>
            <a:lvl2pPr>
              <a:defRPr sz="1625"/>
            </a:lvl2pPr>
            <a:lvl3pPr>
              <a:defRPr sz="1355"/>
            </a:lvl3pPr>
            <a:lvl4pPr>
              <a:defRPr sz="1219"/>
            </a:lvl4pPr>
            <a:lvl5pPr>
              <a:defRPr sz="1219"/>
            </a:lvl5pPr>
            <a:lvl6pPr>
              <a:defRPr sz="1219"/>
            </a:lvl6pPr>
            <a:lvl7pPr>
              <a:defRPr sz="1219"/>
            </a:lvl7pPr>
            <a:lvl8pPr>
              <a:defRPr sz="1219"/>
            </a:lvl8pPr>
            <a:lvl9pPr>
              <a:defRPr sz="121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fld id="{5B8A561D-031E-4C46-8BE8-07B563279054}" type="slidenum">
              <a:rPr lang="en-GB" altLang="en-US"/>
              <a:pPr/>
              <a:t>‹#›</a:t>
            </a:fld>
            <a:endParaRPr lang="en-GB" altLang="en-US" sz="1083">
              <a:solidFill>
                <a:schemeClr val="tx1"/>
              </a:solidFill>
            </a:endParaRPr>
          </a:p>
        </p:txBody>
      </p:sp>
    </p:spTree>
    <p:extLst>
      <p:ext uri="{BB962C8B-B14F-4D97-AF65-F5344CB8AC3E}">
        <p14:creationId xmlns:p14="http://schemas.microsoft.com/office/powerpoint/2010/main" val="1797463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558" y="275180"/>
            <a:ext cx="8228885" cy="1142284"/>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558" y="1534989"/>
            <a:ext cx="4039375" cy="639220"/>
          </a:xfrm>
        </p:spPr>
        <p:txBody>
          <a:bodyPr anchor="b"/>
          <a:lstStyle>
            <a:lvl1pPr marL="0" indent="0">
              <a:buNone/>
              <a:defRPr sz="1625" b="1"/>
            </a:lvl1pPr>
            <a:lvl2pPr marL="309570" indent="0">
              <a:buNone/>
              <a:defRPr sz="1355" b="1"/>
            </a:lvl2pPr>
            <a:lvl3pPr marL="619140" indent="0">
              <a:buNone/>
              <a:defRPr sz="1219" b="1"/>
            </a:lvl3pPr>
            <a:lvl4pPr marL="928710" indent="0">
              <a:buNone/>
              <a:defRPr sz="1083" b="1"/>
            </a:lvl4pPr>
            <a:lvl5pPr marL="1238281" indent="0">
              <a:buNone/>
              <a:defRPr sz="1083" b="1"/>
            </a:lvl5pPr>
            <a:lvl6pPr marL="1547851" indent="0">
              <a:buNone/>
              <a:defRPr sz="1083" b="1"/>
            </a:lvl6pPr>
            <a:lvl7pPr marL="1857421" indent="0">
              <a:buNone/>
              <a:defRPr sz="1083" b="1"/>
            </a:lvl7pPr>
            <a:lvl8pPr marL="2166991" indent="0">
              <a:buNone/>
              <a:defRPr sz="1083" b="1"/>
            </a:lvl8pPr>
            <a:lvl9pPr marL="2476561" indent="0">
              <a:buNone/>
              <a:defRPr sz="1083" b="1"/>
            </a:lvl9pPr>
          </a:lstStyle>
          <a:p>
            <a:pPr lvl="0"/>
            <a:r>
              <a:rPr lang="en-US"/>
              <a:t>Click to edit Master text styles</a:t>
            </a:r>
          </a:p>
        </p:txBody>
      </p:sp>
      <p:sp>
        <p:nvSpPr>
          <p:cNvPr id="4" name="Content Placeholder 3"/>
          <p:cNvSpPr>
            <a:spLocks noGrp="1"/>
          </p:cNvSpPr>
          <p:nvPr>
            <p:ph sz="half" idx="2"/>
          </p:nvPr>
        </p:nvSpPr>
        <p:spPr>
          <a:xfrm>
            <a:off x="457558" y="2174210"/>
            <a:ext cx="4039375" cy="3951411"/>
          </a:xfrm>
        </p:spPr>
        <p:txBody>
          <a:bodyPr/>
          <a:lstStyle>
            <a:lvl1pPr>
              <a:defRPr sz="1625"/>
            </a:lvl1pPr>
            <a:lvl2pPr>
              <a:defRPr sz="1355"/>
            </a:lvl2pPr>
            <a:lvl3pPr>
              <a:defRPr sz="1219"/>
            </a:lvl3pPr>
            <a:lvl4pPr>
              <a:defRPr sz="1083"/>
            </a:lvl4pPr>
            <a:lvl5pPr>
              <a:defRPr sz="1083"/>
            </a:lvl5pPr>
            <a:lvl6pPr>
              <a:defRPr sz="1083"/>
            </a:lvl6pPr>
            <a:lvl7pPr>
              <a:defRPr sz="1083"/>
            </a:lvl7pPr>
            <a:lvl8pPr>
              <a:defRPr sz="1083"/>
            </a:lvl8pPr>
            <a:lvl9pPr>
              <a:defRPr sz="10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639" y="1534989"/>
            <a:ext cx="4040804" cy="639220"/>
          </a:xfrm>
        </p:spPr>
        <p:txBody>
          <a:bodyPr anchor="b"/>
          <a:lstStyle>
            <a:lvl1pPr marL="0" indent="0">
              <a:buNone/>
              <a:defRPr sz="1625" b="1"/>
            </a:lvl1pPr>
            <a:lvl2pPr marL="309570" indent="0">
              <a:buNone/>
              <a:defRPr sz="1355" b="1"/>
            </a:lvl2pPr>
            <a:lvl3pPr marL="619140" indent="0">
              <a:buNone/>
              <a:defRPr sz="1219" b="1"/>
            </a:lvl3pPr>
            <a:lvl4pPr marL="928710" indent="0">
              <a:buNone/>
              <a:defRPr sz="1083" b="1"/>
            </a:lvl4pPr>
            <a:lvl5pPr marL="1238281" indent="0">
              <a:buNone/>
              <a:defRPr sz="1083" b="1"/>
            </a:lvl5pPr>
            <a:lvl6pPr marL="1547851" indent="0">
              <a:buNone/>
              <a:defRPr sz="1083" b="1"/>
            </a:lvl6pPr>
            <a:lvl7pPr marL="1857421" indent="0">
              <a:buNone/>
              <a:defRPr sz="1083" b="1"/>
            </a:lvl7pPr>
            <a:lvl8pPr marL="2166991" indent="0">
              <a:buNone/>
              <a:defRPr sz="1083" b="1"/>
            </a:lvl8pPr>
            <a:lvl9pPr marL="2476561" indent="0">
              <a:buNone/>
              <a:defRPr sz="1083" b="1"/>
            </a:lvl9pPr>
          </a:lstStyle>
          <a:p>
            <a:pPr lvl="0"/>
            <a:r>
              <a:rPr lang="en-US"/>
              <a:t>Click to edit Master text styles</a:t>
            </a:r>
          </a:p>
        </p:txBody>
      </p:sp>
      <p:sp>
        <p:nvSpPr>
          <p:cNvPr id="6" name="Content Placeholder 5"/>
          <p:cNvSpPr>
            <a:spLocks noGrp="1"/>
          </p:cNvSpPr>
          <p:nvPr>
            <p:ph sz="quarter" idx="4"/>
          </p:nvPr>
        </p:nvSpPr>
        <p:spPr>
          <a:xfrm>
            <a:off x="4645639" y="2174210"/>
            <a:ext cx="4040804" cy="3951411"/>
          </a:xfrm>
        </p:spPr>
        <p:txBody>
          <a:bodyPr/>
          <a:lstStyle>
            <a:lvl1pPr>
              <a:defRPr sz="1625"/>
            </a:lvl1pPr>
            <a:lvl2pPr>
              <a:defRPr sz="1355"/>
            </a:lvl2pPr>
            <a:lvl3pPr>
              <a:defRPr sz="1219"/>
            </a:lvl3pPr>
            <a:lvl4pPr>
              <a:defRPr sz="1083"/>
            </a:lvl4pPr>
            <a:lvl5pPr>
              <a:defRPr sz="1083"/>
            </a:lvl5pPr>
            <a:lvl6pPr>
              <a:defRPr sz="1083"/>
            </a:lvl6pPr>
            <a:lvl7pPr>
              <a:defRPr sz="1083"/>
            </a:lvl7pPr>
            <a:lvl8pPr>
              <a:defRPr sz="1083"/>
            </a:lvl8pPr>
            <a:lvl9pPr>
              <a:defRPr sz="10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Slide Number Placeholder 7"/>
          <p:cNvSpPr>
            <a:spLocks noGrp="1"/>
          </p:cNvSpPr>
          <p:nvPr>
            <p:ph type="sldNum" sz="quarter" idx="11"/>
          </p:nvPr>
        </p:nvSpPr>
        <p:spPr/>
        <p:txBody>
          <a:bodyPr/>
          <a:lstStyle>
            <a:lvl1pPr>
              <a:defRPr/>
            </a:lvl1pPr>
          </a:lstStyle>
          <a:p>
            <a:fld id="{9CEB8533-CE85-4DBF-AEA3-5156B892FCBE}" type="slidenum">
              <a:rPr lang="en-GB" altLang="en-US"/>
              <a:pPr/>
              <a:t>‹#›</a:t>
            </a:fld>
            <a:endParaRPr lang="en-GB" altLang="en-US" sz="1083">
              <a:solidFill>
                <a:schemeClr val="tx1"/>
              </a:solidFill>
            </a:endParaRPr>
          </a:p>
        </p:txBody>
      </p:sp>
    </p:spTree>
    <p:extLst>
      <p:ext uri="{BB962C8B-B14F-4D97-AF65-F5344CB8AC3E}">
        <p14:creationId xmlns:p14="http://schemas.microsoft.com/office/powerpoint/2010/main" val="372083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Slide Number Placeholder 3"/>
          <p:cNvSpPr>
            <a:spLocks noGrp="1"/>
          </p:cNvSpPr>
          <p:nvPr>
            <p:ph type="sldNum" sz="quarter" idx="11"/>
          </p:nvPr>
        </p:nvSpPr>
        <p:spPr/>
        <p:txBody>
          <a:bodyPr/>
          <a:lstStyle>
            <a:lvl1pPr>
              <a:defRPr/>
            </a:lvl1pPr>
          </a:lstStyle>
          <a:p>
            <a:fld id="{6CA4D5B0-F94C-4A30-AD62-A23380D72EE3}" type="slidenum">
              <a:rPr lang="en-GB" altLang="en-US"/>
              <a:pPr/>
              <a:t>‹#›</a:t>
            </a:fld>
            <a:endParaRPr lang="en-GB" altLang="en-US" sz="1083">
              <a:solidFill>
                <a:schemeClr val="tx1"/>
              </a:solidFill>
            </a:endParaRPr>
          </a:p>
        </p:txBody>
      </p:sp>
    </p:spTree>
    <p:extLst>
      <p:ext uri="{BB962C8B-B14F-4D97-AF65-F5344CB8AC3E}">
        <p14:creationId xmlns:p14="http://schemas.microsoft.com/office/powerpoint/2010/main" val="426735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fld id="{80699C9E-2E8D-4D3C-ABF9-CB5FFE5481EB}" type="slidenum">
              <a:rPr lang="en-GB" altLang="en-US"/>
              <a:pPr/>
              <a:t>‹#›</a:t>
            </a:fld>
            <a:endParaRPr lang="en-GB" altLang="en-US" sz="1083">
              <a:solidFill>
                <a:schemeClr val="tx1"/>
              </a:solidFill>
            </a:endParaRPr>
          </a:p>
        </p:txBody>
      </p:sp>
    </p:spTree>
    <p:extLst>
      <p:ext uri="{BB962C8B-B14F-4D97-AF65-F5344CB8AC3E}">
        <p14:creationId xmlns:p14="http://schemas.microsoft.com/office/powerpoint/2010/main" val="2236786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557" y="273749"/>
            <a:ext cx="3008441" cy="1160915"/>
          </a:xfrm>
        </p:spPr>
        <p:txBody>
          <a:bodyPr anchor="b"/>
          <a:lstStyle>
            <a:lvl1pPr algn="l">
              <a:defRPr sz="1355" b="1"/>
            </a:lvl1pPr>
          </a:lstStyle>
          <a:p>
            <a:r>
              <a:rPr lang="en-US"/>
              <a:t>Click to edit Master title style</a:t>
            </a:r>
            <a:endParaRPr lang="en-SG"/>
          </a:p>
        </p:txBody>
      </p:sp>
      <p:sp>
        <p:nvSpPr>
          <p:cNvPr id="3" name="Content Placeholder 2"/>
          <p:cNvSpPr>
            <a:spLocks noGrp="1"/>
          </p:cNvSpPr>
          <p:nvPr>
            <p:ph idx="1"/>
          </p:nvPr>
        </p:nvSpPr>
        <p:spPr>
          <a:xfrm>
            <a:off x="3574668" y="273748"/>
            <a:ext cx="5111775" cy="5851873"/>
          </a:xfrm>
        </p:spPr>
        <p:txBody>
          <a:bodyPr/>
          <a:lstStyle>
            <a:lvl1pPr>
              <a:defRPr sz="2167"/>
            </a:lvl1pPr>
            <a:lvl2pPr>
              <a:defRPr sz="1896"/>
            </a:lvl2pPr>
            <a:lvl3pPr>
              <a:defRPr sz="1625"/>
            </a:lvl3pPr>
            <a:lvl4pPr>
              <a:defRPr sz="1355"/>
            </a:lvl4pPr>
            <a:lvl5pPr>
              <a:defRPr sz="1355"/>
            </a:lvl5pPr>
            <a:lvl6pPr>
              <a:defRPr sz="1355"/>
            </a:lvl6pPr>
            <a:lvl7pPr>
              <a:defRPr sz="1355"/>
            </a:lvl7pPr>
            <a:lvl8pPr>
              <a:defRPr sz="1355"/>
            </a:lvl8pPr>
            <a:lvl9pPr>
              <a:defRPr sz="135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557" y="1434664"/>
            <a:ext cx="3008441" cy="4690957"/>
          </a:xfrm>
        </p:spPr>
        <p:txBody>
          <a:bodyPr/>
          <a:lstStyle>
            <a:lvl1pPr marL="0" indent="0">
              <a:buNone/>
              <a:defRPr sz="948"/>
            </a:lvl1pPr>
            <a:lvl2pPr marL="309570" indent="0">
              <a:buNone/>
              <a:defRPr sz="812"/>
            </a:lvl2pPr>
            <a:lvl3pPr marL="619140" indent="0">
              <a:buNone/>
              <a:defRPr sz="677"/>
            </a:lvl3pPr>
            <a:lvl4pPr marL="928710" indent="0">
              <a:buNone/>
              <a:defRPr sz="610"/>
            </a:lvl4pPr>
            <a:lvl5pPr marL="1238281" indent="0">
              <a:buNone/>
              <a:defRPr sz="610"/>
            </a:lvl5pPr>
            <a:lvl6pPr marL="1547851" indent="0">
              <a:buNone/>
              <a:defRPr sz="610"/>
            </a:lvl6pPr>
            <a:lvl7pPr marL="1857421" indent="0">
              <a:buNone/>
              <a:defRPr sz="610"/>
            </a:lvl7pPr>
            <a:lvl8pPr marL="2166991" indent="0">
              <a:buNone/>
              <a:defRPr sz="610"/>
            </a:lvl8pPr>
            <a:lvl9pPr marL="2476561" indent="0">
              <a:buNone/>
              <a:defRPr sz="61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fld id="{CDCB0E37-8CB9-480C-9AFF-44A8B18EB558}" type="slidenum">
              <a:rPr lang="en-GB" altLang="en-US"/>
              <a:pPr/>
              <a:t>‹#›</a:t>
            </a:fld>
            <a:endParaRPr lang="en-GB" altLang="en-US" sz="1083">
              <a:solidFill>
                <a:schemeClr val="tx1"/>
              </a:solidFill>
            </a:endParaRPr>
          </a:p>
        </p:txBody>
      </p:sp>
    </p:spTree>
    <p:extLst>
      <p:ext uri="{BB962C8B-B14F-4D97-AF65-F5344CB8AC3E}">
        <p14:creationId xmlns:p14="http://schemas.microsoft.com/office/powerpoint/2010/main" val="3434971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625" y="4801317"/>
            <a:ext cx="5486399" cy="566126"/>
          </a:xfrm>
        </p:spPr>
        <p:txBody>
          <a:bodyPr anchor="b"/>
          <a:lstStyle>
            <a:lvl1pPr algn="l">
              <a:defRPr sz="1355" b="1"/>
            </a:lvl1pPr>
          </a:lstStyle>
          <a:p>
            <a:r>
              <a:rPr lang="en-US"/>
              <a:t>Click to edit Master title style</a:t>
            </a:r>
            <a:endParaRPr lang="en-SG"/>
          </a:p>
        </p:txBody>
      </p:sp>
      <p:sp>
        <p:nvSpPr>
          <p:cNvPr id="3" name="Picture Placeholder 2"/>
          <p:cNvSpPr>
            <a:spLocks noGrp="1"/>
          </p:cNvSpPr>
          <p:nvPr>
            <p:ph type="pic" idx="1"/>
          </p:nvPr>
        </p:nvSpPr>
        <p:spPr>
          <a:xfrm>
            <a:off x="1791625" y="613422"/>
            <a:ext cx="5486399" cy="4114800"/>
          </a:xfrm>
        </p:spPr>
        <p:txBody>
          <a:bodyPr/>
          <a:lstStyle>
            <a:lvl1pPr marL="0" indent="0">
              <a:buNone/>
              <a:defRPr sz="2167"/>
            </a:lvl1pPr>
            <a:lvl2pPr marL="309570" indent="0">
              <a:buNone/>
              <a:defRPr sz="1896"/>
            </a:lvl2pPr>
            <a:lvl3pPr marL="619140" indent="0">
              <a:buNone/>
              <a:defRPr sz="1625"/>
            </a:lvl3pPr>
            <a:lvl4pPr marL="928710" indent="0">
              <a:buNone/>
              <a:defRPr sz="1355"/>
            </a:lvl4pPr>
            <a:lvl5pPr marL="1238281" indent="0">
              <a:buNone/>
              <a:defRPr sz="1355"/>
            </a:lvl5pPr>
            <a:lvl6pPr marL="1547851" indent="0">
              <a:buNone/>
              <a:defRPr sz="1355"/>
            </a:lvl6pPr>
            <a:lvl7pPr marL="1857421" indent="0">
              <a:buNone/>
              <a:defRPr sz="1355"/>
            </a:lvl7pPr>
            <a:lvl8pPr marL="2166991" indent="0">
              <a:buNone/>
              <a:defRPr sz="1355"/>
            </a:lvl8pPr>
            <a:lvl9pPr marL="2476561" indent="0">
              <a:buNone/>
              <a:defRPr sz="1355"/>
            </a:lvl9pPr>
          </a:lstStyle>
          <a:p>
            <a:pPr lvl="0"/>
            <a:endParaRPr lang="en-SG" noProof="0"/>
          </a:p>
        </p:txBody>
      </p:sp>
      <p:sp>
        <p:nvSpPr>
          <p:cNvPr id="4" name="Text Placeholder 3"/>
          <p:cNvSpPr>
            <a:spLocks noGrp="1"/>
          </p:cNvSpPr>
          <p:nvPr>
            <p:ph type="body" sz="half" idx="2"/>
          </p:nvPr>
        </p:nvSpPr>
        <p:spPr>
          <a:xfrm>
            <a:off x="1791625" y="5367443"/>
            <a:ext cx="5486399" cy="805475"/>
          </a:xfrm>
        </p:spPr>
        <p:txBody>
          <a:bodyPr/>
          <a:lstStyle>
            <a:lvl1pPr marL="0" indent="0">
              <a:buNone/>
              <a:defRPr sz="948"/>
            </a:lvl1pPr>
            <a:lvl2pPr marL="309570" indent="0">
              <a:buNone/>
              <a:defRPr sz="812"/>
            </a:lvl2pPr>
            <a:lvl3pPr marL="619140" indent="0">
              <a:buNone/>
              <a:defRPr sz="677"/>
            </a:lvl3pPr>
            <a:lvl4pPr marL="928710" indent="0">
              <a:buNone/>
              <a:defRPr sz="610"/>
            </a:lvl4pPr>
            <a:lvl5pPr marL="1238281" indent="0">
              <a:buNone/>
              <a:defRPr sz="610"/>
            </a:lvl5pPr>
            <a:lvl6pPr marL="1547851" indent="0">
              <a:buNone/>
              <a:defRPr sz="610"/>
            </a:lvl6pPr>
            <a:lvl7pPr marL="1857421" indent="0">
              <a:buNone/>
              <a:defRPr sz="610"/>
            </a:lvl7pPr>
            <a:lvl8pPr marL="2166991" indent="0">
              <a:buNone/>
              <a:defRPr sz="610"/>
            </a:lvl8pPr>
            <a:lvl9pPr marL="2476561" indent="0">
              <a:buNone/>
              <a:defRPr sz="61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fld id="{09EA0026-3E0A-467C-A77C-0D95BD348815}" type="slidenum">
              <a:rPr lang="en-GB" altLang="en-US"/>
              <a:pPr/>
              <a:t>‹#›</a:t>
            </a:fld>
            <a:endParaRPr lang="en-GB" altLang="en-US" sz="1083">
              <a:solidFill>
                <a:schemeClr val="tx1"/>
              </a:solidFill>
            </a:endParaRPr>
          </a:p>
        </p:txBody>
      </p:sp>
    </p:spTree>
    <p:extLst>
      <p:ext uri="{BB962C8B-B14F-4D97-AF65-F5344CB8AC3E}">
        <p14:creationId xmlns:p14="http://schemas.microsoft.com/office/powerpoint/2010/main" val="1283552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50499" y="554982"/>
            <a:ext cx="6518763" cy="1143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384" tIns="50691" rIns="101384" bIns="50691" numCol="1" anchor="ctr" anchorCtr="0" compatLnSpc="1">
            <a:prstTxWarp prst="textNoShape">
              <a:avLst/>
            </a:prstTxWarp>
          </a:bodyPr>
          <a:lstStyle/>
          <a:p>
            <a:pPr lvl="0"/>
            <a:r>
              <a:rPr lang="en-GB" altLang="en-US" dirty="0"/>
              <a:t>Click to edit Master title style</a:t>
            </a:r>
          </a:p>
        </p:txBody>
      </p:sp>
      <p:sp>
        <p:nvSpPr>
          <p:cNvPr id="1027" name="Rectangle 3"/>
          <p:cNvSpPr>
            <a:spLocks noGrp="1" noChangeArrowheads="1"/>
          </p:cNvSpPr>
          <p:nvPr>
            <p:ph type="body" idx="1"/>
          </p:nvPr>
        </p:nvSpPr>
        <p:spPr bwMode="auto">
          <a:xfrm>
            <a:off x="550500" y="1818969"/>
            <a:ext cx="7771328" cy="4405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384" tIns="50691" rIns="101384" bIns="50691" numCol="1" anchor="t" anchorCtr="0" compatLnSpc="1">
            <a:prstTxWarp prst="textNoShape">
              <a:avLst/>
            </a:prstTxWarp>
          </a:bodyPr>
          <a:lstStyle/>
          <a:p>
            <a:pPr lvl="0"/>
            <a:r>
              <a:rPr lang="en-GB" altLang="en-US" dirty="0"/>
              <a:t>Click to edit Master text styles</a:t>
            </a:r>
          </a:p>
          <a:p>
            <a:pPr lvl="1"/>
            <a:r>
              <a:rPr lang="en-GB" altLang="en-US" dirty="0"/>
              <a:t>Second level</a:t>
            </a:r>
          </a:p>
          <a:p>
            <a:pPr lvl="2"/>
            <a:r>
              <a:rPr lang="en-GB" altLang="en-US" dirty="0"/>
              <a:t>Third level</a:t>
            </a:r>
          </a:p>
          <a:p>
            <a:pPr lvl="3"/>
            <a:r>
              <a:rPr lang="en-GB" altLang="en-US" dirty="0"/>
              <a:t>Fourth level</a:t>
            </a:r>
          </a:p>
          <a:p>
            <a:pPr lvl="4"/>
            <a:r>
              <a:rPr lang="en-GB" altLang="en-US" dirty="0"/>
              <a:t>Fifth level</a:t>
            </a:r>
          </a:p>
        </p:txBody>
      </p:sp>
      <p:sp>
        <p:nvSpPr>
          <p:cNvPr id="1028" name="Rectangle 4"/>
          <p:cNvSpPr>
            <a:spLocks noGrp="1" noChangeArrowheads="1"/>
          </p:cNvSpPr>
          <p:nvPr>
            <p:ph type="dt" sz="half" idx="2"/>
          </p:nvPr>
        </p:nvSpPr>
        <p:spPr bwMode="auto">
          <a:xfrm>
            <a:off x="550499" y="6334872"/>
            <a:ext cx="1904583" cy="457200"/>
          </a:xfrm>
          <a:prstGeom prst="rect">
            <a:avLst/>
          </a:prstGeom>
          <a:noFill/>
          <a:ln w="9525">
            <a:noFill/>
            <a:miter lim="800000"/>
            <a:headEnd/>
            <a:tailEnd/>
          </a:ln>
          <a:effectLst/>
        </p:spPr>
        <p:txBody>
          <a:bodyPr vert="horz" wrap="square" lIns="101384" tIns="50691" rIns="101384" bIns="50691" numCol="1" anchor="t" anchorCtr="0" compatLnSpc="1">
            <a:prstTxWarp prst="textNoShape">
              <a:avLst/>
            </a:prstTxWarp>
          </a:bodyPr>
          <a:lstStyle>
            <a:lvl1pPr eaLnBrk="0" hangingPunct="0">
              <a:defRPr sz="677">
                <a:solidFill>
                  <a:srgbClr val="003399"/>
                </a:solidFill>
                <a:cs typeface="+mn-cs"/>
              </a:defRPr>
            </a:lvl1pPr>
          </a:lstStyle>
          <a:p>
            <a:pPr>
              <a:defRPr/>
            </a:pPr>
            <a:endParaRPr lang="en-US"/>
          </a:p>
        </p:txBody>
      </p:sp>
      <p:sp>
        <p:nvSpPr>
          <p:cNvPr id="1030" name="Rectangle 6"/>
          <p:cNvSpPr>
            <a:spLocks noGrp="1" noChangeArrowheads="1"/>
          </p:cNvSpPr>
          <p:nvPr>
            <p:ph type="sldNum" sz="quarter" idx="4"/>
          </p:nvPr>
        </p:nvSpPr>
        <p:spPr bwMode="auto">
          <a:xfrm>
            <a:off x="6931995" y="6334872"/>
            <a:ext cx="1904583" cy="457200"/>
          </a:xfrm>
          <a:prstGeom prst="rect">
            <a:avLst/>
          </a:prstGeom>
          <a:noFill/>
          <a:ln w="9525">
            <a:noFill/>
            <a:miter lim="800000"/>
            <a:headEnd/>
            <a:tailEnd/>
          </a:ln>
          <a:effectLst/>
        </p:spPr>
        <p:txBody>
          <a:bodyPr vert="horz" wrap="square" lIns="101384" tIns="50691" rIns="101384" bIns="50691" numCol="1" anchor="t" anchorCtr="0" compatLnSpc="1">
            <a:prstTxWarp prst="textNoShape">
              <a:avLst/>
            </a:prstTxWarp>
          </a:bodyPr>
          <a:lstStyle>
            <a:lvl1pPr algn="r" eaLnBrk="0" hangingPunct="0">
              <a:defRPr sz="677">
                <a:solidFill>
                  <a:srgbClr val="003399"/>
                </a:solidFill>
              </a:defRPr>
            </a:lvl1pPr>
          </a:lstStyle>
          <a:p>
            <a:fld id="{7DD0F54A-7FC4-4DC8-816F-141A28D7A639}" type="slidenum">
              <a:rPr lang="en-GB" altLang="en-US"/>
              <a:pPr/>
              <a:t>‹#›</a:t>
            </a:fld>
            <a:endParaRPr lang="en-GB" altLang="en-US" sz="1083"/>
          </a:p>
        </p:txBody>
      </p:sp>
      <p:sp>
        <p:nvSpPr>
          <p:cNvPr id="2" name="Rectangle 7"/>
          <p:cNvSpPr>
            <a:spLocks noChangeArrowheads="1"/>
          </p:cNvSpPr>
          <p:nvPr/>
        </p:nvSpPr>
        <p:spPr bwMode="auto">
          <a:xfrm>
            <a:off x="1" y="6601452"/>
            <a:ext cx="9144000" cy="253682"/>
          </a:xfrm>
          <a:prstGeom prst="rect">
            <a:avLst/>
          </a:prstGeom>
          <a:solidFill>
            <a:srgbClr val="00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panose="02020603050405020304" pitchFamily="18" charset="0"/>
                <a:cs typeface="Arial" panose="020B0604020202020204" pitchFamily="34" charset="0"/>
              </a:defRPr>
            </a:lvl1pPr>
            <a:lvl2pPr marL="742950" indent="-285750" eaLnBrk="0" hangingPunct="0">
              <a:defRPr sz="2400">
                <a:solidFill>
                  <a:schemeClr val="tx1"/>
                </a:solidFill>
                <a:latin typeface="Times" panose="02020603050405020304" pitchFamily="18" charset="0"/>
                <a:cs typeface="Arial" panose="020B0604020202020204" pitchFamily="34" charset="0"/>
              </a:defRPr>
            </a:lvl2pPr>
            <a:lvl3pPr marL="1143000" indent="-228600" eaLnBrk="0" hangingPunct="0">
              <a:defRPr sz="2400">
                <a:solidFill>
                  <a:schemeClr val="tx1"/>
                </a:solidFill>
                <a:latin typeface="Times" panose="02020603050405020304" pitchFamily="18" charset="0"/>
                <a:cs typeface="Arial" panose="020B0604020202020204" pitchFamily="34" charset="0"/>
              </a:defRPr>
            </a:lvl3pPr>
            <a:lvl4pPr marL="1600200" indent="-228600" eaLnBrk="0" hangingPunct="0">
              <a:defRPr sz="2400">
                <a:solidFill>
                  <a:schemeClr val="tx1"/>
                </a:solidFill>
                <a:latin typeface="Times" panose="02020603050405020304" pitchFamily="18" charset="0"/>
                <a:cs typeface="Arial" panose="020B0604020202020204" pitchFamily="34" charset="0"/>
              </a:defRPr>
            </a:lvl4pPr>
            <a:lvl5pPr marL="2057400" indent="-228600" eaLnBrk="0" hangingPunct="0">
              <a:defRPr sz="2400">
                <a:solidFill>
                  <a:schemeClr val="tx1"/>
                </a:solidFill>
                <a:latin typeface="Times"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9pPr>
          </a:lstStyle>
          <a:p>
            <a:endParaRPr lang="en-SG" altLang="en-US" sz="1625"/>
          </a:p>
        </p:txBody>
      </p:sp>
      <p:sp>
        <p:nvSpPr>
          <p:cNvPr id="1031" name="Rectangle 8"/>
          <p:cNvSpPr>
            <a:spLocks noChangeArrowheads="1"/>
          </p:cNvSpPr>
          <p:nvPr/>
        </p:nvSpPr>
        <p:spPr bwMode="auto">
          <a:xfrm>
            <a:off x="1" y="0"/>
            <a:ext cx="9144000" cy="253682"/>
          </a:xfrm>
          <a:prstGeom prst="rect">
            <a:avLst/>
          </a:prstGeom>
          <a:solidFill>
            <a:srgbClr val="00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panose="02020603050405020304" pitchFamily="18" charset="0"/>
                <a:cs typeface="Arial" panose="020B0604020202020204" pitchFamily="34" charset="0"/>
              </a:defRPr>
            </a:lvl1pPr>
            <a:lvl2pPr marL="742950" indent="-285750" eaLnBrk="0" hangingPunct="0">
              <a:defRPr sz="2400">
                <a:solidFill>
                  <a:schemeClr val="tx1"/>
                </a:solidFill>
                <a:latin typeface="Times" panose="02020603050405020304" pitchFamily="18" charset="0"/>
                <a:cs typeface="Arial" panose="020B0604020202020204" pitchFamily="34" charset="0"/>
              </a:defRPr>
            </a:lvl2pPr>
            <a:lvl3pPr marL="1143000" indent="-228600" eaLnBrk="0" hangingPunct="0">
              <a:defRPr sz="2400">
                <a:solidFill>
                  <a:schemeClr val="tx1"/>
                </a:solidFill>
                <a:latin typeface="Times" panose="02020603050405020304" pitchFamily="18" charset="0"/>
                <a:cs typeface="Arial" panose="020B0604020202020204" pitchFamily="34" charset="0"/>
              </a:defRPr>
            </a:lvl3pPr>
            <a:lvl4pPr marL="1600200" indent="-228600" eaLnBrk="0" hangingPunct="0">
              <a:defRPr sz="2400">
                <a:solidFill>
                  <a:schemeClr val="tx1"/>
                </a:solidFill>
                <a:latin typeface="Times" panose="02020603050405020304" pitchFamily="18" charset="0"/>
                <a:cs typeface="Arial" panose="020B0604020202020204" pitchFamily="34" charset="0"/>
              </a:defRPr>
            </a:lvl4pPr>
            <a:lvl5pPr marL="2057400" indent="-228600" eaLnBrk="0" hangingPunct="0">
              <a:defRPr sz="2400">
                <a:solidFill>
                  <a:schemeClr val="tx1"/>
                </a:solidFill>
                <a:latin typeface="Times"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9pPr>
          </a:lstStyle>
          <a:p>
            <a:endParaRPr lang="en-SG" altLang="en-US" sz="1625"/>
          </a:p>
        </p:txBody>
      </p:sp>
      <p:sp>
        <p:nvSpPr>
          <p:cNvPr id="1032" name="Text Box 11"/>
          <p:cNvSpPr txBox="1">
            <a:spLocks noChangeArrowheads="1"/>
          </p:cNvSpPr>
          <p:nvPr/>
        </p:nvSpPr>
        <p:spPr bwMode="auto">
          <a:xfrm>
            <a:off x="550500" y="323910"/>
            <a:ext cx="6520193" cy="248530"/>
          </a:xfrm>
          <a:prstGeom prst="rect">
            <a:avLst/>
          </a:prstGeom>
          <a:noFill/>
          <a:ln>
            <a:noFill/>
          </a:ln>
        </p:spPr>
        <p:txBody>
          <a:bodyPr>
            <a:spAutoFit/>
          </a:bodyPr>
          <a:lstStyle>
            <a:lvl1pPr eaLnBrk="0" hangingPunct="0">
              <a:defRPr sz="2400">
                <a:solidFill>
                  <a:schemeClr val="tx1"/>
                </a:solidFill>
                <a:latin typeface="Times" panose="02020603050405020304" pitchFamily="18" charset="0"/>
                <a:cs typeface="Arial" panose="020B0604020202020204" pitchFamily="34" charset="0"/>
              </a:defRPr>
            </a:lvl1pPr>
            <a:lvl2pPr marL="742950" indent="-285750" eaLnBrk="0" hangingPunct="0">
              <a:defRPr sz="2400">
                <a:solidFill>
                  <a:schemeClr val="tx1"/>
                </a:solidFill>
                <a:latin typeface="Times" panose="02020603050405020304" pitchFamily="18" charset="0"/>
                <a:cs typeface="Arial" panose="020B0604020202020204" pitchFamily="34" charset="0"/>
              </a:defRPr>
            </a:lvl2pPr>
            <a:lvl3pPr marL="1143000" indent="-228600" eaLnBrk="0" hangingPunct="0">
              <a:defRPr sz="2400">
                <a:solidFill>
                  <a:schemeClr val="tx1"/>
                </a:solidFill>
                <a:latin typeface="Times" panose="02020603050405020304" pitchFamily="18" charset="0"/>
                <a:cs typeface="Arial" panose="020B0604020202020204" pitchFamily="34" charset="0"/>
              </a:defRPr>
            </a:lvl3pPr>
            <a:lvl4pPr marL="1600200" indent="-228600" eaLnBrk="0" hangingPunct="0">
              <a:defRPr sz="2400">
                <a:solidFill>
                  <a:schemeClr val="tx1"/>
                </a:solidFill>
                <a:latin typeface="Times" panose="02020603050405020304" pitchFamily="18" charset="0"/>
                <a:cs typeface="Arial" panose="020B0604020202020204" pitchFamily="34" charset="0"/>
              </a:defRPr>
            </a:lvl4pPr>
            <a:lvl5pPr marL="2057400" indent="-228600" eaLnBrk="0" hangingPunct="0">
              <a:defRPr sz="2400">
                <a:solidFill>
                  <a:schemeClr val="tx1"/>
                </a:solidFill>
                <a:latin typeface="Times"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9pPr>
          </a:lstStyle>
          <a:p>
            <a:pPr>
              <a:spcBef>
                <a:spcPct val="50000"/>
              </a:spcBef>
            </a:pPr>
            <a:r>
              <a:rPr lang="en-US" altLang="en-US" sz="1015" baseline="0" dirty="0">
                <a:solidFill>
                  <a:srgbClr val="003399"/>
                </a:solidFill>
                <a:latin typeface="Times New Roman" panose="02020603050405020304" pitchFamily="18" charset="0"/>
              </a:rPr>
              <a:t>SWS3009 Lecture 3  Statistical Methods</a:t>
            </a:r>
            <a:r>
              <a:rPr lang="en-US" altLang="en-US" sz="1015" dirty="0">
                <a:solidFill>
                  <a:srgbClr val="003399"/>
                </a:solidFill>
                <a:latin typeface="Times New Roman" panose="02020603050405020304" pitchFamily="18" charset="0"/>
              </a:rPr>
              <a:t>			Page: </a:t>
            </a:r>
            <a:fld id="{49A9A4C6-A24E-4FBB-A733-87BDEC242BCE}" type="slidenum">
              <a:rPr lang="en-US" altLang="en-US" sz="1015">
                <a:solidFill>
                  <a:srgbClr val="003399"/>
                </a:solidFill>
                <a:latin typeface="Times New Roman" panose="02020603050405020304" pitchFamily="18" charset="0"/>
              </a:rPr>
              <a:pPr>
                <a:spcBef>
                  <a:spcPct val="50000"/>
                </a:spcBef>
              </a:pPr>
              <a:t>‹#›</a:t>
            </a:fld>
            <a:endParaRPr lang="en-GB" altLang="en-US" sz="1015" dirty="0">
              <a:solidFill>
                <a:srgbClr val="003399"/>
              </a:solidFill>
              <a:latin typeface="Times New Roman" panose="02020603050405020304" pitchFamily="18" charset="0"/>
            </a:endParaRPr>
          </a:p>
        </p:txBody>
      </p:sp>
      <p:pic>
        <p:nvPicPr>
          <p:cNvPr id="1033" name="Picture 15" descr="full colou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749880" y="374074"/>
            <a:ext cx="1038083" cy="667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29358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6859" rtl="0" eaLnBrk="0" fontAlgn="base" hangingPunct="0">
        <a:spcBef>
          <a:spcPct val="0"/>
        </a:spcBef>
        <a:spcAft>
          <a:spcPct val="0"/>
        </a:spcAft>
        <a:defRPr sz="2370">
          <a:solidFill>
            <a:schemeClr val="tx1"/>
          </a:solidFill>
          <a:latin typeface="+mj-lt"/>
          <a:ea typeface="+mj-ea"/>
          <a:cs typeface="+mj-cs"/>
        </a:defRPr>
      </a:lvl1pPr>
      <a:lvl2pPr algn="l" defTabSz="686859" rtl="0" eaLnBrk="0" fontAlgn="base" hangingPunct="0">
        <a:spcBef>
          <a:spcPct val="0"/>
        </a:spcBef>
        <a:spcAft>
          <a:spcPct val="0"/>
        </a:spcAft>
        <a:defRPr sz="2370">
          <a:solidFill>
            <a:schemeClr val="tx1"/>
          </a:solidFill>
          <a:latin typeface="Times New Roman" pitchFamily="18" charset="0"/>
        </a:defRPr>
      </a:lvl2pPr>
      <a:lvl3pPr algn="l" defTabSz="686859" rtl="0" eaLnBrk="0" fontAlgn="base" hangingPunct="0">
        <a:spcBef>
          <a:spcPct val="0"/>
        </a:spcBef>
        <a:spcAft>
          <a:spcPct val="0"/>
        </a:spcAft>
        <a:defRPr sz="2370">
          <a:solidFill>
            <a:schemeClr val="tx1"/>
          </a:solidFill>
          <a:latin typeface="Times New Roman" pitchFamily="18" charset="0"/>
        </a:defRPr>
      </a:lvl3pPr>
      <a:lvl4pPr algn="l" defTabSz="686859" rtl="0" eaLnBrk="0" fontAlgn="base" hangingPunct="0">
        <a:spcBef>
          <a:spcPct val="0"/>
        </a:spcBef>
        <a:spcAft>
          <a:spcPct val="0"/>
        </a:spcAft>
        <a:defRPr sz="2370">
          <a:solidFill>
            <a:schemeClr val="tx1"/>
          </a:solidFill>
          <a:latin typeface="Times New Roman" pitchFamily="18" charset="0"/>
        </a:defRPr>
      </a:lvl4pPr>
      <a:lvl5pPr algn="l" defTabSz="686859" rtl="0" eaLnBrk="0" fontAlgn="base" hangingPunct="0">
        <a:spcBef>
          <a:spcPct val="0"/>
        </a:spcBef>
        <a:spcAft>
          <a:spcPct val="0"/>
        </a:spcAft>
        <a:defRPr sz="2370">
          <a:solidFill>
            <a:schemeClr val="tx1"/>
          </a:solidFill>
          <a:latin typeface="Times New Roman" pitchFamily="18" charset="0"/>
        </a:defRPr>
      </a:lvl5pPr>
      <a:lvl6pPr marL="309570" algn="l" defTabSz="686859" rtl="0" fontAlgn="base">
        <a:spcBef>
          <a:spcPct val="0"/>
        </a:spcBef>
        <a:spcAft>
          <a:spcPct val="0"/>
        </a:spcAft>
        <a:defRPr sz="2370">
          <a:solidFill>
            <a:schemeClr val="tx1"/>
          </a:solidFill>
          <a:latin typeface="Times New Roman" pitchFamily="18" charset="0"/>
        </a:defRPr>
      </a:lvl6pPr>
      <a:lvl7pPr marL="619140" algn="l" defTabSz="686859" rtl="0" fontAlgn="base">
        <a:spcBef>
          <a:spcPct val="0"/>
        </a:spcBef>
        <a:spcAft>
          <a:spcPct val="0"/>
        </a:spcAft>
        <a:defRPr sz="2370">
          <a:solidFill>
            <a:schemeClr val="tx1"/>
          </a:solidFill>
          <a:latin typeface="Times New Roman" pitchFamily="18" charset="0"/>
        </a:defRPr>
      </a:lvl7pPr>
      <a:lvl8pPr marL="928710" algn="l" defTabSz="686859" rtl="0" fontAlgn="base">
        <a:spcBef>
          <a:spcPct val="0"/>
        </a:spcBef>
        <a:spcAft>
          <a:spcPct val="0"/>
        </a:spcAft>
        <a:defRPr sz="2370">
          <a:solidFill>
            <a:schemeClr val="tx1"/>
          </a:solidFill>
          <a:latin typeface="Times New Roman" pitchFamily="18" charset="0"/>
        </a:defRPr>
      </a:lvl8pPr>
      <a:lvl9pPr marL="1238281" algn="l" defTabSz="686859" rtl="0" fontAlgn="base">
        <a:spcBef>
          <a:spcPct val="0"/>
        </a:spcBef>
        <a:spcAft>
          <a:spcPct val="0"/>
        </a:spcAft>
        <a:defRPr sz="2370">
          <a:solidFill>
            <a:schemeClr val="tx1"/>
          </a:solidFill>
          <a:latin typeface="Times New Roman" pitchFamily="18" charset="0"/>
        </a:defRPr>
      </a:lvl9pPr>
    </p:titleStyle>
    <p:bodyStyle>
      <a:lvl1pPr marL="232178" indent="-232178" algn="l" defTabSz="686859" rtl="0" eaLnBrk="0" fontAlgn="base" hangingPunct="0">
        <a:spcBef>
          <a:spcPct val="20000"/>
        </a:spcBef>
        <a:spcAft>
          <a:spcPct val="0"/>
        </a:spcAft>
        <a:buChar char="•"/>
        <a:defRPr sz="1693" b="1">
          <a:solidFill>
            <a:srgbClr val="003399"/>
          </a:solidFill>
          <a:latin typeface="+mn-lt"/>
          <a:ea typeface="+mn-ea"/>
          <a:cs typeface="+mn-cs"/>
        </a:defRPr>
      </a:lvl1pPr>
      <a:lvl2pPr marL="253676" indent="4300" algn="l" defTabSz="686859" rtl="0" eaLnBrk="0" fontAlgn="base" hangingPunct="0">
        <a:spcBef>
          <a:spcPct val="20000"/>
        </a:spcBef>
        <a:spcAft>
          <a:spcPct val="0"/>
        </a:spcAft>
        <a:buFont typeface="Wingdings" panose="05000000000000000000" pitchFamily="2" charset="2"/>
        <a:buChar char="§"/>
        <a:defRPr sz="1760">
          <a:solidFill>
            <a:srgbClr val="003399"/>
          </a:solidFill>
          <a:latin typeface="+mn-lt"/>
        </a:defRPr>
      </a:lvl2pPr>
      <a:lvl3pPr marL="511651" indent="107490" algn="l" defTabSz="686859" rtl="0" eaLnBrk="0" fontAlgn="base" hangingPunct="0">
        <a:spcBef>
          <a:spcPct val="20000"/>
        </a:spcBef>
        <a:spcAft>
          <a:spcPct val="0"/>
        </a:spcAft>
        <a:buFont typeface="Wingdings" panose="05000000000000000000" pitchFamily="2" charset="2"/>
        <a:buChar char="ü"/>
        <a:defRPr sz="1490" b="1">
          <a:solidFill>
            <a:srgbClr val="FF6600"/>
          </a:solidFill>
          <a:latin typeface="+mn-lt"/>
        </a:defRPr>
      </a:lvl3pPr>
      <a:lvl4pPr marL="773925" indent="4300" algn="l" defTabSz="686859" rtl="0" eaLnBrk="0" fontAlgn="base" hangingPunct="0">
        <a:spcBef>
          <a:spcPct val="20000"/>
        </a:spcBef>
        <a:spcAft>
          <a:spcPct val="0"/>
        </a:spcAft>
        <a:buChar char="–"/>
        <a:defRPr sz="1490" i="1">
          <a:solidFill>
            <a:srgbClr val="003399"/>
          </a:solidFill>
          <a:latin typeface="+mn-lt"/>
        </a:defRPr>
      </a:lvl4pPr>
      <a:lvl5pPr marL="1031900" indent="206380" algn="l" defTabSz="686859" rtl="0" eaLnBrk="0" fontAlgn="base" hangingPunct="0">
        <a:spcBef>
          <a:spcPct val="20000"/>
        </a:spcBef>
        <a:spcAft>
          <a:spcPct val="0"/>
        </a:spcAft>
        <a:buChar char="»"/>
        <a:defRPr sz="1355">
          <a:solidFill>
            <a:srgbClr val="003399"/>
          </a:solidFill>
          <a:latin typeface="+mn-lt"/>
        </a:defRPr>
      </a:lvl5pPr>
      <a:lvl6pPr marL="1341470" algn="l" defTabSz="686859" rtl="0" fontAlgn="base">
        <a:spcBef>
          <a:spcPct val="20000"/>
        </a:spcBef>
        <a:spcAft>
          <a:spcPct val="0"/>
        </a:spcAft>
        <a:defRPr sz="1355">
          <a:solidFill>
            <a:srgbClr val="003399"/>
          </a:solidFill>
          <a:latin typeface="+mn-lt"/>
        </a:defRPr>
      </a:lvl6pPr>
      <a:lvl7pPr marL="1651041" algn="l" defTabSz="686859" rtl="0" fontAlgn="base">
        <a:spcBef>
          <a:spcPct val="20000"/>
        </a:spcBef>
        <a:spcAft>
          <a:spcPct val="0"/>
        </a:spcAft>
        <a:defRPr sz="1355">
          <a:solidFill>
            <a:srgbClr val="003399"/>
          </a:solidFill>
          <a:latin typeface="+mn-lt"/>
        </a:defRPr>
      </a:lvl7pPr>
      <a:lvl8pPr marL="1960611" algn="l" defTabSz="686859" rtl="0" fontAlgn="base">
        <a:spcBef>
          <a:spcPct val="20000"/>
        </a:spcBef>
        <a:spcAft>
          <a:spcPct val="0"/>
        </a:spcAft>
        <a:defRPr sz="1355">
          <a:solidFill>
            <a:srgbClr val="003399"/>
          </a:solidFill>
          <a:latin typeface="+mn-lt"/>
        </a:defRPr>
      </a:lvl8pPr>
      <a:lvl9pPr marL="2270181" algn="l" defTabSz="686859" rtl="0" fontAlgn="base">
        <a:spcBef>
          <a:spcPct val="20000"/>
        </a:spcBef>
        <a:spcAft>
          <a:spcPct val="0"/>
        </a:spcAft>
        <a:defRPr sz="1355">
          <a:solidFill>
            <a:srgbClr val="003399"/>
          </a:solidFill>
          <a:latin typeface="+mn-lt"/>
        </a:defRPr>
      </a:lvl9pPr>
    </p:bodyStyle>
    <p:otherStyle>
      <a:defPPr>
        <a:defRPr lang="en-US"/>
      </a:defPPr>
      <a:lvl1pPr marL="0" algn="l" defTabSz="619140" rtl="0" eaLnBrk="1" latinLnBrk="0" hangingPunct="1">
        <a:defRPr sz="1219" kern="1200">
          <a:solidFill>
            <a:schemeClr val="tx1"/>
          </a:solidFill>
          <a:latin typeface="+mn-lt"/>
          <a:ea typeface="+mn-ea"/>
          <a:cs typeface="+mn-cs"/>
        </a:defRPr>
      </a:lvl1pPr>
      <a:lvl2pPr marL="309570" algn="l" defTabSz="619140" rtl="0" eaLnBrk="1" latinLnBrk="0" hangingPunct="1">
        <a:defRPr sz="1219" kern="1200">
          <a:solidFill>
            <a:schemeClr val="tx1"/>
          </a:solidFill>
          <a:latin typeface="+mn-lt"/>
          <a:ea typeface="+mn-ea"/>
          <a:cs typeface="+mn-cs"/>
        </a:defRPr>
      </a:lvl2pPr>
      <a:lvl3pPr marL="619140" algn="l" defTabSz="619140" rtl="0" eaLnBrk="1" latinLnBrk="0" hangingPunct="1">
        <a:defRPr sz="1219" kern="1200">
          <a:solidFill>
            <a:schemeClr val="tx1"/>
          </a:solidFill>
          <a:latin typeface="+mn-lt"/>
          <a:ea typeface="+mn-ea"/>
          <a:cs typeface="+mn-cs"/>
        </a:defRPr>
      </a:lvl3pPr>
      <a:lvl4pPr marL="928710" algn="l" defTabSz="619140" rtl="0" eaLnBrk="1" latinLnBrk="0" hangingPunct="1">
        <a:defRPr sz="1219" kern="1200">
          <a:solidFill>
            <a:schemeClr val="tx1"/>
          </a:solidFill>
          <a:latin typeface="+mn-lt"/>
          <a:ea typeface="+mn-ea"/>
          <a:cs typeface="+mn-cs"/>
        </a:defRPr>
      </a:lvl4pPr>
      <a:lvl5pPr marL="1238281" algn="l" defTabSz="619140" rtl="0" eaLnBrk="1" latinLnBrk="0" hangingPunct="1">
        <a:defRPr sz="1219" kern="1200">
          <a:solidFill>
            <a:schemeClr val="tx1"/>
          </a:solidFill>
          <a:latin typeface="+mn-lt"/>
          <a:ea typeface="+mn-ea"/>
          <a:cs typeface="+mn-cs"/>
        </a:defRPr>
      </a:lvl5pPr>
      <a:lvl6pPr marL="1547851" algn="l" defTabSz="619140" rtl="0" eaLnBrk="1" latinLnBrk="0" hangingPunct="1">
        <a:defRPr sz="1219" kern="1200">
          <a:solidFill>
            <a:schemeClr val="tx1"/>
          </a:solidFill>
          <a:latin typeface="+mn-lt"/>
          <a:ea typeface="+mn-ea"/>
          <a:cs typeface="+mn-cs"/>
        </a:defRPr>
      </a:lvl6pPr>
      <a:lvl7pPr marL="1857421" algn="l" defTabSz="619140" rtl="0" eaLnBrk="1" latinLnBrk="0" hangingPunct="1">
        <a:defRPr sz="1219" kern="1200">
          <a:solidFill>
            <a:schemeClr val="tx1"/>
          </a:solidFill>
          <a:latin typeface="+mn-lt"/>
          <a:ea typeface="+mn-ea"/>
          <a:cs typeface="+mn-cs"/>
        </a:defRPr>
      </a:lvl7pPr>
      <a:lvl8pPr marL="2166991" algn="l" defTabSz="619140" rtl="0" eaLnBrk="1" latinLnBrk="0" hangingPunct="1">
        <a:defRPr sz="1219" kern="1200">
          <a:solidFill>
            <a:schemeClr val="tx1"/>
          </a:solidFill>
          <a:latin typeface="+mn-lt"/>
          <a:ea typeface="+mn-ea"/>
          <a:cs typeface="+mn-cs"/>
        </a:defRPr>
      </a:lvl8pPr>
      <a:lvl9pPr marL="2476561" algn="l" defTabSz="619140" rtl="0" eaLnBrk="1" latinLnBrk="0" hangingPunct="1">
        <a:defRPr sz="12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olintan@nus.edu.sg"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NUL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sefiks.com/2017/11/20/a-step-by-step-id3-decision-tree-example/" TargetMode="External"/><Relationship Id="rId2" Type="http://schemas.openxmlformats.org/officeDocument/2006/relationships/hyperlink" Target="https://sefiks.com/category/machine-learning/"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sefiks.com/2018/08/28/a-step-by-step-regression-decision-tree-example/" TargetMode="External"/><Relationship Id="rId2" Type="http://schemas.openxmlformats.org/officeDocument/2006/relationships/hyperlink" Target="https://sefiks.com/2018/05/13/a-step-by-step-c4-5-decision-tree-example/"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NUL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NUL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NUL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NUL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7"/>
          <p:cNvSpPr>
            <a:spLocks noChangeArrowheads="1"/>
          </p:cNvSpPr>
          <p:nvPr/>
        </p:nvSpPr>
        <p:spPr bwMode="auto">
          <a:xfrm>
            <a:off x="1" y="8043"/>
            <a:ext cx="9144000" cy="494162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panose="02020603050405020304" pitchFamily="18" charset="0"/>
                <a:cs typeface="Arial" panose="020B0604020202020204" pitchFamily="34" charset="0"/>
              </a:defRPr>
            </a:lvl1pPr>
            <a:lvl2pPr marL="742950" indent="-285750" eaLnBrk="0" hangingPunct="0">
              <a:defRPr sz="2400">
                <a:solidFill>
                  <a:schemeClr val="tx1"/>
                </a:solidFill>
                <a:latin typeface="Times" panose="02020603050405020304" pitchFamily="18" charset="0"/>
                <a:cs typeface="Arial" panose="020B0604020202020204" pitchFamily="34" charset="0"/>
              </a:defRPr>
            </a:lvl2pPr>
            <a:lvl3pPr marL="1143000" indent="-228600" eaLnBrk="0" hangingPunct="0">
              <a:defRPr sz="2400">
                <a:solidFill>
                  <a:schemeClr val="tx1"/>
                </a:solidFill>
                <a:latin typeface="Times" panose="02020603050405020304" pitchFamily="18" charset="0"/>
                <a:cs typeface="Arial" panose="020B0604020202020204" pitchFamily="34" charset="0"/>
              </a:defRPr>
            </a:lvl3pPr>
            <a:lvl4pPr marL="1600200" indent="-228600" eaLnBrk="0" hangingPunct="0">
              <a:defRPr sz="2400">
                <a:solidFill>
                  <a:schemeClr val="tx1"/>
                </a:solidFill>
                <a:latin typeface="Times" panose="02020603050405020304" pitchFamily="18" charset="0"/>
                <a:cs typeface="Arial" panose="020B0604020202020204" pitchFamily="34" charset="0"/>
              </a:defRPr>
            </a:lvl4pPr>
            <a:lvl5pPr marL="2057400" indent="-228600" eaLnBrk="0" hangingPunct="0">
              <a:defRPr sz="2400">
                <a:solidFill>
                  <a:schemeClr val="tx1"/>
                </a:solidFill>
                <a:latin typeface="Times"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9pPr>
          </a:lstStyle>
          <a:p>
            <a:endParaRPr lang="en-SG" altLang="en-US" sz="2162"/>
          </a:p>
        </p:txBody>
      </p:sp>
      <p:sp>
        <p:nvSpPr>
          <p:cNvPr id="13315" name="Text Box 18"/>
          <p:cNvSpPr txBox="1">
            <a:spLocks noChangeArrowheads="1"/>
          </p:cNvSpPr>
          <p:nvPr/>
        </p:nvSpPr>
        <p:spPr bwMode="auto">
          <a:xfrm>
            <a:off x="713505" y="251120"/>
            <a:ext cx="7728431" cy="4874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cs typeface="Arial" panose="020B0604020202020204" pitchFamily="34" charset="0"/>
              </a:defRPr>
            </a:lvl1pPr>
            <a:lvl2pPr marL="742950" indent="-285750" eaLnBrk="0" hangingPunct="0">
              <a:defRPr sz="2400">
                <a:solidFill>
                  <a:schemeClr val="tx1"/>
                </a:solidFill>
                <a:latin typeface="Times" panose="02020603050405020304" pitchFamily="18" charset="0"/>
                <a:cs typeface="Arial" panose="020B0604020202020204" pitchFamily="34" charset="0"/>
              </a:defRPr>
            </a:lvl2pPr>
            <a:lvl3pPr marL="1143000" indent="-228600" eaLnBrk="0" hangingPunct="0">
              <a:defRPr sz="2400">
                <a:solidFill>
                  <a:schemeClr val="tx1"/>
                </a:solidFill>
                <a:latin typeface="Times" panose="02020603050405020304" pitchFamily="18" charset="0"/>
                <a:cs typeface="Arial" panose="020B0604020202020204" pitchFamily="34" charset="0"/>
              </a:defRPr>
            </a:lvl3pPr>
            <a:lvl4pPr marL="1600200" indent="-228600" eaLnBrk="0" hangingPunct="0">
              <a:defRPr sz="2400">
                <a:solidFill>
                  <a:schemeClr val="tx1"/>
                </a:solidFill>
                <a:latin typeface="Times" panose="02020603050405020304" pitchFamily="18" charset="0"/>
                <a:cs typeface="Arial" panose="020B0604020202020204" pitchFamily="34" charset="0"/>
              </a:defRPr>
            </a:lvl4pPr>
            <a:lvl5pPr marL="2057400" indent="-228600" eaLnBrk="0" hangingPunct="0">
              <a:defRPr sz="2400">
                <a:solidFill>
                  <a:schemeClr val="tx1"/>
                </a:solidFill>
                <a:latin typeface="Times"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9pPr>
          </a:lstStyle>
          <a:p>
            <a:pPr algn="ctr" eaLnBrk="1" hangingPunct="1">
              <a:spcBef>
                <a:spcPct val="50000"/>
              </a:spcBef>
            </a:pPr>
            <a:r>
              <a:rPr lang="en-US" altLang="en-US" sz="4323" dirty="0">
                <a:solidFill>
                  <a:schemeClr val="bg1"/>
                </a:solidFill>
                <a:latin typeface="Times New Roman" panose="02020603050405020304" pitchFamily="18" charset="0"/>
              </a:rPr>
              <a:t>SWS3009</a:t>
            </a:r>
          </a:p>
          <a:p>
            <a:pPr algn="ctr" eaLnBrk="1" hangingPunct="1">
              <a:spcBef>
                <a:spcPct val="50000"/>
              </a:spcBef>
            </a:pPr>
            <a:r>
              <a:rPr lang="en-US" altLang="en-US" sz="4323" dirty="0">
                <a:solidFill>
                  <a:schemeClr val="bg1"/>
                </a:solidFill>
                <a:latin typeface="Times New Roman" panose="02020603050405020304" pitchFamily="18" charset="0"/>
              </a:rPr>
              <a:t>Lecture 3</a:t>
            </a:r>
          </a:p>
          <a:p>
            <a:pPr algn="ctr" eaLnBrk="1" hangingPunct="1">
              <a:spcBef>
                <a:spcPct val="50000"/>
              </a:spcBef>
            </a:pPr>
            <a:r>
              <a:rPr lang="en-US" altLang="en-US" sz="4323" dirty="0">
                <a:solidFill>
                  <a:schemeClr val="bg1"/>
                </a:solidFill>
                <a:latin typeface="Times New Roman" panose="02020603050405020304" pitchFamily="18" charset="0"/>
              </a:rPr>
              <a:t>Statistical Methods</a:t>
            </a:r>
          </a:p>
          <a:p>
            <a:pPr algn="ctr" eaLnBrk="1" hangingPunct="1">
              <a:spcBef>
                <a:spcPct val="50000"/>
              </a:spcBef>
            </a:pPr>
            <a:r>
              <a:rPr lang="en-US" altLang="en-US" sz="4323" dirty="0">
                <a:solidFill>
                  <a:schemeClr val="bg1"/>
                </a:solidFill>
                <a:latin typeface="Times New Roman" panose="02020603050405020304" pitchFamily="18" charset="0"/>
                <a:hlinkClick r:id="rId3"/>
              </a:rPr>
              <a:t>colintan@nus.edu.sg</a:t>
            </a:r>
            <a:endParaRPr lang="en-US" altLang="en-US" sz="4323" dirty="0">
              <a:solidFill>
                <a:schemeClr val="bg1"/>
              </a:solidFill>
              <a:latin typeface="Times New Roman" panose="02020603050405020304" pitchFamily="18" charset="0"/>
            </a:endParaRPr>
          </a:p>
          <a:p>
            <a:pPr algn="ctr" eaLnBrk="1" hangingPunct="1">
              <a:spcBef>
                <a:spcPct val="50000"/>
              </a:spcBef>
            </a:pPr>
            <a:endParaRPr lang="en-GB" altLang="en-US" sz="4864" dirty="0">
              <a:solidFill>
                <a:schemeClr val="bg1"/>
              </a:solidFill>
              <a:latin typeface="Times New Roman" panose="02020603050405020304" pitchFamily="18" charset="0"/>
            </a:endParaRPr>
          </a:p>
        </p:txBody>
      </p:sp>
      <p:sp>
        <p:nvSpPr>
          <p:cNvPr id="13316" name="Rectangle 19"/>
          <p:cNvSpPr>
            <a:spLocks noChangeArrowheads="1"/>
          </p:cNvSpPr>
          <p:nvPr/>
        </p:nvSpPr>
        <p:spPr bwMode="auto">
          <a:xfrm>
            <a:off x="1" y="6596870"/>
            <a:ext cx="9144000" cy="253087"/>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panose="02020603050405020304" pitchFamily="18" charset="0"/>
                <a:cs typeface="Arial" panose="020B0604020202020204" pitchFamily="34" charset="0"/>
              </a:defRPr>
            </a:lvl1pPr>
            <a:lvl2pPr marL="742950" indent="-285750" eaLnBrk="0" hangingPunct="0">
              <a:defRPr sz="2400">
                <a:solidFill>
                  <a:schemeClr val="tx1"/>
                </a:solidFill>
                <a:latin typeface="Times" panose="02020603050405020304" pitchFamily="18" charset="0"/>
                <a:cs typeface="Arial" panose="020B0604020202020204" pitchFamily="34" charset="0"/>
              </a:defRPr>
            </a:lvl2pPr>
            <a:lvl3pPr marL="1143000" indent="-228600" eaLnBrk="0" hangingPunct="0">
              <a:defRPr sz="2400">
                <a:solidFill>
                  <a:schemeClr val="tx1"/>
                </a:solidFill>
                <a:latin typeface="Times" panose="02020603050405020304" pitchFamily="18" charset="0"/>
                <a:cs typeface="Arial" panose="020B0604020202020204" pitchFamily="34" charset="0"/>
              </a:defRPr>
            </a:lvl3pPr>
            <a:lvl4pPr marL="1600200" indent="-228600" eaLnBrk="0" hangingPunct="0">
              <a:defRPr sz="2400">
                <a:solidFill>
                  <a:schemeClr val="tx1"/>
                </a:solidFill>
                <a:latin typeface="Times" panose="02020603050405020304" pitchFamily="18" charset="0"/>
                <a:cs typeface="Arial" panose="020B0604020202020204" pitchFamily="34" charset="0"/>
              </a:defRPr>
            </a:lvl4pPr>
            <a:lvl5pPr marL="2057400" indent="-228600" eaLnBrk="0" hangingPunct="0">
              <a:defRPr sz="2400">
                <a:solidFill>
                  <a:schemeClr val="tx1"/>
                </a:solidFill>
                <a:latin typeface="Times"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9pPr>
          </a:lstStyle>
          <a:p>
            <a:endParaRPr lang="en-SG" altLang="en-US" sz="2162"/>
          </a:p>
        </p:txBody>
      </p:sp>
      <p:pic>
        <p:nvPicPr>
          <p:cNvPr id="13317" name="Picture 22" descr="full colou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98976" y="5115528"/>
            <a:ext cx="2140511" cy="137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2040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a:t>
            </a:r>
            <a:br>
              <a:rPr lang="en-US" dirty="0"/>
            </a:br>
            <a:r>
              <a:rPr lang="en-US" dirty="0"/>
              <a:t>Parameter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Recall that we assume that our dependent variable </a:t>
                </a:r>
                <a:r>
                  <a:rPr lang="en-US" i="1" dirty="0"/>
                  <a:t>y</a:t>
                </a:r>
                <a:r>
                  <a:rPr lang="en-US" dirty="0"/>
                  <a:t> depends on </a:t>
                </a:r>
                <a:r>
                  <a:rPr lang="en-US" i="1" dirty="0"/>
                  <a:t>x</a:t>
                </a:r>
                <a:r>
                  <a:rPr lang="en-US" dirty="0"/>
                  <a:t> through the following relationship:</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smtClean="0">
                              <a:latin typeface="Cambria Math" charset="0"/>
                            </a:rPr>
                            <m:t>𝑖</m:t>
                          </m:r>
                        </m:sub>
                      </m:sSub>
                      <m:r>
                        <a:rPr lang="en-US" i="1">
                          <a:latin typeface="Cambria Math" charset="0"/>
                        </a:rPr>
                        <m:t>=</m:t>
                      </m:r>
                      <m:r>
                        <a:rPr lang="en-US" i="1">
                          <a:latin typeface="Cambria Math" charset="0"/>
                        </a:rPr>
                        <m:t>𝑎</m:t>
                      </m:r>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𝑖</m:t>
                          </m:r>
                        </m:sub>
                      </m:sSub>
                      <m:r>
                        <a:rPr lang="en-US" i="1">
                          <a:latin typeface="Cambria Math" charset="0"/>
                        </a:rPr>
                        <m:t>+</m:t>
                      </m:r>
                      <m:r>
                        <a:rPr lang="en-US" b="0" i="1">
                          <a:latin typeface="Cambria Math" charset="0"/>
                        </a:rPr>
                        <m:t>𝑏</m:t>
                      </m:r>
                      <m:r>
                        <a:rPr lang="en-US" b="0" i="1">
                          <a:latin typeface="Cambria Math" charset="0"/>
                        </a:rPr>
                        <m:t>+</m:t>
                      </m:r>
                      <m:sSub>
                        <m:sSubPr>
                          <m:ctrlPr>
                            <a:rPr lang="en-US" b="0" i="1">
                              <a:latin typeface="Cambria Math" panose="02040503050406030204" pitchFamily="18" charset="0"/>
                            </a:rPr>
                          </m:ctrlPr>
                        </m:sSubPr>
                        <m:e>
                          <m:r>
                            <a:rPr lang="en-US" b="0" i="1">
                              <a:latin typeface="Cambria Math" charset="0"/>
                            </a:rPr>
                            <m:t>𝑒</m:t>
                          </m:r>
                        </m:e>
                        <m:sub>
                          <m:r>
                            <a:rPr lang="en-US" b="0" i="1">
                              <a:latin typeface="Cambria Math" charset="0"/>
                            </a:rPr>
                            <m:t>𝑖</m:t>
                          </m:r>
                        </m:sub>
                      </m:sSub>
                    </m:oMath>
                  </m:oMathPara>
                </a14:m>
                <a:endParaRPr lang="en-US" dirty="0"/>
              </a:p>
              <a:p>
                <a:r>
                  <a:rPr lang="en-US" dirty="0"/>
                  <a:t>The error is therefore: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smtClean="0">
                              <a:latin typeface="Cambria Math" charset="0"/>
                            </a:rPr>
                            <m:t>𝒆</m:t>
                          </m:r>
                        </m:e>
                        <m:sub>
                          <m:r>
                            <a:rPr lang="en-US" i="1">
                              <a:latin typeface="Cambria Math" charset="0"/>
                            </a:rPr>
                            <m:t>𝑖</m:t>
                          </m:r>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𝑖</m:t>
                          </m:r>
                        </m:sub>
                      </m:sSub>
                      <m:r>
                        <a:rPr lang="en-US" b="1" i="1" smtClean="0">
                          <a:latin typeface="Cambria Math" charset="0"/>
                        </a:rPr>
                        <m:t>−</m:t>
                      </m:r>
                      <m:r>
                        <a:rPr lang="en-US" i="1">
                          <a:latin typeface="Cambria Math" charset="0"/>
                        </a:rPr>
                        <m:t>𝑎</m:t>
                      </m:r>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𝑖</m:t>
                          </m:r>
                        </m:sub>
                      </m:sSub>
                      <m:r>
                        <a:rPr lang="en-US" b="0" i="1" smtClean="0">
                          <a:latin typeface="Cambria Math" charset="0"/>
                        </a:rPr>
                        <m:t>−</m:t>
                      </m:r>
                      <m:r>
                        <a:rPr lang="en-US" b="0" i="1">
                          <a:latin typeface="Cambria Math" charset="0"/>
                        </a:rPr>
                        <m:t>𝑏</m:t>
                      </m:r>
                    </m:oMath>
                  </m:oMathPara>
                </a14:m>
                <a:endParaRPr lang="en-US" b="0" dirty="0"/>
              </a:p>
              <a:p>
                <a:r>
                  <a:rPr lang="en-US" dirty="0"/>
                  <a:t>We want to derive </a:t>
                </a:r>
                <a:r>
                  <a:rPr lang="en-US" i="1" dirty="0"/>
                  <a:t>a</a:t>
                </a:r>
                <a:r>
                  <a:rPr lang="en-US" dirty="0"/>
                  <a:t> and </a:t>
                </a:r>
                <a:r>
                  <a:rPr lang="en-US" i="1" dirty="0"/>
                  <a:t>b</a:t>
                </a:r>
                <a:r>
                  <a:rPr lang="en-US" dirty="0"/>
                  <a:t> that minimize this error </a:t>
                </a:r>
                <a:r>
                  <a:rPr lang="en-US" i="1" dirty="0"/>
                  <a:t>e</a:t>
                </a:r>
                <a:r>
                  <a:rPr lang="en-US" dirty="0"/>
                  <a:t> over all sample data points </a:t>
                </a:r>
                <a:r>
                  <a:rPr lang="en-US" i="1" dirty="0" err="1"/>
                  <a:t>i</a:t>
                </a:r>
                <a:r>
                  <a:rPr lang="en-US" dirty="0"/>
                  <a:t>. This is equivalent to minimizing Q(</a:t>
                </a:r>
                <a:r>
                  <a:rPr lang="en-US" dirty="0" err="1"/>
                  <a:t>a,b</a:t>
                </a:r>
                <a:r>
                  <a:rPr lang="en-US" dirty="0"/>
                  <a:t>), where:</a:t>
                </a:r>
              </a:p>
              <a:p>
                <a:endParaRPr lang="en-US" dirty="0"/>
              </a:p>
              <a:p>
                <a:pPr marL="0" indent="0">
                  <a:buNone/>
                </a:pPr>
                <a14:m>
                  <m:oMathPara xmlns:m="http://schemas.openxmlformats.org/officeDocument/2006/math">
                    <m:oMathParaPr>
                      <m:jc m:val="centerGroup"/>
                    </m:oMathParaPr>
                    <m:oMath xmlns:m="http://schemas.openxmlformats.org/officeDocument/2006/math">
                      <m:r>
                        <a:rPr lang="en-US" sz="1600" b="1" i="1" smtClean="0">
                          <a:latin typeface="Cambria Math" charset="0"/>
                        </a:rPr>
                        <m:t>𝑸</m:t>
                      </m:r>
                      <m:d>
                        <m:dPr>
                          <m:ctrlPr>
                            <a:rPr lang="en-US" sz="1600" b="1" i="1" smtClean="0">
                              <a:latin typeface="Cambria Math" panose="02040503050406030204" pitchFamily="18" charset="0"/>
                            </a:rPr>
                          </m:ctrlPr>
                        </m:dPr>
                        <m:e>
                          <m:r>
                            <a:rPr lang="en-US" sz="1600" b="1" i="1" smtClean="0">
                              <a:latin typeface="Cambria Math" charset="0"/>
                            </a:rPr>
                            <m:t>𝒂</m:t>
                          </m:r>
                          <m:r>
                            <a:rPr lang="en-US" sz="1600" b="1" i="1" smtClean="0">
                              <a:latin typeface="Cambria Math" charset="0"/>
                            </a:rPr>
                            <m:t>,</m:t>
                          </m:r>
                          <m:r>
                            <a:rPr lang="en-US" sz="1600" b="1" i="1" smtClean="0">
                              <a:latin typeface="Cambria Math" charset="0"/>
                            </a:rPr>
                            <m:t>𝒃</m:t>
                          </m:r>
                        </m:e>
                      </m:d>
                      <m:r>
                        <a:rPr lang="en-US" sz="1600" b="1" i="1" smtClean="0">
                          <a:latin typeface="Cambria Math" charset="0"/>
                        </a:rPr>
                        <m:t>=</m:t>
                      </m:r>
                      <m:nary>
                        <m:naryPr>
                          <m:chr m:val="∑"/>
                          <m:limLoc m:val="subSup"/>
                          <m:ctrlPr>
                            <a:rPr lang="is-IS" sz="1600" b="1" i="1" smtClean="0">
                              <a:latin typeface="Cambria Math" panose="02040503050406030204" pitchFamily="18" charset="0"/>
                            </a:rPr>
                          </m:ctrlPr>
                        </m:naryPr>
                        <m:sub>
                          <m:r>
                            <m:rPr>
                              <m:brk m:alnAt="25"/>
                            </m:rPr>
                            <a:rPr lang="en-US" sz="1600" b="1" i="1" smtClean="0">
                              <a:latin typeface="Cambria Math" charset="0"/>
                            </a:rPr>
                            <m:t>𝒊</m:t>
                          </m:r>
                          <m:r>
                            <a:rPr lang="en-US" sz="1600" b="1" i="1" smtClean="0">
                              <a:latin typeface="Cambria Math" charset="0"/>
                            </a:rPr>
                            <m:t>=</m:t>
                          </m:r>
                          <m:r>
                            <a:rPr lang="en-US" sz="1600" b="1" i="1" smtClean="0">
                              <a:latin typeface="Cambria Math" charset="0"/>
                            </a:rPr>
                            <m:t>𝟏</m:t>
                          </m:r>
                        </m:sub>
                        <m:sup>
                          <m:r>
                            <a:rPr lang="en-US" sz="1600" b="1" i="1" smtClean="0">
                              <a:latin typeface="Cambria Math" charset="0"/>
                            </a:rPr>
                            <m:t>𝒏</m:t>
                          </m:r>
                        </m:sup>
                        <m:e>
                          <m:sSubSup>
                            <m:sSubSupPr>
                              <m:ctrlPr>
                                <a:rPr lang="en-US" sz="1600" b="1" i="1" smtClean="0">
                                  <a:latin typeface="Cambria Math" panose="02040503050406030204" pitchFamily="18" charset="0"/>
                                </a:rPr>
                              </m:ctrlPr>
                            </m:sSubSupPr>
                            <m:e>
                              <m:r>
                                <a:rPr lang="en-US" sz="1600" b="1" i="1" smtClean="0">
                                  <a:latin typeface="Cambria Math" charset="0"/>
                                </a:rPr>
                                <m:t>𝒆</m:t>
                              </m:r>
                            </m:e>
                            <m:sub>
                              <m:r>
                                <a:rPr lang="en-US" sz="1600" b="1" i="1" smtClean="0">
                                  <a:latin typeface="Cambria Math" charset="0"/>
                                </a:rPr>
                                <m:t>𝒊</m:t>
                              </m:r>
                            </m:sub>
                            <m:sup>
                              <m:r>
                                <a:rPr lang="en-US" sz="1600" b="1" i="1" smtClean="0">
                                  <a:latin typeface="Cambria Math" charset="0"/>
                                </a:rPr>
                                <m:t>𝟐</m:t>
                              </m:r>
                            </m:sup>
                          </m:sSubSup>
                        </m:e>
                      </m:nary>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charset="0"/>
                        </a:rPr>
                        <m:t>=</m:t>
                      </m:r>
                      <m:nary>
                        <m:naryPr>
                          <m:chr m:val="∑"/>
                          <m:limLoc m:val="subSup"/>
                          <m:ctrlPr>
                            <a:rPr lang="is-IS" b="1" i="1" smtClean="0">
                              <a:latin typeface="Cambria Math" panose="02040503050406030204" pitchFamily="18" charset="0"/>
                            </a:rPr>
                          </m:ctrlPr>
                        </m:naryPr>
                        <m:sub>
                          <m:r>
                            <m:rPr>
                              <m:brk m:alnAt="25"/>
                            </m:rPr>
                            <a:rPr lang="en-US" b="1" i="1" smtClean="0">
                              <a:latin typeface="Cambria Math" charset="0"/>
                            </a:rPr>
                            <m:t>𝒊</m:t>
                          </m:r>
                          <m:r>
                            <a:rPr lang="en-US" b="1" i="1" smtClean="0">
                              <a:latin typeface="Cambria Math" charset="0"/>
                            </a:rPr>
                            <m:t>=</m:t>
                          </m:r>
                          <m:r>
                            <a:rPr lang="en-US" b="1" i="1" smtClean="0">
                              <a:latin typeface="Cambria Math" charset="0"/>
                            </a:rPr>
                            <m:t>𝟏</m:t>
                          </m:r>
                        </m:sub>
                        <m:sup>
                          <m:r>
                            <a:rPr lang="en-US" b="1" i="1" smtClean="0">
                              <a:latin typeface="Cambria Math" charset="0"/>
                            </a:rPr>
                            <m:t>𝒏</m:t>
                          </m:r>
                        </m:sup>
                        <m:e>
                          <m:sSup>
                            <m:sSupPr>
                              <m:ctrlPr>
                                <a:rPr lang="is-IS" b="1" i="1" smtClean="0">
                                  <a:latin typeface="Cambria Math" panose="02040503050406030204" pitchFamily="18" charset="0"/>
                                </a:rPr>
                              </m:ctrlPr>
                            </m:sSupPr>
                            <m:e>
                              <m:sSub>
                                <m:sSubPr>
                                  <m:ctrlPr>
                                    <a:rPr lang="en-US" i="1">
                                      <a:latin typeface="Cambria Math" panose="02040503050406030204" pitchFamily="18" charset="0"/>
                                    </a:rPr>
                                  </m:ctrlPr>
                                </m:sSubPr>
                                <m:e>
                                  <m:r>
                                    <a:rPr lang="en-US" b="1" i="1" smtClean="0">
                                      <a:latin typeface="Cambria Math" charset="0"/>
                                    </a:rPr>
                                    <m:t>(</m:t>
                                  </m:r>
                                  <m:r>
                                    <a:rPr lang="en-US" i="1">
                                      <a:latin typeface="Cambria Math" charset="0"/>
                                    </a:rPr>
                                    <m:t>𝑦</m:t>
                                  </m:r>
                                </m:e>
                                <m:sub>
                                  <m:r>
                                    <a:rPr lang="en-US" i="1">
                                      <a:latin typeface="Cambria Math" charset="0"/>
                                    </a:rPr>
                                    <m:t>𝑖</m:t>
                                  </m:r>
                                </m:sub>
                              </m:sSub>
                              <m:r>
                                <a:rPr lang="en-US" i="1">
                                  <a:latin typeface="Cambria Math" charset="0"/>
                                </a:rPr>
                                <m:t>−</m:t>
                              </m:r>
                              <m:r>
                                <a:rPr lang="en-US" i="1">
                                  <a:latin typeface="Cambria Math" charset="0"/>
                                </a:rPr>
                                <m:t>𝑎</m:t>
                              </m:r>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𝑖</m:t>
                                  </m:r>
                                </m:sub>
                              </m:sSub>
                              <m:r>
                                <a:rPr lang="en-US" b="0" i="1">
                                  <a:latin typeface="Cambria Math" charset="0"/>
                                </a:rPr>
                                <m:t>−</m:t>
                              </m:r>
                              <m:r>
                                <a:rPr lang="en-US" b="0" i="1">
                                  <a:latin typeface="Cambria Math" charset="0"/>
                                </a:rPr>
                                <m:t>𝑏</m:t>
                              </m:r>
                              <m:r>
                                <a:rPr lang="en-US" b="1" i="1" smtClean="0">
                                  <a:latin typeface="Cambria Math" charset="0"/>
                                </a:rPr>
                                <m:t>)</m:t>
                              </m:r>
                            </m:e>
                            <m:sup>
                              <m:r>
                                <a:rPr lang="en-US" b="1" i="1" smtClean="0">
                                  <a:latin typeface="Cambria Math" charset="0"/>
                                </a:rPr>
                                <m:t>𝟐</m:t>
                              </m:r>
                            </m:sup>
                          </m:sSup>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35" t="-287" r="-941"/>
                </a:stretch>
              </a:blipFill>
            </p:spPr>
            <p:txBody>
              <a:bodyPr/>
              <a:lstStyle/>
              <a:p>
                <a:r>
                  <a:rPr lang="en-US">
                    <a:noFill/>
                  </a:rPr>
                  <a:t> </a:t>
                </a:r>
              </a:p>
            </p:txBody>
          </p:sp>
        </mc:Fallback>
      </mc:AlternateContent>
    </p:spTree>
    <p:extLst>
      <p:ext uri="{BB962C8B-B14F-4D97-AF65-F5344CB8AC3E}">
        <p14:creationId xmlns:p14="http://schemas.microsoft.com/office/powerpoint/2010/main" val="1513299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a:t>
            </a:r>
            <a:br>
              <a:rPr lang="en-US" dirty="0"/>
            </a:br>
            <a:r>
              <a:rPr lang="en-US" dirty="0"/>
              <a:t>Parameter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To minimize Q(</a:t>
                </a:r>
                <a:r>
                  <a:rPr lang="en-US" dirty="0" err="1"/>
                  <a:t>a,b</a:t>
                </a:r>
                <a:r>
                  <a:rPr lang="en-US" dirty="0"/>
                  <a:t>), we take:</a:t>
                </a:r>
              </a:p>
              <a:p>
                <a:pPr marL="0" indent="0">
                  <a:buNone/>
                </a:pPr>
                <a14:m>
                  <m:oMathPara xmlns:m="http://schemas.openxmlformats.org/officeDocument/2006/math">
                    <m:oMathParaPr>
                      <m:jc m:val="centerGroup"/>
                    </m:oMathParaPr>
                    <m:oMath xmlns:m="http://schemas.openxmlformats.org/officeDocument/2006/math">
                      <m:f>
                        <m:fPr>
                          <m:ctrlPr>
                            <a:rPr lang="mr-IN" i="1" smtClean="0">
                              <a:latin typeface="Cambria Math" panose="02040503050406030204" pitchFamily="18" charset="0"/>
                            </a:rPr>
                          </m:ctrlPr>
                        </m:fPr>
                        <m:num>
                          <m:r>
                            <a:rPr lang="en-US" b="1" i="1" smtClean="0">
                              <a:latin typeface="Cambria Math" charset="0"/>
                            </a:rPr>
                            <m:t>𝒅𝑸</m:t>
                          </m:r>
                          <m:r>
                            <a:rPr lang="en-US" b="1" i="1" smtClean="0">
                              <a:latin typeface="Cambria Math" charset="0"/>
                            </a:rPr>
                            <m:t>(</m:t>
                          </m:r>
                          <m:r>
                            <a:rPr lang="en-US" b="1" i="1" smtClean="0">
                              <a:latin typeface="Cambria Math" charset="0"/>
                            </a:rPr>
                            <m:t>𝒂</m:t>
                          </m:r>
                          <m:r>
                            <a:rPr lang="en-US" b="1" i="1" smtClean="0">
                              <a:latin typeface="Cambria Math" charset="0"/>
                            </a:rPr>
                            <m:t>,</m:t>
                          </m:r>
                          <m:r>
                            <a:rPr lang="en-US" b="1" i="1" smtClean="0">
                              <a:latin typeface="Cambria Math" charset="0"/>
                            </a:rPr>
                            <m:t>𝒃</m:t>
                          </m:r>
                          <m:r>
                            <a:rPr lang="en-US" b="1" i="1" smtClean="0">
                              <a:latin typeface="Cambria Math" charset="0"/>
                            </a:rPr>
                            <m:t>)</m:t>
                          </m:r>
                        </m:num>
                        <m:den>
                          <m:r>
                            <a:rPr lang="en-US" b="1" i="1" smtClean="0">
                              <a:latin typeface="Cambria Math" charset="0"/>
                            </a:rPr>
                            <m:t>𝒅𝒂</m:t>
                          </m:r>
                        </m:den>
                      </m:f>
                      <m:r>
                        <a:rPr lang="en-US" b="1" i="1" smtClean="0">
                          <a:latin typeface="Cambria Math" charset="0"/>
                        </a:rPr>
                        <m:t>=</m:t>
                      </m:r>
                      <m:r>
                        <a:rPr lang="en-US" b="1" i="1" smtClean="0">
                          <a:latin typeface="Cambria Math" charset="0"/>
                        </a:rPr>
                        <m:t>𝟎</m:t>
                      </m:r>
                    </m:oMath>
                  </m:oMathPara>
                </a14:m>
                <a:endParaRPr lang="en-US" b="1" dirty="0"/>
              </a:p>
              <a:p>
                <a:pPr marL="0" indent="0">
                  <a:buNone/>
                </a:pPr>
                <a:endParaRPr lang="en-US" b="1" dirty="0"/>
              </a:p>
              <a:p>
                <a:pPr marL="0" indent="0">
                  <a:buNone/>
                </a:pPr>
                <a14:m>
                  <m:oMathPara xmlns:m="http://schemas.openxmlformats.org/officeDocument/2006/math">
                    <m:oMathParaPr>
                      <m:jc m:val="centerGroup"/>
                    </m:oMathParaPr>
                    <m:oMath xmlns:m="http://schemas.openxmlformats.org/officeDocument/2006/math">
                      <m:f>
                        <m:fPr>
                          <m:ctrlPr>
                            <a:rPr lang="mr-IN" i="1">
                              <a:latin typeface="Cambria Math" panose="02040503050406030204" pitchFamily="18" charset="0"/>
                            </a:rPr>
                          </m:ctrlPr>
                        </m:fPr>
                        <m:num>
                          <m:r>
                            <a:rPr lang="en-US" i="1">
                              <a:latin typeface="Cambria Math" charset="0"/>
                            </a:rPr>
                            <m:t>𝒅𝑸</m:t>
                          </m:r>
                          <m:r>
                            <a:rPr lang="en-US" i="1">
                              <a:latin typeface="Cambria Math" charset="0"/>
                            </a:rPr>
                            <m:t>(</m:t>
                          </m:r>
                          <m:r>
                            <a:rPr lang="en-US" i="1">
                              <a:latin typeface="Cambria Math" charset="0"/>
                            </a:rPr>
                            <m:t>𝒂</m:t>
                          </m:r>
                          <m:r>
                            <a:rPr lang="en-US" i="1">
                              <a:latin typeface="Cambria Math" charset="0"/>
                            </a:rPr>
                            <m:t>,</m:t>
                          </m:r>
                          <m:r>
                            <a:rPr lang="en-US" i="1">
                              <a:latin typeface="Cambria Math" charset="0"/>
                            </a:rPr>
                            <m:t>𝒃</m:t>
                          </m:r>
                          <m:r>
                            <a:rPr lang="en-US" i="1">
                              <a:latin typeface="Cambria Math" charset="0"/>
                            </a:rPr>
                            <m:t>)</m:t>
                          </m:r>
                        </m:num>
                        <m:den>
                          <m:r>
                            <a:rPr lang="en-US" i="1">
                              <a:latin typeface="Cambria Math" charset="0"/>
                            </a:rPr>
                            <m:t>𝒅</m:t>
                          </m:r>
                          <m:r>
                            <a:rPr lang="en-US" b="1" i="1" smtClean="0">
                              <a:latin typeface="Cambria Math" charset="0"/>
                            </a:rPr>
                            <m:t>𝒃</m:t>
                          </m:r>
                        </m:den>
                      </m:f>
                      <m:r>
                        <a:rPr lang="en-US" i="1">
                          <a:latin typeface="Cambria Math" charset="0"/>
                        </a:rPr>
                        <m:t>=</m:t>
                      </m:r>
                      <m:r>
                        <a:rPr lang="en-US" i="1">
                          <a:latin typeface="Cambria Math" charset="0"/>
                        </a:rPr>
                        <m:t>𝟎</m:t>
                      </m:r>
                    </m:oMath>
                  </m:oMathPara>
                </a14:m>
                <a:endParaRPr lang="en-US" dirty="0"/>
              </a:p>
              <a:p>
                <a:r>
                  <a:rPr lang="en-US" dirty="0"/>
                  <a:t>We do the second equation first because it is simpler:</a:t>
                </a:r>
              </a:p>
              <a:p>
                <a:endParaRPr lang="en-US" dirty="0"/>
              </a:p>
              <a:p>
                <a:pPr marL="0" indent="0">
                  <a:buNone/>
                </a:pPr>
                <a14:m>
                  <m:oMathPara xmlns:m="http://schemas.openxmlformats.org/officeDocument/2006/math">
                    <m:oMathParaPr>
                      <m:jc m:val="centerGroup"/>
                    </m:oMathParaPr>
                    <m:oMath xmlns:m="http://schemas.openxmlformats.org/officeDocument/2006/math">
                      <m:f>
                        <m:fPr>
                          <m:ctrlPr>
                            <a:rPr lang="mr-IN" i="1" smtClean="0">
                              <a:latin typeface="Cambria Math" panose="02040503050406030204" pitchFamily="18" charset="0"/>
                            </a:rPr>
                          </m:ctrlPr>
                        </m:fPr>
                        <m:num>
                          <m:r>
                            <a:rPr lang="en-US" b="1" i="1" smtClean="0">
                              <a:latin typeface="Cambria Math" charset="0"/>
                            </a:rPr>
                            <m:t>𝒅𝑸</m:t>
                          </m:r>
                          <m:r>
                            <a:rPr lang="en-US" b="1" i="1" smtClean="0">
                              <a:latin typeface="Cambria Math" charset="0"/>
                            </a:rPr>
                            <m:t>(</m:t>
                          </m:r>
                          <m:r>
                            <a:rPr lang="en-US" b="1" i="1" smtClean="0">
                              <a:latin typeface="Cambria Math" charset="0"/>
                            </a:rPr>
                            <m:t>𝒂</m:t>
                          </m:r>
                          <m:r>
                            <a:rPr lang="en-US" b="1" i="1" smtClean="0">
                              <a:latin typeface="Cambria Math" charset="0"/>
                            </a:rPr>
                            <m:t>,</m:t>
                          </m:r>
                          <m:r>
                            <a:rPr lang="en-US" b="1" i="1" smtClean="0">
                              <a:latin typeface="Cambria Math" charset="0"/>
                            </a:rPr>
                            <m:t>𝒃</m:t>
                          </m:r>
                          <m:r>
                            <a:rPr lang="en-US" b="1" i="1" smtClean="0">
                              <a:latin typeface="Cambria Math" charset="0"/>
                            </a:rPr>
                            <m:t>)</m:t>
                          </m:r>
                        </m:num>
                        <m:den>
                          <m:r>
                            <a:rPr lang="en-US" b="1" i="1" smtClean="0">
                              <a:latin typeface="Cambria Math" charset="0"/>
                            </a:rPr>
                            <m:t>𝒅𝒃</m:t>
                          </m:r>
                        </m:den>
                      </m:f>
                      <m:r>
                        <a:rPr lang="en-US" b="1" i="1" smtClean="0">
                          <a:latin typeface="Cambria Math" charset="0"/>
                        </a:rPr>
                        <m:t>=−</m:t>
                      </m:r>
                      <m:r>
                        <a:rPr lang="en-US" b="1" i="1" smtClean="0">
                          <a:latin typeface="Cambria Math" charset="0"/>
                        </a:rPr>
                        <m:t>𝟐</m:t>
                      </m:r>
                      <m:nary>
                        <m:naryPr>
                          <m:chr m:val="∑"/>
                          <m:limLoc m:val="subSup"/>
                          <m:ctrlPr>
                            <a:rPr lang="is-IS" b="1" i="1" smtClean="0">
                              <a:latin typeface="Cambria Math" panose="02040503050406030204" pitchFamily="18" charset="0"/>
                            </a:rPr>
                          </m:ctrlPr>
                        </m:naryPr>
                        <m:sub>
                          <m:r>
                            <m:rPr>
                              <m:brk m:alnAt="25"/>
                            </m:rPr>
                            <a:rPr lang="en-US" b="1" i="1" smtClean="0">
                              <a:latin typeface="Cambria Math" charset="0"/>
                            </a:rPr>
                            <m:t>𝒊</m:t>
                          </m:r>
                          <m:r>
                            <a:rPr lang="en-US" b="1" i="1" smtClean="0">
                              <a:latin typeface="Cambria Math" charset="0"/>
                            </a:rPr>
                            <m:t>=</m:t>
                          </m:r>
                          <m:r>
                            <a:rPr lang="en-US" b="1" i="1" smtClean="0">
                              <a:latin typeface="Cambria Math" charset="0"/>
                            </a:rPr>
                            <m:t>𝟏</m:t>
                          </m:r>
                        </m:sub>
                        <m:sup>
                          <m:r>
                            <a:rPr lang="en-US" b="1" i="1" smtClean="0">
                              <a:latin typeface="Cambria Math" charset="0"/>
                            </a:rPr>
                            <m:t>𝒏</m:t>
                          </m:r>
                        </m:sup>
                        <m:e>
                          <m:r>
                            <a:rPr lang="en-US" b="1" i="1" smtClean="0">
                              <a:latin typeface="Cambria Math" charset="0"/>
                            </a:rPr>
                            <m:t>(</m:t>
                          </m:r>
                          <m:sSub>
                            <m:sSubPr>
                              <m:ctrlPr>
                                <a:rPr lang="en-US" b="1" i="1" smtClean="0">
                                  <a:latin typeface="Cambria Math" panose="02040503050406030204" pitchFamily="18" charset="0"/>
                                </a:rPr>
                              </m:ctrlPr>
                            </m:sSubPr>
                            <m:e>
                              <m:r>
                                <a:rPr lang="en-US" b="1" i="1" smtClean="0">
                                  <a:latin typeface="Cambria Math" charset="0"/>
                                </a:rPr>
                                <m:t>𝒚</m:t>
                              </m:r>
                            </m:e>
                            <m:sub>
                              <m:r>
                                <a:rPr lang="en-US" b="1" i="1" smtClean="0">
                                  <a:latin typeface="Cambria Math" charset="0"/>
                                </a:rPr>
                                <m:t>𝒊</m:t>
                              </m:r>
                            </m:sub>
                          </m:sSub>
                          <m:r>
                            <a:rPr lang="en-US" b="1" i="1" smtClean="0">
                              <a:latin typeface="Cambria Math" charset="0"/>
                            </a:rPr>
                            <m:t>−</m:t>
                          </m:r>
                          <m:r>
                            <a:rPr lang="en-US" b="1" i="1" smtClean="0">
                              <a:latin typeface="Cambria Math" charset="0"/>
                            </a:rPr>
                            <m:t>𝒂</m:t>
                          </m:r>
                          <m:sSub>
                            <m:sSubPr>
                              <m:ctrlPr>
                                <a:rPr lang="en-US" b="1" i="1" smtClean="0">
                                  <a:latin typeface="Cambria Math" panose="02040503050406030204" pitchFamily="18" charset="0"/>
                                </a:rPr>
                              </m:ctrlPr>
                            </m:sSubPr>
                            <m:e>
                              <m:r>
                                <a:rPr lang="en-US" b="1" i="1" smtClean="0">
                                  <a:latin typeface="Cambria Math" charset="0"/>
                                </a:rPr>
                                <m:t>𝒙</m:t>
                              </m:r>
                            </m:e>
                            <m:sub>
                              <m:r>
                                <a:rPr lang="en-US" b="1" i="1" smtClean="0">
                                  <a:latin typeface="Cambria Math" charset="0"/>
                                </a:rPr>
                                <m:t>𝒊</m:t>
                              </m:r>
                            </m:sub>
                          </m:sSub>
                          <m:r>
                            <a:rPr lang="en-US" b="1" i="1" smtClean="0">
                              <a:latin typeface="Cambria Math" charset="0"/>
                            </a:rPr>
                            <m:t>−</m:t>
                          </m:r>
                          <m:r>
                            <a:rPr lang="en-US" b="1" i="1" smtClean="0">
                              <a:latin typeface="Cambria Math" charset="0"/>
                            </a:rPr>
                            <m:t>𝒃</m:t>
                          </m:r>
                          <m:r>
                            <a:rPr lang="en-US" b="1" i="1" smtClean="0">
                              <a:latin typeface="Cambria Math" charset="0"/>
                            </a:rPr>
                            <m:t>)</m:t>
                          </m:r>
                        </m:e>
                      </m:nary>
                    </m:oMath>
                  </m:oMathPara>
                </a14:m>
                <a:endParaRPr lang="en-US" dirty="0"/>
              </a:p>
              <a:p>
                <a:pPr marL="0" indent="0">
                  <a:buNone/>
                </a:pPr>
                <a:endParaRPr lang="en-US" dirty="0"/>
              </a:p>
              <a:p>
                <a:r>
                  <a:rPr lang="en-US" dirty="0"/>
                  <a:t>Set this to 0 and solving for b we have:</a:t>
                </a: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charset="0"/>
                        </a:rPr>
                        <m:t>𝒃</m:t>
                      </m:r>
                      <m:r>
                        <a:rPr lang="en-US" b="1" i="1" smtClean="0">
                          <a:latin typeface="Cambria Math" charset="0"/>
                        </a:rPr>
                        <m:t>=</m:t>
                      </m:r>
                      <m:acc>
                        <m:accPr>
                          <m:chr m:val="̅"/>
                          <m:ctrlPr>
                            <a:rPr lang="en-US" b="1" i="1" smtClean="0">
                              <a:latin typeface="Cambria Math" panose="02040503050406030204" pitchFamily="18" charset="0"/>
                            </a:rPr>
                          </m:ctrlPr>
                        </m:accPr>
                        <m:e>
                          <m:r>
                            <a:rPr lang="en-US" b="1" i="1" smtClean="0">
                              <a:latin typeface="Cambria Math" charset="0"/>
                            </a:rPr>
                            <m:t>𝒚</m:t>
                          </m:r>
                        </m:e>
                      </m:acc>
                      <m:r>
                        <a:rPr lang="en-US" b="1" i="1" smtClean="0">
                          <a:latin typeface="Cambria Math" charset="0"/>
                        </a:rPr>
                        <m:t>−</m:t>
                      </m:r>
                      <m:r>
                        <a:rPr lang="en-US" b="1" i="1" smtClean="0">
                          <a:latin typeface="Cambria Math" charset="0"/>
                        </a:rPr>
                        <m:t>𝒂</m:t>
                      </m:r>
                      <m:acc>
                        <m:accPr>
                          <m:chr m:val="̅"/>
                          <m:ctrlPr>
                            <a:rPr lang="en-US" b="1" i="1" smtClean="0">
                              <a:latin typeface="Cambria Math" panose="02040503050406030204" pitchFamily="18" charset="0"/>
                            </a:rPr>
                          </m:ctrlPr>
                        </m:accPr>
                        <m:e>
                          <m:r>
                            <a:rPr lang="en-US" b="1" i="1" smtClean="0">
                              <a:latin typeface="Cambria Math" charset="0"/>
                            </a:rPr>
                            <m:t>𝒙</m:t>
                          </m:r>
                        </m:e>
                      </m:acc>
                    </m:oMath>
                  </m:oMathPara>
                </a14:m>
                <a:endParaRPr lang="en-US" dirty="0"/>
              </a:p>
              <a:p>
                <a:r>
                  <a:rPr lang="en-US" dirty="0"/>
                  <a:t>This means that the y intercept of our line is dependent on the averages of both x and y. Makes sense because our line should pass through the </a:t>
                </a:r>
                <a:r>
                  <a:rPr lang="en-US" dirty="0" err="1"/>
                  <a:t>centre</a:t>
                </a:r>
                <a:r>
                  <a:rPr lang="en-US" dirty="0"/>
                  <a:t> of the point cloud.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35" t="-287" b="-8046"/>
                </a:stretch>
              </a:blipFill>
            </p:spPr>
            <p:txBody>
              <a:bodyPr/>
              <a:lstStyle/>
              <a:p>
                <a:r>
                  <a:rPr lang="en-US">
                    <a:noFill/>
                  </a:rPr>
                  <a:t> </a:t>
                </a:r>
              </a:p>
            </p:txBody>
          </p:sp>
        </mc:Fallback>
      </mc:AlternateContent>
    </p:spTree>
    <p:extLst>
      <p:ext uri="{BB962C8B-B14F-4D97-AF65-F5344CB8AC3E}">
        <p14:creationId xmlns:p14="http://schemas.microsoft.com/office/powerpoint/2010/main" val="9835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a:t>
            </a:r>
            <a:br>
              <a:rPr lang="en-US" dirty="0"/>
            </a:br>
            <a:r>
              <a:rPr lang="en-US" dirty="0"/>
              <a:t>Parameter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Now we do the same for the first equation:</a:t>
                </a:r>
              </a:p>
              <a:p>
                <a:pPr marL="0" indent="0">
                  <a:buNone/>
                </a:pPr>
                <a14:m>
                  <m:oMathPara xmlns:m="http://schemas.openxmlformats.org/officeDocument/2006/math">
                    <m:oMathParaPr>
                      <m:jc m:val="centerGroup"/>
                    </m:oMathParaPr>
                    <m:oMath xmlns:m="http://schemas.openxmlformats.org/officeDocument/2006/math">
                      <m:f>
                        <m:fPr>
                          <m:ctrlPr>
                            <a:rPr lang="mr-IN" i="1" smtClean="0">
                              <a:latin typeface="Cambria Math" panose="02040503050406030204" pitchFamily="18" charset="0"/>
                            </a:rPr>
                          </m:ctrlPr>
                        </m:fPr>
                        <m:num>
                          <m:r>
                            <a:rPr lang="en-US" b="1" i="1" smtClean="0">
                              <a:latin typeface="Cambria Math" charset="0"/>
                            </a:rPr>
                            <m:t>𝒅𝑸</m:t>
                          </m:r>
                          <m:r>
                            <a:rPr lang="en-US" b="1" i="1" smtClean="0">
                              <a:latin typeface="Cambria Math" charset="0"/>
                            </a:rPr>
                            <m:t>(</m:t>
                          </m:r>
                          <m:r>
                            <a:rPr lang="en-US" b="1" i="1" smtClean="0">
                              <a:latin typeface="Cambria Math" charset="0"/>
                            </a:rPr>
                            <m:t>𝒂</m:t>
                          </m:r>
                          <m:r>
                            <a:rPr lang="en-US" b="1" i="1" smtClean="0">
                              <a:latin typeface="Cambria Math" charset="0"/>
                            </a:rPr>
                            <m:t>,</m:t>
                          </m:r>
                          <m:r>
                            <a:rPr lang="en-US" b="1" i="1" smtClean="0">
                              <a:latin typeface="Cambria Math" charset="0"/>
                            </a:rPr>
                            <m:t>𝒃</m:t>
                          </m:r>
                          <m:r>
                            <a:rPr lang="en-US" b="1" i="1" smtClean="0">
                              <a:latin typeface="Cambria Math" charset="0"/>
                            </a:rPr>
                            <m:t>)</m:t>
                          </m:r>
                        </m:num>
                        <m:den>
                          <m:r>
                            <a:rPr lang="en-US" b="1" i="1" smtClean="0">
                              <a:latin typeface="Cambria Math" charset="0"/>
                            </a:rPr>
                            <m:t>𝒅𝒂</m:t>
                          </m:r>
                        </m:den>
                      </m:f>
                      <m:r>
                        <a:rPr lang="en-US" b="1" i="1" smtClean="0">
                          <a:latin typeface="Cambria Math" charset="0"/>
                        </a:rPr>
                        <m:t>=−</m:t>
                      </m:r>
                      <m:r>
                        <a:rPr lang="en-US" b="1" i="1" smtClean="0">
                          <a:latin typeface="Cambria Math" charset="0"/>
                        </a:rPr>
                        <m:t>𝟐</m:t>
                      </m:r>
                      <m:nary>
                        <m:naryPr>
                          <m:chr m:val="∑"/>
                          <m:limLoc m:val="subSup"/>
                          <m:ctrlPr>
                            <a:rPr lang="is-IS" b="1" i="1" smtClean="0">
                              <a:latin typeface="Cambria Math" panose="02040503050406030204" pitchFamily="18" charset="0"/>
                            </a:rPr>
                          </m:ctrlPr>
                        </m:naryPr>
                        <m:sub>
                          <m:r>
                            <m:rPr>
                              <m:brk m:alnAt="25"/>
                            </m:rPr>
                            <a:rPr lang="en-US" b="1" i="1" smtClean="0">
                              <a:latin typeface="Cambria Math" charset="0"/>
                            </a:rPr>
                            <m:t>𝒊</m:t>
                          </m:r>
                          <m:r>
                            <a:rPr lang="en-US" b="1" i="1" smtClean="0">
                              <a:latin typeface="Cambria Math" charset="0"/>
                            </a:rPr>
                            <m:t>=</m:t>
                          </m:r>
                          <m:r>
                            <a:rPr lang="en-US" b="1" i="1" smtClean="0">
                              <a:latin typeface="Cambria Math" charset="0"/>
                            </a:rPr>
                            <m:t>𝟏</m:t>
                          </m:r>
                        </m:sub>
                        <m:sup>
                          <m:r>
                            <a:rPr lang="en-US" b="1" i="1" smtClean="0">
                              <a:latin typeface="Cambria Math" charset="0"/>
                            </a:rPr>
                            <m:t>𝒏</m:t>
                          </m:r>
                        </m:sup>
                        <m:e>
                          <m:sSub>
                            <m:sSubPr>
                              <m:ctrlPr>
                                <a:rPr lang="en-US" b="1" i="1" smtClean="0">
                                  <a:latin typeface="Cambria Math" panose="02040503050406030204" pitchFamily="18" charset="0"/>
                                </a:rPr>
                              </m:ctrlPr>
                            </m:sSubPr>
                            <m:e>
                              <m:r>
                                <a:rPr lang="en-US" b="1" i="1" smtClean="0">
                                  <a:latin typeface="Cambria Math" charset="0"/>
                                </a:rPr>
                                <m:t>𝒙</m:t>
                              </m:r>
                            </m:e>
                            <m:sub>
                              <m:r>
                                <a:rPr lang="en-US" b="1" i="1" smtClean="0">
                                  <a:latin typeface="Cambria Math" charset="0"/>
                                </a:rPr>
                                <m:t>𝒊</m:t>
                              </m:r>
                            </m:sub>
                          </m:sSub>
                          <m:d>
                            <m:dPr>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charset="0"/>
                                    </a:rPr>
                                    <m:t>𝒚</m:t>
                                  </m:r>
                                </m:e>
                                <m:sub>
                                  <m:r>
                                    <a:rPr lang="en-US" b="1" i="1" smtClean="0">
                                      <a:latin typeface="Cambria Math" charset="0"/>
                                    </a:rPr>
                                    <m:t>𝒊</m:t>
                                  </m:r>
                                </m:sub>
                              </m:sSub>
                              <m:r>
                                <a:rPr lang="en-US" b="1" i="1" smtClean="0">
                                  <a:latin typeface="Cambria Math" charset="0"/>
                                </a:rPr>
                                <m:t>−</m:t>
                              </m:r>
                              <m:r>
                                <a:rPr lang="en-US" b="1" i="1" smtClean="0">
                                  <a:latin typeface="Cambria Math" charset="0"/>
                                </a:rPr>
                                <m:t>𝒂</m:t>
                              </m:r>
                              <m:sSub>
                                <m:sSubPr>
                                  <m:ctrlPr>
                                    <a:rPr lang="en-US" b="1" i="1" smtClean="0">
                                      <a:latin typeface="Cambria Math" panose="02040503050406030204" pitchFamily="18" charset="0"/>
                                    </a:rPr>
                                  </m:ctrlPr>
                                </m:sSubPr>
                                <m:e>
                                  <m:r>
                                    <a:rPr lang="en-US" b="1" i="1" smtClean="0">
                                      <a:latin typeface="Cambria Math" charset="0"/>
                                    </a:rPr>
                                    <m:t>𝒙</m:t>
                                  </m:r>
                                </m:e>
                                <m:sub>
                                  <m:r>
                                    <a:rPr lang="en-US" b="1" i="1" smtClean="0">
                                      <a:latin typeface="Cambria Math" charset="0"/>
                                    </a:rPr>
                                    <m:t>𝒊</m:t>
                                  </m:r>
                                </m:sub>
                              </m:sSub>
                              <m:r>
                                <a:rPr lang="en-US" b="1" i="1" smtClean="0">
                                  <a:latin typeface="Cambria Math" charset="0"/>
                                </a:rPr>
                                <m:t>−</m:t>
                              </m:r>
                              <m:r>
                                <a:rPr lang="en-US" b="1" i="1" smtClean="0">
                                  <a:latin typeface="Cambria Math" charset="0"/>
                                </a:rPr>
                                <m:t>𝒃</m:t>
                              </m:r>
                            </m:e>
                          </m:d>
                        </m:e>
                      </m:nary>
                    </m:oMath>
                  </m:oMathPara>
                </a14:m>
                <a:endParaRPr lang="en-US" b="1" dirty="0"/>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charset="0"/>
                        </a:rPr>
                        <m:t>𝟎</m:t>
                      </m:r>
                      <m:r>
                        <a:rPr lang="en-US" b="1" i="1" smtClean="0">
                          <a:latin typeface="Cambria Math" charset="0"/>
                        </a:rPr>
                        <m:t>=</m:t>
                      </m:r>
                      <m:nary>
                        <m:naryPr>
                          <m:chr m:val="∑"/>
                          <m:limLoc m:val="subSup"/>
                          <m:ctrlPr>
                            <a:rPr lang="is-IS" b="1" i="1" smtClean="0">
                              <a:latin typeface="Cambria Math" panose="02040503050406030204" pitchFamily="18" charset="0"/>
                            </a:rPr>
                          </m:ctrlPr>
                        </m:naryPr>
                        <m:sub>
                          <m:r>
                            <m:rPr>
                              <m:brk m:alnAt="25"/>
                            </m:rPr>
                            <a:rPr lang="en-US" b="1" i="1" smtClean="0">
                              <a:latin typeface="Cambria Math" charset="0"/>
                            </a:rPr>
                            <m:t>𝒊</m:t>
                          </m:r>
                          <m:r>
                            <a:rPr lang="en-US" b="1" i="1" smtClean="0">
                              <a:latin typeface="Cambria Math" charset="0"/>
                            </a:rPr>
                            <m:t>=</m:t>
                          </m:r>
                          <m:r>
                            <a:rPr lang="en-US" b="1" i="1" smtClean="0">
                              <a:latin typeface="Cambria Math" charset="0"/>
                            </a:rPr>
                            <m:t>𝟏</m:t>
                          </m:r>
                        </m:sub>
                        <m:sup>
                          <m:r>
                            <a:rPr lang="en-US" b="1" i="1" smtClean="0">
                              <a:latin typeface="Cambria Math" charset="0"/>
                            </a:rPr>
                            <m:t>𝒏</m:t>
                          </m:r>
                        </m:sup>
                        <m:e>
                          <m:r>
                            <a:rPr lang="en-US" b="1" i="1" smtClean="0">
                              <a:latin typeface="Cambria Math" charset="0"/>
                            </a:rPr>
                            <m:t>(</m:t>
                          </m:r>
                          <m:sSub>
                            <m:sSubPr>
                              <m:ctrlPr>
                                <a:rPr lang="en-US" b="1" i="1" smtClean="0">
                                  <a:latin typeface="Cambria Math" panose="02040503050406030204" pitchFamily="18" charset="0"/>
                                </a:rPr>
                              </m:ctrlPr>
                            </m:sSubPr>
                            <m:e>
                              <m:r>
                                <a:rPr lang="en-US" b="1" i="1" smtClean="0">
                                  <a:latin typeface="Cambria Math" charset="0"/>
                                </a:rPr>
                                <m:t>𝒙</m:t>
                              </m:r>
                            </m:e>
                            <m:sub>
                              <m:r>
                                <a:rPr lang="en-US" b="1" i="1" smtClean="0">
                                  <a:latin typeface="Cambria Math" charset="0"/>
                                </a:rPr>
                                <m:t>𝒊</m:t>
                              </m:r>
                            </m:sub>
                          </m:sSub>
                          <m:sSub>
                            <m:sSubPr>
                              <m:ctrlPr>
                                <a:rPr lang="en-US" b="1" i="1" smtClean="0">
                                  <a:latin typeface="Cambria Math" panose="02040503050406030204" pitchFamily="18" charset="0"/>
                                </a:rPr>
                              </m:ctrlPr>
                            </m:sSubPr>
                            <m:e>
                              <m:r>
                                <a:rPr lang="en-US" b="1" i="1" smtClean="0">
                                  <a:latin typeface="Cambria Math" charset="0"/>
                                </a:rPr>
                                <m:t>𝒚</m:t>
                              </m:r>
                            </m:e>
                            <m:sub>
                              <m:r>
                                <a:rPr lang="en-US" b="1" i="1" smtClean="0">
                                  <a:latin typeface="Cambria Math" charset="0"/>
                                </a:rPr>
                                <m:t>𝒊</m:t>
                              </m:r>
                            </m:sub>
                          </m:sSub>
                          <m:r>
                            <a:rPr lang="en-US" b="1" i="1" smtClean="0">
                              <a:latin typeface="Cambria Math" charset="0"/>
                            </a:rPr>
                            <m:t>−</m:t>
                          </m:r>
                          <m:r>
                            <a:rPr lang="en-US" b="1" i="1" smtClean="0">
                              <a:latin typeface="Cambria Math" charset="0"/>
                            </a:rPr>
                            <m:t>𝒂</m:t>
                          </m:r>
                          <m:sSubSup>
                            <m:sSubSupPr>
                              <m:ctrlPr>
                                <a:rPr lang="en-US" b="1" i="1" smtClean="0">
                                  <a:latin typeface="Cambria Math" panose="02040503050406030204" pitchFamily="18" charset="0"/>
                                </a:rPr>
                              </m:ctrlPr>
                            </m:sSubSupPr>
                            <m:e>
                              <m:r>
                                <a:rPr lang="en-US" b="1" i="1" smtClean="0">
                                  <a:latin typeface="Cambria Math" charset="0"/>
                                </a:rPr>
                                <m:t>𝒙</m:t>
                              </m:r>
                            </m:e>
                            <m:sub>
                              <m:r>
                                <a:rPr lang="en-US" b="1" i="1" smtClean="0">
                                  <a:latin typeface="Cambria Math" charset="0"/>
                                </a:rPr>
                                <m:t>𝒊</m:t>
                              </m:r>
                            </m:sub>
                            <m:sup>
                              <m:r>
                                <a:rPr lang="en-US" b="1" i="1" smtClean="0">
                                  <a:latin typeface="Cambria Math" charset="0"/>
                                </a:rPr>
                                <m:t>𝟐</m:t>
                              </m:r>
                            </m:sup>
                          </m:sSubSup>
                          <m:r>
                            <a:rPr lang="en-US" b="1" i="1" smtClean="0">
                              <a:latin typeface="Cambria Math" charset="0"/>
                            </a:rPr>
                            <m:t>−</m:t>
                          </m:r>
                          <m:r>
                            <a:rPr lang="en-US" b="1" i="1" smtClean="0">
                              <a:latin typeface="Cambria Math" charset="0"/>
                            </a:rPr>
                            <m:t>𝒃</m:t>
                          </m:r>
                          <m:sSub>
                            <m:sSubPr>
                              <m:ctrlPr>
                                <a:rPr lang="en-US" b="1" i="1" smtClean="0">
                                  <a:latin typeface="Cambria Math" panose="02040503050406030204" pitchFamily="18" charset="0"/>
                                </a:rPr>
                              </m:ctrlPr>
                            </m:sSubPr>
                            <m:e>
                              <m:r>
                                <a:rPr lang="en-US" b="1" i="1" smtClean="0">
                                  <a:latin typeface="Cambria Math" charset="0"/>
                                </a:rPr>
                                <m:t>𝒙</m:t>
                              </m:r>
                            </m:e>
                            <m:sub>
                              <m:r>
                                <a:rPr lang="en-US" b="1" i="1" smtClean="0">
                                  <a:latin typeface="Cambria Math" charset="0"/>
                                </a:rPr>
                                <m:t>𝒊</m:t>
                              </m:r>
                            </m:sub>
                          </m:sSub>
                          <m:r>
                            <a:rPr lang="en-US" b="1" i="1" smtClean="0">
                              <a:latin typeface="Cambria Math" charset="0"/>
                            </a:rPr>
                            <m:t>)</m:t>
                          </m:r>
                        </m:e>
                      </m:nary>
                    </m:oMath>
                  </m:oMathPara>
                </a14:m>
                <a:endParaRPr lang="en-US" b="1" dirty="0"/>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charset="0"/>
                        </a:rPr>
                        <m:t>𝟎</m:t>
                      </m:r>
                      <m:r>
                        <a:rPr lang="en-US" b="1" i="1" smtClean="0">
                          <a:latin typeface="Cambria Math" charset="0"/>
                        </a:rPr>
                        <m:t>=</m:t>
                      </m:r>
                      <m:nary>
                        <m:naryPr>
                          <m:chr m:val="∑"/>
                          <m:limLoc m:val="subSup"/>
                          <m:ctrlPr>
                            <a:rPr lang="is-IS" b="1" i="1" smtClean="0">
                              <a:latin typeface="Cambria Math" panose="02040503050406030204" pitchFamily="18" charset="0"/>
                            </a:rPr>
                          </m:ctrlPr>
                        </m:naryPr>
                        <m:sub>
                          <m:r>
                            <m:rPr>
                              <m:brk m:alnAt="25"/>
                            </m:rPr>
                            <a:rPr lang="en-US" b="1" i="1" smtClean="0">
                              <a:latin typeface="Cambria Math" charset="0"/>
                            </a:rPr>
                            <m:t>𝒊</m:t>
                          </m:r>
                          <m:r>
                            <a:rPr lang="en-US" b="1" i="1" smtClean="0">
                              <a:latin typeface="Cambria Math" charset="0"/>
                            </a:rPr>
                            <m:t>=</m:t>
                          </m:r>
                          <m:r>
                            <a:rPr lang="en-US" b="1" i="1" smtClean="0">
                              <a:latin typeface="Cambria Math" charset="0"/>
                            </a:rPr>
                            <m:t>𝟏</m:t>
                          </m:r>
                        </m:sub>
                        <m:sup>
                          <m:r>
                            <a:rPr lang="en-US" b="1" i="1" smtClean="0">
                              <a:latin typeface="Cambria Math" charset="0"/>
                            </a:rPr>
                            <m:t>𝒏</m:t>
                          </m:r>
                        </m:sup>
                        <m:e>
                          <m:r>
                            <a:rPr lang="en-US" i="1">
                              <a:latin typeface="Cambria Math" charset="0"/>
                            </a:rPr>
                            <m:t>(</m:t>
                          </m:r>
                          <m:sSub>
                            <m:sSubPr>
                              <m:ctrlPr>
                                <a:rPr lang="en-US" i="1">
                                  <a:latin typeface="Cambria Math" panose="02040503050406030204" pitchFamily="18" charset="0"/>
                                </a:rPr>
                              </m:ctrlPr>
                            </m:sSubPr>
                            <m:e>
                              <m:r>
                                <a:rPr lang="en-US" i="1">
                                  <a:latin typeface="Cambria Math" charset="0"/>
                                </a:rPr>
                                <m:t>𝒙</m:t>
                              </m:r>
                            </m:e>
                            <m:sub>
                              <m:r>
                                <a:rPr lang="en-US" i="1">
                                  <a:latin typeface="Cambria Math" charset="0"/>
                                </a:rPr>
                                <m:t>𝒊</m:t>
                              </m:r>
                            </m:sub>
                          </m:sSub>
                          <m:sSub>
                            <m:sSubPr>
                              <m:ctrlPr>
                                <a:rPr lang="en-US" i="1">
                                  <a:latin typeface="Cambria Math" panose="02040503050406030204" pitchFamily="18" charset="0"/>
                                </a:rPr>
                              </m:ctrlPr>
                            </m:sSubPr>
                            <m:e>
                              <m:r>
                                <a:rPr lang="en-US" i="1">
                                  <a:latin typeface="Cambria Math" charset="0"/>
                                </a:rPr>
                                <m:t>𝒚</m:t>
                              </m:r>
                            </m:e>
                            <m:sub>
                              <m:r>
                                <a:rPr lang="en-US" i="1">
                                  <a:latin typeface="Cambria Math" charset="0"/>
                                </a:rPr>
                                <m:t>𝒊</m:t>
                              </m:r>
                            </m:sub>
                          </m:sSub>
                          <m:r>
                            <a:rPr lang="en-US" i="1">
                              <a:latin typeface="Cambria Math" charset="0"/>
                            </a:rPr>
                            <m:t>−</m:t>
                          </m:r>
                          <m:r>
                            <a:rPr lang="en-US" i="1">
                              <a:latin typeface="Cambria Math" charset="0"/>
                            </a:rPr>
                            <m:t>𝒂</m:t>
                          </m:r>
                          <m:sSubSup>
                            <m:sSubSupPr>
                              <m:ctrlPr>
                                <a:rPr lang="en-US" i="1">
                                  <a:latin typeface="Cambria Math" panose="02040503050406030204" pitchFamily="18" charset="0"/>
                                </a:rPr>
                              </m:ctrlPr>
                            </m:sSubSupPr>
                            <m:e>
                              <m:r>
                                <a:rPr lang="en-US" i="1">
                                  <a:latin typeface="Cambria Math" charset="0"/>
                                </a:rPr>
                                <m:t>𝒙</m:t>
                              </m:r>
                            </m:e>
                            <m:sub>
                              <m:r>
                                <a:rPr lang="en-US" i="1">
                                  <a:latin typeface="Cambria Math" charset="0"/>
                                </a:rPr>
                                <m:t>𝒊</m:t>
                              </m:r>
                            </m:sub>
                            <m:sup>
                              <m:r>
                                <a:rPr lang="en-US" i="1">
                                  <a:latin typeface="Cambria Math" charset="0"/>
                                </a:rPr>
                                <m:t>𝟐</m:t>
                              </m:r>
                            </m:sup>
                          </m:sSubSup>
                          <m:r>
                            <a:rPr lang="en-US" i="1">
                              <a:latin typeface="Cambria Math" charset="0"/>
                            </a:rPr>
                            <m:t>−</m:t>
                          </m:r>
                          <m:r>
                            <a:rPr lang="en-US" b="1" i="1" smtClean="0">
                              <a:latin typeface="Cambria Math" charset="0"/>
                            </a:rPr>
                            <m:t>(</m:t>
                          </m:r>
                          <m:acc>
                            <m:accPr>
                              <m:chr m:val="̅"/>
                              <m:ctrlPr>
                                <a:rPr lang="en-US" b="1" i="1" smtClean="0">
                                  <a:latin typeface="Cambria Math" panose="02040503050406030204" pitchFamily="18" charset="0"/>
                                </a:rPr>
                              </m:ctrlPr>
                            </m:accPr>
                            <m:e>
                              <m:r>
                                <a:rPr lang="en-US" b="1" i="1" smtClean="0">
                                  <a:latin typeface="Cambria Math" charset="0"/>
                                </a:rPr>
                                <m:t>𝒚</m:t>
                              </m:r>
                            </m:e>
                          </m:acc>
                          <m:r>
                            <a:rPr lang="en-US" b="1" i="1" smtClean="0">
                              <a:latin typeface="Cambria Math" charset="0"/>
                            </a:rPr>
                            <m:t>−</m:t>
                          </m:r>
                          <m:r>
                            <a:rPr lang="en-US" b="1" i="1" smtClean="0">
                              <a:latin typeface="Cambria Math" charset="0"/>
                            </a:rPr>
                            <m:t>𝒂</m:t>
                          </m:r>
                          <m:acc>
                            <m:accPr>
                              <m:chr m:val="̅"/>
                              <m:ctrlPr>
                                <a:rPr lang="en-US" b="1" i="1" smtClean="0">
                                  <a:latin typeface="Cambria Math" panose="02040503050406030204" pitchFamily="18" charset="0"/>
                                </a:rPr>
                              </m:ctrlPr>
                            </m:accPr>
                            <m:e>
                              <m:r>
                                <a:rPr lang="en-US" b="1" i="1" smtClean="0">
                                  <a:latin typeface="Cambria Math" charset="0"/>
                                </a:rPr>
                                <m:t>𝒙</m:t>
                              </m:r>
                            </m:e>
                          </m:acc>
                          <m:r>
                            <a:rPr lang="en-US" b="1" i="1" smtClean="0">
                              <a:latin typeface="Cambria Math" charset="0"/>
                            </a:rPr>
                            <m:t>)</m:t>
                          </m:r>
                          <m:sSub>
                            <m:sSubPr>
                              <m:ctrlPr>
                                <a:rPr lang="en-US" i="1">
                                  <a:latin typeface="Cambria Math" panose="02040503050406030204" pitchFamily="18" charset="0"/>
                                </a:rPr>
                              </m:ctrlPr>
                            </m:sSubPr>
                            <m:e>
                              <m:r>
                                <a:rPr lang="en-US" i="1">
                                  <a:latin typeface="Cambria Math" charset="0"/>
                                </a:rPr>
                                <m:t>𝒙</m:t>
                              </m:r>
                            </m:e>
                            <m:sub>
                              <m:r>
                                <a:rPr lang="en-US" i="1">
                                  <a:latin typeface="Cambria Math" charset="0"/>
                                </a:rPr>
                                <m:t>𝒊</m:t>
                              </m:r>
                            </m:sub>
                          </m:sSub>
                          <m:r>
                            <a:rPr lang="en-US" i="1">
                              <a:latin typeface="Cambria Math" charset="0"/>
                            </a:rPr>
                            <m:t>)</m:t>
                          </m:r>
                        </m:e>
                      </m:nary>
                    </m:oMath>
                  </m:oMathPara>
                </a14:m>
                <a:endParaRPr lang="en-US" dirty="0"/>
              </a:p>
              <a:p>
                <a:r>
                  <a:rPr lang="en-US" dirty="0"/>
                  <a:t>After a bit of algebraic black-magic, we solve for a and get:</a:t>
                </a:r>
              </a:p>
              <a:p>
                <a:endParaRPr lang="en-US" dirty="0"/>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charset="0"/>
                        </a:rPr>
                        <m:t>𝒂</m:t>
                      </m:r>
                      <m:r>
                        <a:rPr lang="en-US" b="1" i="1" smtClean="0">
                          <a:latin typeface="Cambria Math" charset="0"/>
                        </a:rPr>
                        <m:t>=</m:t>
                      </m:r>
                      <m:f>
                        <m:fPr>
                          <m:ctrlPr>
                            <a:rPr lang="mr-IN" b="1" i="1" smtClean="0">
                              <a:latin typeface="Cambria Math" panose="02040503050406030204" pitchFamily="18" charset="0"/>
                            </a:rPr>
                          </m:ctrlPr>
                        </m:fPr>
                        <m:num>
                          <m:r>
                            <a:rPr lang="en-US" b="1" i="1" smtClean="0">
                              <a:latin typeface="Cambria Math" charset="0"/>
                            </a:rPr>
                            <m:t>𝒄𝒐𝒗</m:t>
                          </m:r>
                          <m:r>
                            <a:rPr lang="en-US" b="1" i="1" smtClean="0">
                              <a:latin typeface="Cambria Math" charset="0"/>
                            </a:rPr>
                            <m:t>(</m:t>
                          </m:r>
                          <m:r>
                            <a:rPr lang="en-US" b="1" i="1" smtClean="0">
                              <a:latin typeface="Cambria Math" charset="0"/>
                            </a:rPr>
                            <m:t>𝒙</m:t>
                          </m:r>
                          <m:r>
                            <a:rPr lang="en-US" b="1" i="1" smtClean="0">
                              <a:latin typeface="Cambria Math" charset="0"/>
                            </a:rPr>
                            <m:t>,</m:t>
                          </m:r>
                          <m:r>
                            <a:rPr lang="en-US" b="1" i="1" smtClean="0">
                              <a:latin typeface="Cambria Math" charset="0"/>
                            </a:rPr>
                            <m:t>𝒚</m:t>
                          </m:r>
                          <m:r>
                            <a:rPr lang="en-US" b="1" i="1" smtClean="0">
                              <a:latin typeface="Cambria Math" charset="0"/>
                            </a:rPr>
                            <m:t>)</m:t>
                          </m:r>
                        </m:num>
                        <m:den>
                          <m:sSubSup>
                            <m:sSubSupPr>
                              <m:ctrlPr>
                                <a:rPr lang="en-US" b="1" i="1" smtClean="0">
                                  <a:latin typeface="Cambria Math" panose="02040503050406030204" pitchFamily="18" charset="0"/>
                                </a:rPr>
                              </m:ctrlPr>
                            </m:sSubSupPr>
                            <m:e>
                              <m:r>
                                <a:rPr lang="en-US" b="1" i="1" smtClean="0">
                                  <a:latin typeface="Cambria Math" charset="0"/>
                                </a:rPr>
                                <m:t>𝒔</m:t>
                              </m:r>
                            </m:e>
                            <m:sub>
                              <m:r>
                                <a:rPr lang="en-US" b="1" i="1" smtClean="0">
                                  <a:latin typeface="Cambria Math" charset="0"/>
                                </a:rPr>
                                <m:t>𝒙</m:t>
                              </m:r>
                            </m:sub>
                            <m:sup>
                              <m:r>
                                <a:rPr lang="en-US" b="1" i="1" smtClean="0">
                                  <a:latin typeface="Cambria Math" charset="0"/>
                                </a:rPr>
                                <m:t>𝟐</m:t>
                              </m:r>
                            </m:sup>
                          </m:sSubSup>
                        </m:den>
                      </m:f>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35" t="-287"/>
                </a:stretch>
              </a:blipFill>
            </p:spPr>
            <p:txBody>
              <a:bodyPr/>
              <a:lstStyle/>
              <a:p>
                <a:r>
                  <a:rPr lang="en-US">
                    <a:noFill/>
                  </a:rPr>
                  <a:t> </a:t>
                </a:r>
              </a:p>
            </p:txBody>
          </p:sp>
        </mc:Fallback>
      </mc:AlternateContent>
    </p:spTree>
    <p:extLst>
      <p:ext uri="{BB962C8B-B14F-4D97-AF65-F5344CB8AC3E}">
        <p14:creationId xmlns:p14="http://schemas.microsoft.com/office/powerpoint/2010/main" val="2994928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a:t>
            </a:r>
            <a:br>
              <a:rPr lang="en-US" dirty="0"/>
            </a:br>
            <a:r>
              <a:rPr lang="en-US" dirty="0"/>
              <a:t>Example</a:t>
            </a:r>
          </a:p>
        </p:txBody>
      </p:sp>
      <p:sp>
        <p:nvSpPr>
          <p:cNvPr id="3" name="Content Placeholder 2"/>
          <p:cNvSpPr>
            <a:spLocks noGrp="1"/>
          </p:cNvSpPr>
          <p:nvPr>
            <p:ph idx="1"/>
          </p:nvPr>
        </p:nvSpPr>
        <p:spPr/>
        <p:txBody>
          <a:bodyPr/>
          <a:lstStyle/>
          <a:p>
            <a:r>
              <a:rPr lang="en-US" dirty="0"/>
              <a:t>We are now able to find the regression line for our data:</a:t>
            </a:r>
          </a:p>
          <a:p>
            <a:endParaRPr lang="en-US" dirty="0"/>
          </a:p>
          <a:p>
            <a:endParaRPr lang="en-US" dirty="0"/>
          </a:p>
          <a:p>
            <a:endParaRPr lang="en-US" dirty="0"/>
          </a:p>
          <a:p>
            <a:endParaRPr lang="en-US" dirty="0"/>
          </a:p>
          <a:p>
            <a:endParaRPr lang="en-US" dirty="0"/>
          </a:p>
          <a:p>
            <a:r>
              <a:rPr lang="en-US" dirty="0"/>
              <a:t>Average GDP Growth = 2.16, Average Sales = 225</a:t>
            </a:r>
          </a:p>
          <a:p>
            <a:r>
              <a:rPr lang="en-US" dirty="0" err="1"/>
              <a:t>Cov</a:t>
            </a:r>
            <a:r>
              <a:rPr lang="en-US" dirty="0"/>
              <a:t>(GDP, Sales) = 48.75, </a:t>
            </a:r>
            <a:r>
              <a:rPr lang="en-US" dirty="0" err="1"/>
              <a:t>Var</a:t>
            </a:r>
            <a:r>
              <a:rPr lang="en-US" dirty="0"/>
              <a:t>(GDP)=0.553</a:t>
            </a:r>
          </a:p>
          <a:p>
            <a:r>
              <a:rPr lang="en-US" dirty="0"/>
              <a:t>a = 48.75 / 0.553 = 88.16</a:t>
            </a:r>
          </a:p>
          <a:p>
            <a:r>
              <a:rPr lang="en-US" dirty="0"/>
              <a:t>b =  225 – 88.16 * 2.16 = 34.57</a:t>
            </a:r>
          </a:p>
          <a:p>
            <a:r>
              <a:rPr lang="en-US" dirty="0"/>
              <a:t>So our regression line is y = 88.16x + 34.57</a:t>
            </a:r>
          </a:p>
          <a:p>
            <a:r>
              <a:rPr lang="en-US" dirty="0"/>
              <a:t>If GDP growth this year is 2.5%, we can now predict sales of (88.16 * 2.5 + 34.57) = 255.1 units.</a:t>
            </a:r>
          </a:p>
          <a:p>
            <a:endParaRPr lang="en-US" dirty="0"/>
          </a:p>
        </p:txBody>
      </p:sp>
      <p:graphicFrame>
        <p:nvGraphicFramePr>
          <p:cNvPr id="5" name="Table 4"/>
          <p:cNvGraphicFramePr>
            <a:graphicFrameLocks noGrp="1"/>
          </p:cNvGraphicFramePr>
          <p:nvPr/>
        </p:nvGraphicFramePr>
        <p:xfrm>
          <a:off x="2895480" y="2487168"/>
          <a:ext cx="1828800" cy="1211580"/>
        </p:xfrm>
        <a:graphic>
          <a:graphicData uri="http://schemas.openxmlformats.org/drawingml/2006/table">
            <a:tbl>
              <a:tblPr>
                <a:tableStyleId>{5C22544A-7EE6-4342-B048-85BDC9FD1C3A}</a:tableStyleId>
              </a:tblPr>
              <a:tblGrid>
                <a:gridCol w="1000125">
                  <a:extLst>
                    <a:ext uri="{9D8B030D-6E8A-4147-A177-3AD203B41FA5}">
                      <a16:colId xmlns:a16="http://schemas.microsoft.com/office/drawing/2014/main" val="20000"/>
                    </a:ext>
                  </a:extLst>
                </a:gridCol>
                <a:gridCol w="828675">
                  <a:extLst>
                    <a:ext uri="{9D8B030D-6E8A-4147-A177-3AD203B41FA5}">
                      <a16:colId xmlns:a16="http://schemas.microsoft.com/office/drawing/2014/main" val="20001"/>
                    </a:ext>
                  </a:extLst>
                </a:gridCol>
              </a:tblGrid>
              <a:tr h="67564">
                <a:tc>
                  <a:txBody>
                    <a:bodyPr/>
                    <a:lstStyle/>
                    <a:p>
                      <a:pPr algn="l" fontAlgn="b"/>
                      <a:r>
                        <a:rPr lang="en-US" sz="1200" u="none" strike="noStrike">
                          <a:effectLst/>
                        </a:rPr>
                        <a:t>Change in GDP</a:t>
                      </a:r>
                      <a:endParaRPr lang="en-US" sz="1200" b="0" i="0" u="none" strike="noStrike">
                        <a:solidFill>
                          <a:srgbClr val="000000"/>
                        </a:solidFill>
                        <a:effectLst/>
                        <a:latin typeface="Calibri" charset="0"/>
                      </a:endParaRPr>
                    </a:p>
                  </a:txBody>
                  <a:tcPr marL="12700" marR="12700" marT="12700" marB="0" anchor="b"/>
                </a:tc>
                <a:tc>
                  <a:txBody>
                    <a:bodyPr/>
                    <a:lstStyle/>
                    <a:p>
                      <a:pPr algn="l" fontAlgn="b"/>
                      <a:r>
                        <a:rPr lang="en-US" sz="1200" u="none" strike="noStrike">
                          <a:effectLst/>
                        </a:rPr>
                        <a:t>Sales</a:t>
                      </a:r>
                      <a:endParaRPr lang="en-US" sz="1200" b="0" i="0" u="none" strike="noStrike">
                        <a:solidFill>
                          <a:srgbClr val="000000"/>
                        </a:solidFill>
                        <a:effectLst/>
                        <a:latin typeface="Calibri" charset="0"/>
                      </a:endParaRPr>
                    </a:p>
                  </a:txBody>
                  <a:tcPr marL="12700" marR="12700" marT="12700" marB="0" anchor="b"/>
                </a:tc>
                <a:extLst>
                  <a:ext uri="{0D108BD9-81ED-4DB2-BD59-A6C34878D82A}">
                    <a16:rowId xmlns:a16="http://schemas.microsoft.com/office/drawing/2014/main" val="10000"/>
                  </a:ext>
                </a:extLst>
              </a:tr>
              <a:tr h="203200">
                <a:tc>
                  <a:txBody>
                    <a:bodyPr/>
                    <a:lstStyle/>
                    <a:p>
                      <a:pPr algn="r" fontAlgn="b"/>
                      <a:r>
                        <a:rPr lang="en-US" sz="1200" u="none" strike="noStrike" dirty="0">
                          <a:effectLst/>
                        </a:rPr>
                        <a:t>1</a:t>
                      </a:r>
                      <a:endParaRPr lang="en-US" sz="1200" b="0" i="0" u="none" strike="noStrike" dirty="0">
                        <a:solidFill>
                          <a:srgbClr val="000000"/>
                        </a:solidFill>
                        <a:effectLst/>
                        <a:latin typeface="Calibri" charset="0"/>
                      </a:endParaRPr>
                    </a:p>
                  </a:txBody>
                  <a:tcPr marL="12700" marR="12700" marT="12700" marB="0" anchor="b"/>
                </a:tc>
                <a:tc>
                  <a:txBody>
                    <a:bodyPr/>
                    <a:lstStyle/>
                    <a:p>
                      <a:pPr algn="r" fontAlgn="b"/>
                      <a:r>
                        <a:rPr lang="is-IS" sz="1200" u="none" strike="noStrike" dirty="0">
                          <a:effectLst/>
                        </a:rPr>
                        <a:t>100</a:t>
                      </a:r>
                      <a:endParaRPr lang="is-IS" sz="1200" b="0" i="0" u="none" strike="noStrike" dirty="0">
                        <a:solidFill>
                          <a:srgbClr val="000000"/>
                        </a:solidFill>
                        <a:effectLst/>
                        <a:latin typeface="Calibri" charset="0"/>
                      </a:endParaRPr>
                    </a:p>
                  </a:txBody>
                  <a:tcPr marL="12700" marR="12700" marT="12700" marB="0" anchor="b"/>
                </a:tc>
                <a:extLst>
                  <a:ext uri="{0D108BD9-81ED-4DB2-BD59-A6C34878D82A}">
                    <a16:rowId xmlns:a16="http://schemas.microsoft.com/office/drawing/2014/main" val="10001"/>
                  </a:ext>
                </a:extLst>
              </a:tr>
              <a:tr h="203200">
                <a:tc>
                  <a:txBody>
                    <a:bodyPr/>
                    <a:lstStyle/>
                    <a:p>
                      <a:pPr algn="r" fontAlgn="b"/>
                      <a:r>
                        <a:rPr lang="nb-NO" sz="1200" u="none" strike="noStrike" dirty="0">
                          <a:effectLst/>
                        </a:rPr>
                        <a:t>1.9</a:t>
                      </a:r>
                      <a:endParaRPr lang="nb-NO" sz="1200" b="0" i="0" u="none" strike="noStrike" dirty="0">
                        <a:solidFill>
                          <a:srgbClr val="000000"/>
                        </a:solidFill>
                        <a:effectLst/>
                        <a:latin typeface="Calibri" charset="0"/>
                      </a:endParaRPr>
                    </a:p>
                  </a:txBody>
                  <a:tcPr marL="12700" marR="12700" marT="12700" marB="0" anchor="b"/>
                </a:tc>
                <a:tc>
                  <a:txBody>
                    <a:bodyPr/>
                    <a:lstStyle/>
                    <a:p>
                      <a:pPr algn="r" fontAlgn="b"/>
                      <a:r>
                        <a:rPr lang="is-IS" sz="1200" u="none" strike="noStrike">
                          <a:effectLst/>
                        </a:rPr>
                        <a:t>250</a:t>
                      </a:r>
                      <a:endParaRPr lang="is-IS" sz="1200" b="0" i="0" u="none" strike="noStrike">
                        <a:solidFill>
                          <a:srgbClr val="000000"/>
                        </a:solidFill>
                        <a:effectLst/>
                        <a:latin typeface="Calibri" charset="0"/>
                      </a:endParaRPr>
                    </a:p>
                  </a:txBody>
                  <a:tcPr marL="12700" marR="12700" marT="12700" marB="0" anchor="b"/>
                </a:tc>
                <a:extLst>
                  <a:ext uri="{0D108BD9-81ED-4DB2-BD59-A6C34878D82A}">
                    <a16:rowId xmlns:a16="http://schemas.microsoft.com/office/drawing/2014/main" val="10002"/>
                  </a:ext>
                </a:extLst>
              </a:tr>
              <a:tr h="203200">
                <a:tc>
                  <a:txBody>
                    <a:bodyPr/>
                    <a:lstStyle/>
                    <a:p>
                      <a:pPr algn="r" fontAlgn="b"/>
                      <a:r>
                        <a:rPr lang="hr-HR" sz="1200" u="none" strike="noStrike" dirty="0">
                          <a:effectLst/>
                        </a:rPr>
                        <a:t>2.4</a:t>
                      </a:r>
                      <a:endParaRPr lang="hr-HR" sz="1200" b="0" i="0" u="none" strike="noStrike" dirty="0">
                        <a:solidFill>
                          <a:srgbClr val="000000"/>
                        </a:solidFill>
                        <a:effectLst/>
                        <a:latin typeface="Calibri" charset="0"/>
                      </a:endParaRPr>
                    </a:p>
                  </a:txBody>
                  <a:tcPr marL="12700" marR="12700" marT="12700" marB="0" anchor="b"/>
                </a:tc>
                <a:tc>
                  <a:txBody>
                    <a:bodyPr/>
                    <a:lstStyle/>
                    <a:p>
                      <a:pPr algn="r" fontAlgn="b"/>
                      <a:r>
                        <a:rPr lang="is-IS" sz="1200" u="none" strike="noStrike">
                          <a:effectLst/>
                        </a:rPr>
                        <a:t>275</a:t>
                      </a:r>
                      <a:endParaRPr lang="is-IS" sz="1200" b="0" i="0" u="none" strike="noStrike">
                        <a:solidFill>
                          <a:srgbClr val="000000"/>
                        </a:solidFill>
                        <a:effectLst/>
                        <a:latin typeface="Calibri" charset="0"/>
                      </a:endParaRPr>
                    </a:p>
                  </a:txBody>
                  <a:tcPr marL="12700" marR="12700" marT="12700" marB="0" anchor="b"/>
                </a:tc>
                <a:extLst>
                  <a:ext uri="{0D108BD9-81ED-4DB2-BD59-A6C34878D82A}">
                    <a16:rowId xmlns:a16="http://schemas.microsoft.com/office/drawing/2014/main" val="10003"/>
                  </a:ext>
                </a:extLst>
              </a:tr>
              <a:tr h="203200">
                <a:tc>
                  <a:txBody>
                    <a:bodyPr/>
                    <a:lstStyle/>
                    <a:p>
                      <a:pPr algn="r" fontAlgn="b"/>
                      <a:r>
                        <a:rPr lang="hr-HR" sz="1200" u="none" strike="noStrike" dirty="0">
                          <a:effectLst/>
                        </a:rPr>
                        <a:t>2.6</a:t>
                      </a:r>
                      <a:endParaRPr lang="hr-HR" sz="1200" b="0" i="0" u="none" strike="noStrike" dirty="0">
                        <a:solidFill>
                          <a:srgbClr val="000000"/>
                        </a:solidFill>
                        <a:effectLst/>
                        <a:latin typeface="Calibri" charset="0"/>
                      </a:endParaRPr>
                    </a:p>
                  </a:txBody>
                  <a:tcPr marL="12700" marR="12700" marT="12700" marB="0" anchor="b"/>
                </a:tc>
                <a:tc>
                  <a:txBody>
                    <a:bodyPr/>
                    <a:lstStyle/>
                    <a:p>
                      <a:pPr algn="r" fontAlgn="b"/>
                      <a:r>
                        <a:rPr lang="is-IS" sz="1200" u="none" strike="noStrike" dirty="0">
                          <a:effectLst/>
                        </a:rPr>
                        <a:t>200</a:t>
                      </a:r>
                      <a:endParaRPr lang="is-IS" sz="1200" b="0" i="0" u="none" strike="noStrike" dirty="0">
                        <a:solidFill>
                          <a:srgbClr val="000000"/>
                        </a:solidFill>
                        <a:effectLst/>
                        <a:latin typeface="Calibri" charset="0"/>
                      </a:endParaRPr>
                    </a:p>
                  </a:txBody>
                  <a:tcPr marL="12700" marR="12700" marT="12700" marB="0" anchor="b"/>
                </a:tc>
                <a:extLst>
                  <a:ext uri="{0D108BD9-81ED-4DB2-BD59-A6C34878D82A}">
                    <a16:rowId xmlns:a16="http://schemas.microsoft.com/office/drawing/2014/main" val="10004"/>
                  </a:ext>
                </a:extLst>
              </a:tr>
              <a:tr h="203200">
                <a:tc>
                  <a:txBody>
                    <a:bodyPr/>
                    <a:lstStyle/>
                    <a:p>
                      <a:pPr algn="r" fontAlgn="b"/>
                      <a:r>
                        <a:rPr lang="hr-HR" sz="1200" u="none" strike="noStrike" dirty="0">
                          <a:effectLst/>
                        </a:rPr>
                        <a:t>2.9</a:t>
                      </a:r>
                      <a:endParaRPr lang="hr-HR" sz="1200" b="0" i="0" u="none" strike="noStrike" dirty="0">
                        <a:solidFill>
                          <a:srgbClr val="000000"/>
                        </a:solidFill>
                        <a:effectLst/>
                        <a:latin typeface="Calibri" charset="0"/>
                      </a:endParaRPr>
                    </a:p>
                  </a:txBody>
                  <a:tcPr marL="12700" marR="12700" marT="12700" marB="0" anchor="b"/>
                </a:tc>
                <a:tc>
                  <a:txBody>
                    <a:bodyPr/>
                    <a:lstStyle/>
                    <a:p>
                      <a:pPr algn="r" fontAlgn="b"/>
                      <a:r>
                        <a:rPr lang="is-IS" sz="1200" u="none" strike="noStrike" dirty="0">
                          <a:effectLst/>
                        </a:rPr>
                        <a:t>300</a:t>
                      </a:r>
                      <a:endParaRPr lang="is-IS" sz="1200" b="0" i="0" u="none" strike="noStrike" dirty="0">
                        <a:solidFill>
                          <a:srgbClr val="000000"/>
                        </a:solidFill>
                        <a:effectLst/>
                        <a:latin typeface="Calibri" charset="0"/>
                      </a:endParaRPr>
                    </a:p>
                  </a:txBody>
                  <a:tcPr marL="12700" marR="12700" marT="12700" marB="0" anchor="b"/>
                </a:tc>
                <a:extLst>
                  <a:ext uri="{0D108BD9-81ED-4DB2-BD59-A6C34878D82A}">
                    <a16:rowId xmlns:a16="http://schemas.microsoft.com/office/drawing/2014/main" val="10005"/>
                  </a:ext>
                </a:extLst>
              </a:tr>
            </a:tbl>
          </a:graphicData>
        </a:graphic>
      </p:graphicFrame>
      <p:graphicFrame>
        <p:nvGraphicFramePr>
          <p:cNvPr id="6" name="Chart 5"/>
          <p:cNvGraphicFramePr>
            <a:graphicFrameLocks/>
          </p:cNvGraphicFramePr>
          <p:nvPr/>
        </p:nvGraphicFramePr>
        <p:xfrm>
          <a:off x="5688379" y="2487168"/>
          <a:ext cx="2761761" cy="156576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37793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CLASSIFICATION: NAÏVE BAYES METHOD</a:t>
            </a:r>
            <a:endParaRPr lang="en-SG" dirty="0"/>
          </a:p>
        </p:txBody>
      </p:sp>
      <p:sp>
        <p:nvSpPr>
          <p:cNvPr id="5" name="Text Placeholder 4"/>
          <p:cNvSpPr>
            <a:spLocks noGrp="1"/>
          </p:cNvSpPr>
          <p:nvPr>
            <p:ph type="body" idx="1"/>
          </p:nvPr>
        </p:nvSpPr>
        <p:spPr/>
        <p:txBody>
          <a:bodyPr/>
          <a:lstStyle/>
          <a:p>
            <a:r>
              <a:rPr lang="en-SG" dirty="0"/>
              <a:t>SWS3009 Embedded Systems and Deep Learning</a:t>
            </a:r>
          </a:p>
        </p:txBody>
      </p:sp>
    </p:spTree>
    <p:extLst>
      <p:ext uri="{BB962C8B-B14F-4D97-AF65-F5344CB8AC3E}">
        <p14:creationId xmlns:p14="http://schemas.microsoft.com/office/powerpoint/2010/main" val="2362638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 Classifier</a:t>
            </a:r>
            <a:endParaRPr lang="en-SG" dirty="0"/>
          </a:p>
        </p:txBody>
      </p:sp>
      <p:sp>
        <p:nvSpPr>
          <p:cNvPr id="3" name="Content Placeholder 2"/>
          <p:cNvSpPr>
            <a:spLocks noGrp="1"/>
          </p:cNvSpPr>
          <p:nvPr>
            <p:ph idx="1"/>
          </p:nvPr>
        </p:nvSpPr>
        <p:spPr/>
        <p:txBody>
          <a:bodyPr/>
          <a:lstStyle/>
          <a:p>
            <a:r>
              <a:rPr lang="en-US" dirty="0"/>
              <a:t>While linear regression is good for predicting the value of a dependent variable given an unknown independent variable, they cannot conveniently used for classification problems:</a:t>
            </a:r>
          </a:p>
          <a:p>
            <a:pPr lvl="1"/>
            <a:r>
              <a:rPr lang="en-US" dirty="0"/>
              <a:t>Classification Problem:</a:t>
            </a:r>
          </a:p>
          <a:p>
            <a:pPr lvl="2"/>
            <a:r>
              <a:rPr lang="en-US" dirty="0"/>
              <a:t>Given a set of data </a:t>
            </a:r>
            <a:r>
              <a:rPr lang="en-US" i="1" dirty="0"/>
              <a:t>X</a:t>
            </a:r>
            <a:r>
              <a:rPr lang="en-US" dirty="0"/>
              <a:t>, and a set of classes </a:t>
            </a:r>
            <a:r>
              <a:rPr lang="en-US" i="1" dirty="0"/>
              <a:t>C</a:t>
            </a:r>
            <a:r>
              <a:rPr lang="en-US" dirty="0"/>
              <a:t>, we want to compute the likelihood of some </a:t>
            </a:r>
            <a:r>
              <a:rPr lang="en-US" i="1" dirty="0"/>
              <a:t>x </a:t>
            </a:r>
            <a:r>
              <a:rPr lang="en-US" i="1" dirty="0">
                <a:sym typeface="Symbol" panose="05050102010706020507" pitchFamily="18" charset="2"/>
              </a:rPr>
              <a:t> X</a:t>
            </a:r>
            <a:r>
              <a:rPr lang="en-US" dirty="0">
                <a:sym typeface="Symbol" panose="05050102010706020507" pitchFamily="18" charset="2"/>
              </a:rPr>
              <a:t> belongs to some class </a:t>
            </a:r>
            <a:r>
              <a:rPr lang="en-US" i="1" dirty="0" err="1">
                <a:sym typeface="Symbol" panose="05050102010706020507" pitchFamily="18" charset="2"/>
              </a:rPr>
              <a:t>c</a:t>
            </a:r>
            <a:r>
              <a:rPr lang="en-US" i="1" baseline="-25000" dirty="0" err="1">
                <a:sym typeface="Symbol" panose="05050102010706020507" pitchFamily="18" charset="2"/>
              </a:rPr>
              <a:t>k</a:t>
            </a:r>
            <a:r>
              <a:rPr lang="en-US" i="1" dirty="0">
                <a:sym typeface="Symbol" panose="05050102010706020507" pitchFamily="18" charset="2"/>
              </a:rPr>
              <a:t>  C</a:t>
            </a:r>
            <a:r>
              <a:rPr lang="en-US" dirty="0">
                <a:sym typeface="Symbol" panose="05050102010706020507" pitchFamily="18" charset="2"/>
              </a:rPr>
              <a:t>.</a:t>
            </a:r>
          </a:p>
          <a:p>
            <a:pPr lvl="2"/>
            <a:r>
              <a:rPr lang="en-US" dirty="0">
                <a:sym typeface="Symbol" panose="05050102010706020507" pitchFamily="18" charset="2"/>
              </a:rPr>
              <a:t>In particular, we want to find some </a:t>
            </a:r>
            <a:r>
              <a:rPr lang="en-US" i="1" dirty="0" err="1">
                <a:sym typeface="Symbol" panose="05050102010706020507" pitchFamily="18" charset="2"/>
              </a:rPr>
              <a:t>c</a:t>
            </a:r>
            <a:r>
              <a:rPr lang="en-US" i="1" baseline="-25000" dirty="0" err="1">
                <a:sym typeface="Symbol" panose="05050102010706020507" pitchFamily="18" charset="2"/>
              </a:rPr>
              <a:t>max</a:t>
            </a:r>
            <a:r>
              <a:rPr lang="en-US" dirty="0">
                <a:sym typeface="Symbol" panose="05050102010706020507" pitchFamily="18" charset="2"/>
              </a:rPr>
              <a:t> such that </a:t>
            </a:r>
            <a:r>
              <a:rPr lang="en-US" i="1" dirty="0">
                <a:sym typeface="Symbol" panose="05050102010706020507" pitchFamily="18" charset="2"/>
              </a:rPr>
              <a:t>P(</a:t>
            </a:r>
            <a:r>
              <a:rPr lang="en-US" i="1" dirty="0" err="1">
                <a:sym typeface="Symbol" panose="05050102010706020507" pitchFamily="18" charset="2"/>
              </a:rPr>
              <a:t>c</a:t>
            </a:r>
            <a:r>
              <a:rPr lang="en-US" i="1" baseline="-25000" dirty="0" err="1">
                <a:sym typeface="Symbol" panose="05050102010706020507" pitchFamily="18" charset="2"/>
              </a:rPr>
              <a:t>max</a:t>
            </a:r>
            <a:r>
              <a:rPr lang="en-US" i="1" dirty="0">
                <a:sym typeface="Symbol" panose="05050102010706020507" pitchFamily="18" charset="2"/>
              </a:rPr>
              <a:t> | x) = </a:t>
            </a:r>
            <a:r>
              <a:rPr lang="en-US" i="1" dirty="0" err="1">
                <a:sym typeface="Symbol" panose="05050102010706020507" pitchFamily="18" charset="2"/>
              </a:rPr>
              <a:t>max</a:t>
            </a:r>
            <a:r>
              <a:rPr lang="en-US" i="1" baseline="-25000" dirty="0" err="1">
                <a:sym typeface="Symbol" panose="05050102010706020507" pitchFamily="18" charset="2"/>
              </a:rPr>
              <a:t>ckC</a:t>
            </a:r>
            <a:r>
              <a:rPr lang="en-US" i="1" dirty="0">
                <a:sym typeface="Symbol" panose="05050102010706020507" pitchFamily="18" charset="2"/>
              </a:rPr>
              <a:t> P(</a:t>
            </a:r>
            <a:r>
              <a:rPr lang="en-US" i="1" dirty="0" err="1">
                <a:sym typeface="Symbol" panose="05050102010706020507" pitchFamily="18" charset="2"/>
              </a:rPr>
              <a:t>c</a:t>
            </a:r>
            <a:r>
              <a:rPr lang="en-US" i="1" baseline="-25000" dirty="0" err="1">
                <a:sym typeface="Symbol" panose="05050102010706020507" pitchFamily="18" charset="2"/>
              </a:rPr>
              <a:t>k</a:t>
            </a:r>
            <a:r>
              <a:rPr lang="en-US" i="1" dirty="0">
                <a:sym typeface="Symbol" panose="05050102010706020507" pitchFamily="18" charset="2"/>
              </a:rPr>
              <a:t> |x)</a:t>
            </a:r>
            <a:r>
              <a:rPr lang="en-US" dirty="0">
                <a:sym typeface="Symbol" panose="05050102010706020507" pitchFamily="18" charset="2"/>
              </a:rPr>
              <a:t>, then we can claim that x belongs to class </a:t>
            </a:r>
            <a:r>
              <a:rPr lang="en-US" i="1" dirty="0" err="1">
                <a:sym typeface="Symbol" panose="05050102010706020507" pitchFamily="18" charset="2"/>
              </a:rPr>
              <a:t>c</a:t>
            </a:r>
            <a:r>
              <a:rPr lang="en-US" i="1" baseline="-25000" dirty="0" err="1">
                <a:sym typeface="Symbol" panose="05050102010706020507" pitchFamily="18" charset="2"/>
              </a:rPr>
              <a:t>max</a:t>
            </a:r>
            <a:r>
              <a:rPr lang="en-US" dirty="0">
                <a:sym typeface="Symbol" panose="05050102010706020507" pitchFamily="18" charset="2"/>
              </a:rPr>
              <a:t>.</a:t>
            </a:r>
          </a:p>
          <a:p>
            <a:pPr lvl="1"/>
            <a:r>
              <a:rPr lang="en-US" dirty="0">
                <a:sym typeface="Symbol" panose="05050102010706020507" pitchFamily="18" charset="2"/>
              </a:rPr>
              <a:t>E.g. problem:</a:t>
            </a:r>
          </a:p>
          <a:p>
            <a:pPr lvl="2"/>
            <a:r>
              <a:rPr lang="en-US" i="1" dirty="0">
                <a:sym typeface="Symbol" panose="05050102010706020507" pitchFamily="18" charset="2"/>
              </a:rPr>
              <a:t>X</a:t>
            </a:r>
            <a:r>
              <a:rPr lang="en-US" dirty="0">
                <a:sym typeface="Symbol" panose="05050102010706020507" pitchFamily="18" charset="2"/>
              </a:rPr>
              <a:t> is a set of news articles, and </a:t>
            </a:r>
            <a:r>
              <a:rPr lang="en-US" i="1" dirty="0">
                <a:sym typeface="Symbol" panose="05050102010706020507" pitchFamily="18" charset="2"/>
              </a:rPr>
              <a:t>x</a:t>
            </a:r>
            <a:r>
              <a:rPr lang="en-US" dirty="0">
                <a:sym typeface="Symbol" panose="05050102010706020507" pitchFamily="18" charset="2"/>
              </a:rPr>
              <a:t> is one article.</a:t>
            </a:r>
          </a:p>
          <a:p>
            <a:pPr lvl="2"/>
            <a:r>
              <a:rPr lang="en-US" i="1" dirty="0">
                <a:sym typeface="Symbol" panose="05050102010706020507" pitchFamily="18" charset="2"/>
              </a:rPr>
              <a:t>C </a:t>
            </a:r>
            <a:r>
              <a:rPr lang="en-US" dirty="0">
                <a:sym typeface="Symbol" panose="05050102010706020507" pitchFamily="18" charset="2"/>
              </a:rPr>
              <a:t>is a set of news article types, e.g. sports, politics, home news, crime, etc.</a:t>
            </a:r>
          </a:p>
          <a:p>
            <a:pPr lvl="2"/>
            <a:r>
              <a:rPr lang="en-US" dirty="0">
                <a:sym typeface="Symbol" panose="05050102010706020507" pitchFamily="18" charset="2"/>
              </a:rPr>
              <a:t>Our task then is to decide what kind of article </a:t>
            </a:r>
            <a:r>
              <a:rPr lang="en-US" i="1" dirty="0">
                <a:sym typeface="Symbol" panose="05050102010706020507" pitchFamily="18" charset="2"/>
              </a:rPr>
              <a:t>x</a:t>
            </a:r>
            <a:r>
              <a:rPr lang="en-US" dirty="0">
                <a:sym typeface="Symbol" panose="05050102010706020507" pitchFamily="18" charset="2"/>
              </a:rPr>
              <a:t> is.</a:t>
            </a:r>
          </a:p>
          <a:p>
            <a:r>
              <a:rPr lang="en-US" dirty="0">
                <a:sym typeface="Symbol" panose="05050102010706020507" pitchFamily="18" charset="2"/>
              </a:rPr>
              <a:t>In the trial lecture we built a Perceptron to classify between lorries and vans. Naïve-</a:t>
            </a:r>
            <a:r>
              <a:rPr lang="en-US" dirty="0" err="1">
                <a:sym typeface="Symbol" panose="05050102010706020507" pitchFamily="18" charset="2"/>
              </a:rPr>
              <a:t>Bayers</a:t>
            </a:r>
            <a:r>
              <a:rPr lang="en-US" dirty="0">
                <a:sym typeface="Symbol" panose="05050102010706020507" pitchFamily="18" charset="2"/>
              </a:rPr>
              <a:t> classifiers are a convenient, theoretically-based alternative to </a:t>
            </a:r>
            <a:r>
              <a:rPr lang="en-US" dirty="0" err="1">
                <a:sym typeface="Symbol" panose="05050102010706020507" pitchFamily="18" charset="2"/>
              </a:rPr>
              <a:t>Perceptrons</a:t>
            </a:r>
            <a:r>
              <a:rPr lang="en-US" dirty="0">
                <a:sym typeface="Symbol" panose="05050102010706020507" pitchFamily="18" charset="2"/>
              </a:rPr>
              <a:t>.</a:t>
            </a:r>
          </a:p>
        </p:txBody>
      </p:sp>
    </p:spTree>
    <p:extLst>
      <p:ext uri="{BB962C8B-B14F-4D97-AF65-F5344CB8AC3E}">
        <p14:creationId xmlns:p14="http://schemas.microsoft.com/office/powerpoint/2010/main" val="843922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 Classifier</a:t>
            </a:r>
            <a:br>
              <a:rPr lang="en-US" dirty="0"/>
            </a:br>
            <a:r>
              <a:rPr lang="en-US" dirty="0"/>
              <a:t>Assumptions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SG" dirty="0"/>
                  <a:t>Assume that </a:t>
                </a:r>
                <a:r>
                  <a:rPr lang="en-SG" i="1" dirty="0"/>
                  <a:t>x</a:t>
                </a:r>
                <a:r>
                  <a:rPr lang="en-SG" dirty="0"/>
                  <a:t> is a vector of “features” </a:t>
                </a:r>
                <a:r>
                  <a:rPr lang="en-SG" i="1" dirty="0"/>
                  <a:t>(x</a:t>
                </a:r>
                <a:r>
                  <a:rPr lang="en-SG" i="1" baseline="-25000" dirty="0"/>
                  <a:t>1</a:t>
                </a:r>
                <a:r>
                  <a:rPr lang="en-SG" i="1" dirty="0"/>
                  <a:t>, x</a:t>
                </a:r>
                <a:r>
                  <a:rPr lang="en-SG" i="1" baseline="-25000" dirty="0"/>
                  <a:t>2</a:t>
                </a:r>
                <a:r>
                  <a:rPr lang="en-SG" i="1" dirty="0"/>
                  <a:t>, </a:t>
                </a:r>
                <a:r>
                  <a:rPr lang="mr-IN" i="1" dirty="0"/>
                  <a:t>…</a:t>
                </a:r>
                <a:r>
                  <a:rPr lang="en-US" i="1" dirty="0"/>
                  <a:t>, </a:t>
                </a:r>
                <a:r>
                  <a:rPr lang="en-US" i="1" dirty="0" err="1"/>
                  <a:t>x</a:t>
                </a:r>
                <a:r>
                  <a:rPr lang="en-US" i="1" baseline="-25000" dirty="0" err="1"/>
                  <a:t>n</a:t>
                </a:r>
                <a:r>
                  <a:rPr lang="en-US" i="1" dirty="0"/>
                  <a:t>). </a:t>
                </a:r>
                <a:r>
                  <a:rPr lang="en-US" dirty="0"/>
                  <a:t>Then we have for each </a:t>
                </a:r>
                <a:r>
                  <a:rPr lang="en-US" i="1" dirty="0" err="1">
                    <a:sym typeface="Symbol" panose="05050102010706020507" pitchFamily="18" charset="2"/>
                  </a:rPr>
                  <a:t>c</a:t>
                </a:r>
                <a:r>
                  <a:rPr lang="en-US" i="1" baseline="-25000" dirty="0" err="1">
                    <a:sym typeface="Symbol" panose="05050102010706020507" pitchFamily="18" charset="2"/>
                  </a:rPr>
                  <a:t>k</a:t>
                </a:r>
                <a:r>
                  <a:rPr lang="en-US" i="1" dirty="0">
                    <a:sym typeface="Symbol" panose="05050102010706020507" pitchFamily="18" charset="2"/>
                  </a:rPr>
                  <a:t>  C </a:t>
                </a:r>
                <a:r>
                  <a:rPr lang="en-US" dirty="0">
                    <a:sym typeface="Symbol" panose="05050102010706020507" pitchFamily="18" charset="2"/>
                  </a:rPr>
                  <a:t>we want to compute </a:t>
                </a:r>
                <a:r>
                  <a:rPr lang="en-US" i="1" dirty="0">
                    <a:sym typeface="Symbol" panose="05050102010706020507" pitchFamily="18" charset="2"/>
                  </a:rPr>
                  <a:t>P(</a:t>
                </a:r>
                <a:r>
                  <a:rPr lang="en-US" i="1" dirty="0" err="1">
                    <a:sym typeface="Symbol" panose="05050102010706020507" pitchFamily="18" charset="2"/>
                  </a:rPr>
                  <a:t>c</a:t>
                </a:r>
                <a:r>
                  <a:rPr lang="en-US" i="1" baseline="-25000" dirty="0" err="1">
                    <a:sym typeface="Symbol" panose="05050102010706020507" pitchFamily="18" charset="2"/>
                  </a:rPr>
                  <a:t>k</a:t>
                </a:r>
                <a:r>
                  <a:rPr lang="en-US" i="1" dirty="0">
                    <a:sym typeface="Symbol" panose="05050102010706020507" pitchFamily="18" charset="2"/>
                  </a:rPr>
                  <a:t> | </a:t>
                </a:r>
                <a:r>
                  <a:rPr lang="en-SG" i="1" dirty="0"/>
                  <a:t>x</a:t>
                </a:r>
                <a:r>
                  <a:rPr lang="en-SG" i="1" baseline="-25000" dirty="0"/>
                  <a:t>1</a:t>
                </a:r>
                <a:r>
                  <a:rPr lang="en-SG" i="1" dirty="0"/>
                  <a:t>, x</a:t>
                </a:r>
                <a:r>
                  <a:rPr lang="en-SG" i="1" baseline="-25000" dirty="0"/>
                  <a:t>2</a:t>
                </a:r>
                <a:r>
                  <a:rPr lang="en-SG" i="1" dirty="0"/>
                  <a:t>, </a:t>
                </a:r>
                <a:r>
                  <a:rPr lang="mr-IN" i="1" dirty="0"/>
                  <a:t>…</a:t>
                </a:r>
                <a:r>
                  <a:rPr lang="en-US" i="1" dirty="0"/>
                  <a:t>, </a:t>
                </a:r>
                <a:r>
                  <a:rPr lang="en-US" i="1" dirty="0" err="1"/>
                  <a:t>x</a:t>
                </a:r>
                <a:r>
                  <a:rPr lang="en-US" i="1" baseline="-25000" dirty="0" err="1"/>
                  <a:t>n</a:t>
                </a:r>
                <a:r>
                  <a:rPr lang="en-US" i="1" dirty="0"/>
                  <a:t>). </a:t>
                </a:r>
                <a:r>
                  <a:rPr lang="en-US" dirty="0"/>
                  <a:t>In our example, </a:t>
                </a:r>
                <a:r>
                  <a:rPr lang="en-US" i="1" dirty="0"/>
                  <a:t>x</a:t>
                </a:r>
                <a:r>
                  <a:rPr lang="en-US" i="1" baseline="-25000" dirty="0"/>
                  <a:t> </a:t>
                </a:r>
                <a:r>
                  <a:rPr lang="en-US" i="1" dirty="0"/>
                  <a:t> </a:t>
                </a:r>
                <a:r>
                  <a:rPr lang="en-US" dirty="0"/>
                  <a:t>might consist of a set of words in an article, with each </a:t>
                </a:r>
                <a:r>
                  <a:rPr lang="en-US" i="1" dirty="0"/>
                  <a:t>x</a:t>
                </a:r>
                <a:r>
                  <a:rPr lang="en-US" i="1" baseline="-25000" dirty="0"/>
                  <a:t>i</a:t>
                </a:r>
                <a:r>
                  <a:rPr lang="en-SG" dirty="0"/>
                  <a:t> </a:t>
                </a:r>
                <a:r>
                  <a:rPr lang="en-US" dirty="0"/>
                  <a:t>being a single words.  </a:t>
                </a:r>
              </a:p>
              <a:p>
                <a:r>
                  <a:rPr lang="en-US" dirty="0"/>
                  <a:t>Using Bayes Law:</a:t>
                </a: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charset="0"/>
                        </a:rPr>
                        <m:t>𝒑</m:t>
                      </m:r>
                      <m:d>
                        <m:dPr>
                          <m:ctrlPr>
                            <a:rPr lang="en-US" b="1" i="1" smtClean="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charset="0"/>
                                </a:rPr>
                                <m:t>𝒄</m:t>
                              </m:r>
                            </m:e>
                            <m:sub>
                              <m:r>
                                <a:rPr lang="en-US" i="1" dirty="0">
                                  <a:latin typeface="Cambria Math" charset="0"/>
                                </a:rPr>
                                <m:t>𝒌</m:t>
                              </m:r>
                            </m:sub>
                          </m:sSub>
                        </m:e>
                        <m:e>
                          <m:r>
                            <a:rPr lang="en-US" b="1" i="1" smtClean="0">
                              <a:latin typeface="Cambria Math" charset="0"/>
                            </a:rPr>
                            <m:t>𝒙</m:t>
                          </m:r>
                        </m:e>
                      </m:d>
                      <m:r>
                        <a:rPr lang="en-US" b="1" i="1" smtClean="0">
                          <a:latin typeface="Cambria Math" charset="0"/>
                        </a:rPr>
                        <m:t>=</m:t>
                      </m:r>
                      <m:f>
                        <m:fPr>
                          <m:ctrlPr>
                            <a:rPr lang="mr-IN" b="1" i="1" smtClean="0">
                              <a:latin typeface="Cambria Math" panose="02040503050406030204" pitchFamily="18" charset="0"/>
                            </a:rPr>
                          </m:ctrlPr>
                        </m:fPr>
                        <m:num>
                          <m:r>
                            <a:rPr lang="en-US" b="1" i="1" smtClean="0">
                              <a:latin typeface="Cambria Math" charset="0"/>
                            </a:rPr>
                            <m:t>𝒑</m:t>
                          </m:r>
                          <m:d>
                            <m:dPr>
                              <m:ctrlPr>
                                <a:rPr lang="en-US" b="1" i="1" smtClean="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charset="0"/>
                                    </a:rPr>
                                    <m:t>𝒄</m:t>
                                  </m:r>
                                </m:e>
                                <m:sub>
                                  <m:r>
                                    <a:rPr lang="en-US" i="1" dirty="0">
                                      <a:latin typeface="Cambria Math" charset="0"/>
                                    </a:rPr>
                                    <m:t>𝒌</m:t>
                                  </m:r>
                                </m:sub>
                              </m:sSub>
                            </m:e>
                          </m:d>
                          <m:r>
                            <a:rPr lang="en-US" b="1" i="1" smtClean="0">
                              <a:latin typeface="Cambria Math" charset="0"/>
                            </a:rPr>
                            <m:t>𝒑</m:t>
                          </m:r>
                          <m:r>
                            <a:rPr lang="en-US" b="1" i="1" smtClean="0">
                              <a:latin typeface="Cambria Math" charset="0"/>
                            </a:rPr>
                            <m:t>(</m:t>
                          </m:r>
                          <m:r>
                            <a:rPr lang="en-US" b="1" i="1" smtClean="0">
                              <a:latin typeface="Cambria Math" charset="0"/>
                            </a:rPr>
                            <m:t>𝒙</m:t>
                          </m:r>
                          <m:r>
                            <a:rPr lang="en-US" b="1" i="1" smtClean="0">
                              <a:latin typeface="Cambria Math" charset="0"/>
                            </a:rPr>
                            <m:t>|</m:t>
                          </m:r>
                          <m:sSub>
                            <m:sSubPr>
                              <m:ctrlPr>
                                <a:rPr lang="en-US" i="1" dirty="0">
                                  <a:latin typeface="Cambria Math" panose="02040503050406030204" pitchFamily="18" charset="0"/>
                                </a:rPr>
                              </m:ctrlPr>
                            </m:sSubPr>
                            <m:e>
                              <m:r>
                                <a:rPr lang="en-US" i="1" dirty="0">
                                  <a:latin typeface="Cambria Math" charset="0"/>
                                </a:rPr>
                                <m:t>𝒄</m:t>
                              </m:r>
                            </m:e>
                            <m:sub>
                              <m:r>
                                <a:rPr lang="en-US" i="1" dirty="0">
                                  <a:latin typeface="Cambria Math" charset="0"/>
                                </a:rPr>
                                <m:t>𝒌</m:t>
                              </m:r>
                            </m:sub>
                          </m:sSub>
                          <m:r>
                            <a:rPr lang="en-US" b="1" i="1" smtClean="0">
                              <a:latin typeface="Cambria Math" charset="0"/>
                            </a:rPr>
                            <m:t>)</m:t>
                          </m:r>
                        </m:num>
                        <m:den>
                          <m:r>
                            <a:rPr lang="en-US" b="1" i="1" smtClean="0">
                              <a:latin typeface="Cambria Math" charset="0"/>
                            </a:rPr>
                            <m:t>𝒑</m:t>
                          </m:r>
                          <m:r>
                            <a:rPr lang="en-US" b="1" i="1" smtClean="0">
                              <a:latin typeface="Cambria Math" charset="0"/>
                            </a:rPr>
                            <m:t>(</m:t>
                          </m:r>
                          <m:r>
                            <a:rPr lang="en-US" b="1" i="1" smtClean="0">
                              <a:latin typeface="Cambria Math" charset="0"/>
                            </a:rPr>
                            <m:t>𝒙</m:t>
                          </m:r>
                          <m:r>
                            <a:rPr lang="en-US" b="1" i="1" smtClean="0">
                              <a:latin typeface="Cambria Math" charset="0"/>
                            </a:rPr>
                            <m:t>)</m:t>
                          </m:r>
                        </m:den>
                      </m:f>
                    </m:oMath>
                  </m:oMathPara>
                </a14:m>
                <a:endParaRPr lang="en-US" dirty="0"/>
              </a:p>
              <a:p>
                <a:r>
                  <a:rPr lang="en-US" dirty="0"/>
                  <a:t>Since the denominator does not involve </a:t>
                </a:r>
                <a:r>
                  <a:rPr lang="en-US" i="1" dirty="0" err="1"/>
                  <a:t>c</a:t>
                </a:r>
                <a:r>
                  <a:rPr lang="en-US" i="1" baseline="-25000" dirty="0" err="1"/>
                  <a:t>k</a:t>
                </a:r>
                <a:r>
                  <a:rPr lang="en-US" i="1" dirty="0"/>
                  <a:t> </a:t>
                </a:r>
                <a:r>
                  <a:rPr lang="en-US" dirty="0"/>
                  <a:t>and we are interested only in the relative ranking of each </a:t>
                </a:r>
                <a:r>
                  <a:rPr lang="en-US" i="1" dirty="0" err="1">
                    <a:sym typeface="Symbol" panose="05050102010706020507" pitchFamily="18" charset="2"/>
                  </a:rPr>
                  <a:t>c</a:t>
                </a:r>
                <a:r>
                  <a:rPr lang="en-US" i="1" baseline="-25000" dirty="0" err="1">
                    <a:sym typeface="Symbol" panose="05050102010706020507" pitchFamily="18" charset="2"/>
                  </a:rPr>
                  <a:t>k</a:t>
                </a:r>
                <a:r>
                  <a:rPr lang="en-US" i="1" dirty="0">
                    <a:sym typeface="Symbol" panose="05050102010706020507" pitchFamily="18" charset="2"/>
                  </a:rPr>
                  <a:t>  C</a:t>
                </a:r>
                <a:r>
                  <a:rPr lang="en-US" dirty="0">
                    <a:sym typeface="Symbol" panose="05050102010706020507" pitchFamily="18" charset="2"/>
                  </a:rPr>
                  <a:t>, we eliminate the denominator giving:</a:t>
                </a:r>
              </a:p>
              <a:p>
                <a:endParaRPr lang="en-US" dirty="0">
                  <a:sym typeface="Symbol" panose="05050102010706020507" pitchFamily="18" charset="2"/>
                </a:endParaRP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charset="0"/>
                        </a:rPr>
                        <m:t>𝒑</m:t>
                      </m:r>
                      <m:d>
                        <m:dPr>
                          <m:ctrlPr>
                            <a:rPr lang="en-US" i="1">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charset="0"/>
                                </a:rPr>
                                <m:t>𝒄</m:t>
                              </m:r>
                            </m:e>
                            <m:sub>
                              <m:r>
                                <a:rPr lang="en-US" i="1" dirty="0">
                                  <a:latin typeface="Cambria Math" charset="0"/>
                                </a:rPr>
                                <m:t>𝒌</m:t>
                              </m:r>
                            </m:sub>
                          </m:sSub>
                        </m:e>
                        <m:e>
                          <m:r>
                            <a:rPr lang="en-US" i="1">
                              <a:latin typeface="Cambria Math" charset="0"/>
                            </a:rPr>
                            <m:t>𝒙</m:t>
                          </m:r>
                        </m:e>
                      </m:d>
                      <m:r>
                        <a:rPr lang="en-US" i="1">
                          <a:latin typeface="Cambria Math" charset="0"/>
                        </a:rPr>
                        <m:t>=</m:t>
                      </m:r>
                      <m:r>
                        <a:rPr lang="en-US" b="1" i="1" smtClean="0">
                          <a:latin typeface="Cambria Math" charset="0"/>
                        </a:rPr>
                        <m:t>𝒑</m:t>
                      </m:r>
                      <m:d>
                        <m:dPr>
                          <m:ctrlPr>
                            <a:rPr lang="en-US" i="1">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charset="0"/>
                                </a:rPr>
                                <m:t>𝒄</m:t>
                              </m:r>
                            </m:e>
                            <m:sub>
                              <m:r>
                                <a:rPr lang="en-US" i="1" dirty="0">
                                  <a:latin typeface="Cambria Math" charset="0"/>
                                </a:rPr>
                                <m:t>𝒌</m:t>
                              </m:r>
                            </m:sub>
                          </m:sSub>
                        </m:e>
                      </m:d>
                      <m:r>
                        <a:rPr lang="en-US" b="1" i="1" smtClean="0">
                          <a:latin typeface="Cambria Math" charset="0"/>
                        </a:rPr>
                        <m:t>𝒑</m:t>
                      </m:r>
                      <m:r>
                        <a:rPr lang="en-US" i="1">
                          <a:latin typeface="Cambria Math" charset="0"/>
                        </a:rPr>
                        <m:t>(</m:t>
                      </m:r>
                      <m:r>
                        <a:rPr lang="en-US" i="1">
                          <a:latin typeface="Cambria Math" charset="0"/>
                        </a:rPr>
                        <m:t>𝒙</m:t>
                      </m:r>
                      <m:r>
                        <a:rPr lang="en-US" i="1">
                          <a:latin typeface="Cambria Math" charset="0"/>
                        </a:rPr>
                        <m:t>|</m:t>
                      </m:r>
                      <m:sSub>
                        <m:sSubPr>
                          <m:ctrlPr>
                            <a:rPr lang="en-US" i="1" dirty="0">
                              <a:latin typeface="Cambria Math" panose="02040503050406030204" pitchFamily="18" charset="0"/>
                            </a:rPr>
                          </m:ctrlPr>
                        </m:sSubPr>
                        <m:e>
                          <m:r>
                            <a:rPr lang="en-US" i="1" dirty="0">
                              <a:latin typeface="Cambria Math" charset="0"/>
                            </a:rPr>
                            <m:t>𝒄</m:t>
                          </m:r>
                        </m:e>
                        <m:sub>
                          <m:r>
                            <a:rPr lang="en-US" i="1" dirty="0">
                              <a:latin typeface="Cambria Math" charset="0"/>
                            </a:rPr>
                            <m:t>𝒌</m:t>
                          </m:r>
                        </m:sub>
                      </m:sSub>
                      <m:r>
                        <a:rPr lang="en-US" i="1">
                          <a:latin typeface="Cambria Math" charset="0"/>
                        </a:rPr>
                        <m:t>)</m:t>
                      </m:r>
                    </m:oMath>
                  </m:oMathPara>
                </a14:m>
                <a:endParaRPr lang="en-US" dirty="0"/>
              </a:p>
              <a:p>
                <a:endParaRPr lang="en-US" dirty="0"/>
              </a:p>
              <a:p>
                <a:r>
                  <a:rPr lang="en-US" dirty="0"/>
                  <a:t>This is equivalent to the joint probability model </a:t>
                </a:r>
                <a:r>
                  <a:rPr lang="en-US" i="1" dirty="0"/>
                  <a:t>p(</a:t>
                </a:r>
                <a:r>
                  <a:rPr lang="en-SG" i="1" dirty="0"/>
                  <a:t>x</a:t>
                </a:r>
                <a:r>
                  <a:rPr lang="en-SG" i="1" baseline="-25000" dirty="0"/>
                  <a:t>1</a:t>
                </a:r>
                <a:r>
                  <a:rPr lang="en-SG" i="1" dirty="0"/>
                  <a:t>, x</a:t>
                </a:r>
                <a:r>
                  <a:rPr lang="en-SG" i="1" baseline="-25000" dirty="0"/>
                  <a:t>2</a:t>
                </a:r>
                <a:r>
                  <a:rPr lang="en-SG" i="1" dirty="0"/>
                  <a:t>, </a:t>
                </a:r>
                <a:r>
                  <a:rPr lang="mr-IN" i="1" dirty="0"/>
                  <a:t>…</a:t>
                </a:r>
                <a:r>
                  <a:rPr lang="en-US" i="1" dirty="0"/>
                  <a:t>, </a:t>
                </a:r>
                <a:r>
                  <a:rPr lang="en-US" i="1" dirty="0" err="1"/>
                  <a:t>x</a:t>
                </a:r>
                <a:r>
                  <a:rPr lang="en-US" i="1" baseline="-25000" dirty="0" err="1"/>
                  <a:t>n</a:t>
                </a:r>
                <a:r>
                  <a:rPr lang="en-US" i="1" dirty="0"/>
                  <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charset="0"/>
                          </a:rPr>
                          <m:t>𝒄</m:t>
                        </m:r>
                      </m:e>
                      <m:sub>
                        <m:r>
                          <a:rPr lang="en-US" i="1" dirty="0">
                            <a:latin typeface="Cambria Math" charset="0"/>
                          </a:rPr>
                          <m:t>𝒌</m:t>
                        </m:r>
                      </m:sub>
                    </m:sSub>
                  </m:oMath>
                </a14:m>
                <a:r>
                  <a:rPr lang="en-US" i="1"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35" t="-287"/>
                </a:stretch>
              </a:blipFill>
            </p:spPr>
            <p:txBody>
              <a:bodyPr/>
              <a:lstStyle/>
              <a:p>
                <a:r>
                  <a:rPr lang="en-US">
                    <a:noFill/>
                  </a:rPr>
                  <a:t> </a:t>
                </a:r>
              </a:p>
            </p:txBody>
          </p:sp>
        </mc:Fallback>
      </mc:AlternateContent>
    </p:spTree>
    <p:extLst>
      <p:ext uri="{BB962C8B-B14F-4D97-AF65-F5344CB8AC3E}">
        <p14:creationId xmlns:p14="http://schemas.microsoft.com/office/powerpoint/2010/main" val="348733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 Classifier</a:t>
            </a:r>
            <a:br>
              <a:rPr lang="en-US" dirty="0"/>
            </a:br>
            <a:r>
              <a:rPr lang="en-US" dirty="0"/>
              <a:t>Assumptions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Using the chain-rule:</a:t>
                </a:r>
              </a:p>
              <a:p>
                <a:pPr marL="0" indent="0">
                  <a:buNone/>
                </a:pPr>
                <a:endParaRPr lang="en-US" b="1" i="1" dirty="0">
                  <a:latin typeface="Cambria Math" charset="0"/>
                </a:endParaRP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charset="0"/>
                        </a:rPr>
                        <m:t>𝒑</m:t>
                      </m:r>
                      <m:d>
                        <m:dPr>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charset="0"/>
                                </a:rPr>
                                <m:t>𝒄</m:t>
                              </m:r>
                            </m:e>
                            <m:sub>
                              <m:r>
                                <a:rPr lang="en-US" b="1" i="1" smtClean="0">
                                  <a:latin typeface="Cambria Math" charset="0"/>
                                </a:rPr>
                                <m:t>𝒌</m:t>
                              </m:r>
                            </m:sub>
                          </m:sSub>
                          <m:r>
                            <a:rPr lang="en-US" b="1" i="1" smtClean="0">
                              <a:latin typeface="Cambria Math" charset="0"/>
                            </a:rPr>
                            <m:t>,</m:t>
                          </m:r>
                          <m:sSub>
                            <m:sSubPr>
                              <m:ctrlPr>
                                <a:rPr lang="en-US" i="1" dirty="0">
                                  <a:latin typeface="Cambria Math" panose="02040503050406030204" pitchFamily="18" charset="0"/>
                                </a:rPr>
                              </m:ctrlPr>
                            </m:sSubPr>
                            <m:e>
                              <m:r>
                                <a:rPr lang="en-US" i="1" dirty="0">
                                  <a:latin typeface="Cambria Math" charset="0"/>
                                </a:rPr>
                                <m:t>𝒙</m:t>
                              </m:r>
                            </m:e>
                            <m:sub>
                              <m:r>
                                <a:rPr lang="en-US" i="1" dirty="0">
                                  <a:latin typeface="Cambria Math" charset="0"/>
                                </a:rPr>
                                <m:t>𝟏</m:t>
                              </m:r>
                            </m:sub>
                          </m:sSub>
                          <m:r>
                            <m:rPr>
                              <m:nor/>
                            </m:rPr>
                            <a:rPr lang="en-SG" i="1" dirty="0"/>
                            <m:t>,</m:t>
                          </m:r>
                          <m:sSub>
                            <m:sSubPr>
                              <m:ctrlPr>
                                <a:rPr lang="en-US" i="1" dirty="0">
                                  <a:latin typeface="Cambria Math" panose="02040503050406030204" pitchFamily="18" charset="0"/>
                                </a:rPr>
                              </m:ctrlPr>
                            </m:sSubPr>
                            <m:e>
                              <m:r>
                                <a:rPr lang="en-US" i="1" dirty="0">
                                  <a:latin typeface="Cambria Math" charset="0"/>
                                </a:rPr>
                                <m:t>𝒙</m:t>
                              </m:r>
                            </m:e>
                            <m:sub>
                              <m:r>
                                <a:rPr lang="en-US" b="1" i="1" dirty="0" smtClean="0">
                                  <a:latin typeface="Cambria Math" charset="0"/>
                                </a:rPr>
                                <m:t>𝟐</m:t>
                              </m:r>
                            </m:sub>
                          </m:sSub>
                          <m:r>
                            <m:rPr>
                              <m:nor/>
                            </m:rPr>
                            <a:rPr lang="en-SG" i="1" dirty="0"/>
                            <m:t>, </m:t>
                          </m:r>
                          <m:r>
                            <m:rPr>
                              <m:nor/>
                            </m:rPr>
                            <a:rPr lang="mr-IN" i="1" dirty="0"/>
                            <m:t>…</m:t>
                          </m:r>
                          <m:r>
                            <m:rPr>
                              <m:nor/>
                            </m:rPr>
                            <a:rPr lang="en-US" i="1" dirty="0"/>
                            <m:t>,</m:t>
                          </m:r>
                          <m:sSub>
                            <m:sSubPr>
                              <m:ctrlPr>
                                <a:rPr lang="en-US" i="1" dirty="0">
                                  <a:latin typeface="Cambria Math" panose="02040503050406030204" pitchFamily="18" charset="0"/>
                                </a:rPr>
                              </m:ctrlPr>
                            </m:sSubPr>
                            <m:e>
                              <m:r>
                                <a:rPr lang="en-US" i="1" dirty="0">
                                  <a:latin typeface="Cambria Math" charset="0"/>
                                </a:rPr>
                                <m:t>𝒙</m:t>
                              </m:r>
                            </m:e>
                            <m:sub>
                              <m:r>
                                <a:rPr lang="en-US" b="1" i="1" dirty="0" smtClean="0">
                                  <a:latin typeface="Cambria Math" charset="0"/>
                                </a:rPr>
                                <m:t>𝒏</m:t>
                              </m:r>
                            </m:sub>
                          </m:sSub>
                          <m:r>
                            <m:rPr>
                              <m:nor/>
                            </m:rPr>
                            <a:rPr lang="en-US" b="1" i="1" dirty="0" smtClean="0"/>
                            <m:t>)=</m:t>
                          </m:r>
                          <m:r>
                            <m:rPr>
                              <m:nor/>
                            </m:rPr>
                            <a:rPr lang="en-US" b="1" i="1" dirty="0" smtClean="0"/>
                            <m:t>p</m:t>
                          </m:r>
                          <m:r>
                            <m:rPr>
                              <m:nor/>
                            </m:rPr>
                            <a:rPr lang="en-US" b="1" i="1" dirty="0" smtClean="0"/>
                            <m:t>(</m:t>
                          </m:r>
                          <m:sSub>
                            <m:sSubPr>
                              <m:ctrlPr>
                                <a:rPr lang="en-US" b="1" i="1" dirty="0" smtClean="0">
                                  <a:latin typeface="Cambria Math" panose="02040503050406030204" pitchFamily="18" charset="0"/>
                                </a:rPr>
                              </m:ctrlPr>
                            </m:sSubPr>
                            <m:e>
                              <m:r>
                                <a:rPr lang="en-US" b="1" i="1" dirty="0" smtClean="0">
                                  <a:latin typeface="Cambria Math" charset="0"/>
                                </a:rPr>
                                <m:t>𝒙</m:t>
                              </m:r>
                            </m:e>
                            <m:sub>
                              <m:r>
                                <a:rPr lang="en-US" b="1" i="1" dirty="0" smtClean="0">
                                  <a:latin typeface="Cambria Math" charset="0"/>
                                </a:rPr>
                                <m:t>𝟏</m:t>
                              </m:r>
                            </m:sub>
                          </m:sSub>
                        </m:e>
                        <m:e>
                          <m:sSub>
                            <m:sSubPr>
                              <m:ctrlPr>
                                <a:rPr lang="en-US" i="1" dirty="0">
                                  <a:latin typeface="Cambria Math" panose="02040503050406030204" pitchFamily="18" charset="0"/>
                                </a:rPr>
                              </m:ctrlPr>
                            </m:sSubPr>
                            <m:e>
                              <m:r>
                                <a:rPr lang="en-US" i="1" dirty="0">
                                  <a:latin typeface="Cambria Math" charset="0"/>
                                </a:rPr>
                                <m:t>𝒙</m:t>
                              </m:r>
                            </m:e>
                            <m:sub>
                              <m:r>
                                <a:rPr lang="en-US" b="1" i="1" dirty="0" smtClean="0">
                                  <a:latin typeface="Cambria Math" charset="0"/>
                                </a:rPr>
                                <m:t>𝟐</m:t>
                              </m:r>
                            </m:sub>
                          </m:sSub>
                          <m:r>
                            <a:rPr lang="en-US" b="1" i="1" dirty="0" smtClean="0">
                              <a:latin typeface="Cambria Math" charset="0"/>
                            </a:rPr>
                            <m:t>,</m:t>
                          </m:r>
                          <m:sSub>
                            <m:sSubPr>
                              <m:ctrlPr>
                                <a:rPr lang="en-US" i="1" dirty="0">
                                  <a:latin typeface="Cambria Math" panose="02040503050406030204" pitchFamily="18" charset="0"/>
                                </a:rPr>
                              </m:ctrlPr>
                            </m:sSubPr>
                            <m:e>
                              <m:r>
                                <a:rPr lang="en-US" i="1" dirty="0">
                                  <a:latin typeface="Cambria Math" charset="0"/>
                                </a:rPr>
                                <m:t>𝒙</m:t>
                              </m:r>
                            </m:e>
                            <m:sub>
                              <m:r>
                                <a:rPr lang="en-US" b="1" i="1" dirty="0" smtClean="0">
                                  <a:latin typeface="Cambria Math" charset="0"/>
                                </a:rPr>
                                <m:t>𝟑</m:t>
                              </m:r>
                            </m:sub>
                          </m:sSub>
                          <m:r>
                            <a:rPr lang="en-US" b="1" i="1" dirty="0" smtClean="0">
                              <a:latin typeface="Cambria Math" charset="0"/>
                            </a:rPr>
                            <m:t>, …, </m:t>
                          </m:r>
                          <m:sSub>
                            <m:sSubPr>
                              <m:ctrlPr>
                                <a:rPr lang="en-US" b="1" i="1" dirty="0" smtClean="0">
                                  <a:latin typeface="Cambria Math" panose="02040503050406030204" pitchFamily="18" charset="0"/>
                                </a:rPr>
                              </m:ctrlPr>
                            </m:sSubPr>
                            <m:e>
                              <m:r>
                                <a:rPr lang="en-US" b="1" i="1" dirty="0" smtClean="0">
                                  <a:latin typeface="Cambria Math" charset="0"/>
                                </a:rPr>
                                <m:t>𝒄</m:t>
                              </m:r>
                            </m:e>
                            <m:sub>
                              <m:r>
                                <a:rPr lang="en-US" b="1" i="1" dirty="0" smtClean="0">
                                  <a:latin typeface="Cambria Math" charset="0"/>
                                </a:rPr>
                                <m:t>𝒌</m:t>
                              </m:r>
                            </m:sub>
                          </m:sSub>
                        </m:e>
                      </m:d>
                      <m:r>
                        <a:rPr lang="en-US" b="1" i="1" dirty="0" smtClean="0">
                          <a:latin typeface="Cambria Math" charset="0"/>
                        </a:rPr>
                        <m:t>𝒑</m:t>
                      </m:r>
                      <m:d>
                        <m:dPr>
                          <m:ctrlPr>
                            <a:rPr lang="en-US" b="1" i="1" dirty="0" smtClean="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charset="0"/>
                                </a:rPr>
                                <m:t>𝒙</m:t>
                              </m:r>
                            </m:e>
                            <m:sub>
                              <m:r>
                                <a:rPr lang="en-US" b="1" i="1" dirty="0" smtClean="0">
                                  <a:latin typeface="Cambria Math" charset="0"/>
                                </a:rPr>
                                <m:t>𝟐</m:t>
                              </m:r>
                            </m:sub>
                          </m:sSub>
                        </m:e>
                        <m:e>
                          <m:sSub>
                            <m:sSubPr>
                              <m:ctrlPr>
                                <a:rPr lang="en-US" i="1" dirty="0">
                                  <a:latin typeface="Cambria Math" panose="02040503050406030204" pitchFamily="18" charset="0"/>
                                </a:rPr>
                              </m:ctrlPr>
                            </m:sSubPr>
                            <m:e>
                              <m:r>
                                <a:rPr lang="en-US" i="1" dirty="0">
                                  <a:latin typeface="Cambria Math" charset="0"/>
                                </a:rPr>
                                <m:t>𝒙</m:t>
                              </m:r>
                            </m:e>
                            <m:sub>
                              <m:r>
                                <a:rPr lang="en-US" i="1" dirty="0">
                                  <a:latin typeface="Cambria Math" charset="0"/>
                                </a:rPr>
                                <m:t>𝟑</m:t>
                              </m:r>
                            </m:sub>
                          </m:sSub>
                          <m:r>
                            <a:rPr lang="en-US" b="1" i="1" dirty="0" smtClean="0">
                              <a:latin typeface="Cambria Math" charset="0"/>
                            </a:rPr>
                            <m:t>, …,</m:t>
                          </m:r>
                          <m:sSub>
                            <m:sSubPr>
                              <m:ctrlPr>
                                <a:rPr lang="en-US" i="1" dirty="0">
                                  <a:latin typeface="Cambria Math" panose="02040503050406030204" pitchFamily="18" charset="0"/>
                                </a:rPr>
                              </m:ctrlPr>
                            </m:sSubPr>
                            <m:e>
                              <m:r>
                                <a:rPr lang="en-US" i="1" dirty="0">
                                  <a:latin typeface="Cambria Math" charset="0"/>
                                </a:rPr>
                                <m:t>𝒄</m:t>
                              </m:r>
                            </m:e>
                            <m:sub>
                              <m:r>
                                <a:rPr lang="en-US" i="1" dirty="0">
                                  <a:latin typeface="Cambria Math" charset="0"/>
                                </a:rPr>
                                <m:t>𝒌</m:t>
                              </m:r>
                            </m:sub>
                          </m:sSub>
                        </m:e>
                      </m:d>
                      <m:r>
                        <a:rPr lang="en-US" b="1" i="1" dirty="0" smtClean="0">
                          <a:latin typeface="Cambria Math" charset="0"/>
                        </a:rPr>
                        <m:t>…</m:t>
                      </m:r>
                      <m:r>
                        <a:rPr lang="en-US" b="1" i="1" dirty="0" smtClean="0">
                          <a:latin typeface="Cambria Math" charset="0"/>
                        </a:rPr>
                        <m:t>𝒑</m:t>
                      </m:r>
                      <m:d>
                        <m:dPr>
                          <m:ctrlPr>
                            <a:rPr lang="en-US" b="1" i="1" dirty="0" smtClean="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charset="0"/>
                                </a:rPr>
                                <m:t>𝒙</m:t>
                              </m:r>
                            </m:e>
                            <m:sub>
                              <m:r>
                                <a:rPr lang="en-US" b="1" i="1" dirty="0" smtClean="0">
                                  <a:latin typeface="Cambria Math" charset="0"/>
                                </a:rPr>
                                <m:t>𝒏</m:t>
                              </m:r>
                            </m:sub>
                          </m:sSub>
                        </m:e>
                        <m:e>
                          <m:sSub>
                            <m:sSubPr>
                              <m:ctrlPr>
                                <a:rPr lang="en-US" i="1" dirty="0">
                                  <a:latin typeface="Cambria Math" panose="02040503050406030204" pitchFamily="18" charset="0"/>
                                </a:rPr>
                              </m:ctrlPr>
                            </m:sSubPr>
                            <m:e>
                              <m:r>
                                <a:rPr lang="en-US" i="1" dirty="0">
                                  <a:latin typeface="Cambria Math" charset="0"/>
                                </a:rPr>
                                <m:t>𝒄</m:t>
                              </m:r>
                            </m:e>
                            <m:sub>
                              <m:r>
                                <a:rPr lang="en-US" i="1" dirty="0">
                                  <a:latin typeface="Cambria Math" charset="0"/>
                                </a:rPr>
                                <m:t>𝒌</m:t>
                              </m:r>
                            </m:sub>
                          </m:sSub>
                        </m:e>
                      </m:d>
                      <m:r>
                        <a:rPr lang="en-US" b="1" i="1" dirty="0" smtClean="0">
                          <a:latin typeface="Cambria Math" charset="0"/>
                        </a:rPr>
                        <m:t>𝒑</m:t>
                      </m:r>
                      <m:d>
                        <m:dPr>
                          <m:ctrlPr>
                            <a:rPr lang="en-US" b="1" i="1" dirty="0" smtClean="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charset="0"/>
                                </a:rPr>
                                <m:t>𝒄</m:t>
                              </m:r>
                            </m:e>
                            <m:sub>
                              <m:r>
                                <a:rPr lang="en-US" i="1" dirty="0">
                                  <a:latin typeface="Cambria Math" charset="0"/>
                                </a:rPr>
                                <m:t>𝒌</m:t>
                              </m:r>
                            </m:sub>
                          </m:sSub>
                        </m:e>
                      </m:d>
                    </m:oMath>
                  </m:oMathPara>
                </a14:m>
                <a:endParaRPr lang="en-US" b="1" dirty="0"/>
              </a:p>
              <a:p>
                <a:endParaRPr lang="en-US" dirty="0"/>
              </a:p>
              <a:p>
                <a:r>
                  <a:rPr lang="en-US" dirty="0"/>
                  <a:t>In practice the joint probabilities </a:t>
                </a:r>
                <a:r>
                  <a:rPr lang="en-US" i="1" dirty="0"/>
                  <a:t>p(x</a:t>
                </a:r>
                <a:r>
                  <a:rPr lang="en-US" i="1" baseline="-25000" dirty="0"/>
                  <a:t>1</a:t>
                </a:r>
                <a:r>
                  <a:rPr lang="en-US" i="1" dirty="0"/>
                  <a:t>|x</a:t>
                </a:r>
                <a:r>
                  <a:rPr lang="en-US" i="1" baseline="-25000" dirty="0"/>
                  <a:t>2</a:t>
                </a:r>
                <a:r>
                  <a:rPr lang="en-US" i="1" dirty="0"/>
                  <a:t>,</a:t>
                </a:r>
                <a:r>
                  <a:rPr lang="mr-IN" i="1" dirty="0"/>
                  <a:t>…</a:t>
                </a:r>
                <a:r>
                  <a:rPr lang="en-US" i="1" dirty="0"/>
                  <a:t>,</a:t>
                </a:r>
                <a:r>
                  <a:rPr lang="en-US" i="1" dirty="0" err="1"/>
                  <a:t>c</a:t>
                </a:r>
                <a:r>
                  <a:rPr lang="en-US" i="1" baseline="-25000" dirty="0" err="1"/>
                  <a:t>k</a:t>
                </a:r>
                <a:r>
                  <a:rPr lang="en-US" i="1" dirty="0"/>
                  <a:t>)</a:t>
                </a:r>
                <a:r>
                  <a:rPr lang="en-US" dirty="0"/>
                  <a:t> etc. are difficult to estimate, and thus we make the naïve assumption that all </a:t>
                </a:r>
                <a:r>
                  <a:rPr lang="en-US" i="1" dirty="0"/>
                  <a:t>x</a:t>
                </a:r>
                <a:r>
                  <a:rPr lang="en-US" i="1" baseline="-25000" dirty="0"/>
                  <a:t>i</a:t>
                </a:r>
                <a:r>
                  <a:rPr lang="en-US" i="1" dirty="0"/>
                  <a:t> </a:t>
                </a:r>
                <a:r>
                  <a:rPr lang="en-US" dirty="0"/>
                  <a:t>terms are independent. Thus each </a:t>
                </a:r>
                <a:r>
                  <a:rPr lang="en-US" i="1" dirty="0"/>
                  <a:t>p(x</a:t>
                </a:r>
                <a:r>
                  <a:rPr lang="en-US" i="1" baseline="-25000" dirty="0"/>
                  <a:t>i</a:t>
                </a:r>
                <a:r>
                  <a:rPr lang="en-US" i="1" dirty="0"/>
                  <a:t>|x</a:t>
                </a:r>
                <a:r>
                  <a:rPr lang="en-US" i="1" baseline="-25000" dirty="0"/>
                  <a:t>i+1,</a:t>
                </a:r>
                <a:r>
                  <a:rPr lang="en-US" i="1" dirty="0"/>
                  <a:t> </a:t>
                </a:r>
                <a:r>
                  <a:rPr lang="mr-IN" i="1" dirty="0"/>
                  <a:t>…</a:t>
                </a:r>
                <a:r>
                  <a:rPr lang="en-US" i="1" dirty="0"/>
                  <a:t>, </a:t>
                </a:r>
                <a:r>
                  <a:rPr lang="en-US" i="1" dirty="0" err="1"/>
                  <a:t>x</a:t>
                </a:r>
                <a:r>
                  <a:rPr lang="en-US" i="1" baseline="-25000" dirty="0" err="1"/>
                  <a:t>n</a:t>
                </a:r>
                <a:r>
                  <a:rPr lang="en-US" i="1" dirty="0" err="1"/>
                  <a:t>,c</a:t>
                </a:r>
                <a:r>
                  <a:rPr lang="en-US" i="1" baseline="-25000" dirty="0" err="1"/>
                  <a:t>k</a:t>
                </a:r>
                <a:r>
                  <a:rPr lang="en-US" i="1" dirty="0"/>
                  <a:t>) = p(</a:t>
                </a:r>
                <a:r>
                  <a:rPr lang="en-US" i="1" dirty="0" err="1"/>
                  <a:t>x</a:t>
                </a:r>
                <a:r>
                  <a:rPr lang="en-US" i="1" baseline="-25000" dirty="0" err="1"/>
                  <a:t>i</a:t>
                </a:r>
                <a:r>
                  <a:rPr lang="en-US" i="1" dirty="0" err="1"/>
                  <a:t>|c</a:t>
                </a:r>
                <a:r>
                  <a:rPr lang="en-US" i="1" baseline="-25000" dirty="0" err="1"/>
                  <a:t>k</a:t>
                </a:r>
                <a:r>
                  <a:rPr lang="en-US" i="1" dirty="0"/>
                  <a:t>)</a:t>
                </a:r>
              </a:p>
              <a:p>
                <a:r>
                  <a:rPr lang="en-US" dirty="0"/>
                  <a:t>This gives us the final form for the Naïve Bayes Classifier</a:t>
                </a:r>
              </a:p>
              <a:p>
                <a:pPr marL="0" indent="0">
                  <a:buNone/>
                </a:pPr>
                <a:br>
                  <a:rPr lang="en-US" dirty="0"/>
                </a:br>
                <a14:m>
                  <m:oMathPara xmlns:m="http://schemas.openxmlformats.org/officeDocument/2006/math">
                    <m:oMathParaPr>
                      <m:jc m:val="centerGroup"/>
                    </m:oMathParaPr>
                    <m:oMath xmlns:m="http://schemas.openxmlformats.org/officeDocument/2006/math">
                      <m:r>
                        <a:rPr lang="en-US" b="1" i="1" smtClean="0">
                          <a:latin typeface="Cambria Math" charset="0"/>
                        </a:rPr>
                        <m:t>𝒑</m:t>
                      </m:r>
                      <m:d>
                        <m:dPr>
                          <m:ctrlPr>
                            <a:rPr lang="en-US" b="1" i="1" smtClean="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charset="0"/>
                                </a:rPr>
                                <m:t>𝒄</m:t>
                              </m:r>
                            </m:e>
                            <m:sub>
                              <m:r>
                                <a:rPr lang="en-US" i="1" dirty="0">
                                  <a:latin typeface="Cambria Math" charset="0"/>
                                </a:rPr>
                                <m:t>𝒌</m:t>
                              </m:r>
                            </m:sub>
                          </m:sSub>
                        </m:e>
                        <m:e>
                          <m:sSub>
                            <m:sSubPr>
                              <m:ctrlPr>
                                <a:rPr lang="en-US" b="1" i="1" smtClean="0">
                                  <a:latin typeface="Cambria Math" panose="02040503050406030204" pitchFamily="18" charset="0"/>
                                </a:rPr>
                              </m:ctrlPr>
                            </m:sSubPr>
                            <m:e>
                              <m:r>
                                <a:rPr lang="en-US" b="1" i="1" smtClean="0">
                                  <a:latin typeface="Cambria Math" charset="0"/>
                                </a:rPr>
                                <m:t>𝒙</m:t>
                              </m:r>
                            </m:e>
                            <m:sub>
                              <m:r>
                                <a:rPr lang="en-US" b="1" i="1" smtClean="0">
                                  <a:latin typeface="Cambria Math" charset="0"/>
                                </a:rPr>
                                <m:t>𝟏</m:t>
                              </m:r>
                            </m:sub>
                          </m:sSub>
                          <m:r>
                            <a:rPr lang="en-US" b="1" i="1" smtClean="0">
                              <a:latin typeface="Cambria Math" charset="0"/>
                            </a:rPr>
                            <m:t>,</m:t>
                          </m:r>
                          <m:sSub>
                            <m:sSubPr>
                              <m:ctrlPr>
                                <a:rPr lang="en-US" i="1">
                                  <a:latin typeface="Cambria Math" panose="02040503050406030204" pitchFamily="18" charset="0"/>
                                </a:rPr>
                              </m:ctrlPr>
                            </m:sSubPr>
                            <m:e>
                              <m:r>
                                <a:rPr lang="en-US" i="1">
                                  <a:latin typeface="Cambria Math" charset="0"/>
                                </a:rPr>
                                <m:t>𝒙</m:t>
                              </m:r>
                            </m:e>
                            <m:sub>
                              <m:r>
                                <a:rPr lang="en-US" b="1" i="1" smtClean="0">
                                  <a:latin typeface="Cambria Math" charset="0"/>
                                </a:rPr>
                                <m:t>𝟐</m:t>
                              </m:r>
                            </m:sub>
                          </m:sSub>
                          <m:r>
                            <a:rPr lang="en-US" b="1" i="1" smtClean="0">
                              <a:latin typeface="Cambria Math" charset="0"/>
                            </a:rPr>
                            <m:t>,…,</m:t>
                          </m:r>
                          <m:sSub>
                            <m:sSubPr>
                              <m:ctrlPr>
                                <a:rPr lang="en-US" i="1">
                                  <a:latin typeface="Cambria Math" panose="02040503050406030204" pitchFamily="18" charset="0"/>
                                </a:rPr>
                              </m:ctrlPr>
                            </m:sSubPr>
                            <m:e>
                              <m:r>
                                <a:rPr lang="en-US" i="1">
                                  <a:latin typeface="Cambria Math" charset="0"/>
                                </a:rPr>
                                <m:t>𝒙</m:t>
                              </m:r>
                            </m:e>
                            <m:sub>
                              <m:r>
                                <a:rPr lang="en-US" b="1" i="1" smtClean="0">
                                  <a:latin typeface="Cambria Math" charset="0"/>
                                </a:rPr>
                                <m:t>𝒏</m:t>
                              </m:r>
                            </m:sub>
                          </m:sSub>
                        </m:e>
                      </m:d>
                      <m:r>
                        <a:rPr lang="en-US" b="1" i="1" smtClean="0">
                          <a:latin typeface="Cambria Math" charset="0"/>
                        </a:rPr>
                        <m:t>=</m:t>
                      </m:r>
                      <m:r>
                        <a:rPr lang="en-US" b="1" i="1" smtClean="0">
                          <a:latin typeface="Cambria Math" charset="0"/>
                        </a:rPr>
                        <m:t>𝒑</m:t>
                      </m:r>
                      <m:r>
                        <a:rPr lang="en-US" b="1" i="1" smtClean="0">
                          <a:latin typeface="Cambria Math" charset="0"/>
                        </a:rPr>
                        <m:t>(</m:t>
                      </m:r>
                      <m:sSub>
                        <m:sSubPr>
                          <m:ctrlPr>
                            <a:rPr lang="en-US" i="1" dirty="0">
                              <a:latin typeface="Cambria Math" panose="02040503050406030204" pitchFamily="18" charset="0"/>
                            </a:rPr>
                          </m:ctrlPr>
                        </m:sSubPr>
                        <m:e>
                          <m:r>
                            <a:rPr lang="en-US" i="1" dirty="0">
                              <a:latin typeface="Cambria Math" charset="0"/>
                            </a:rPr>
                            <m:t>𝒄</m:t>
                          </m:r>
                        </m:e>
                        <m:sub>
                          <m:r>
                            <a:rPr lang="en-US" i="1" dirty="0">
                              <a:latin typeface="Cambria Math" charset="0"/>
                            </a:rPr>
                            <m:t>𝒌</m:t>
                          </m:r>
                        </m:sub>
                      </m:sSub>
                      <m:r>
                        <a:rPr lang="en-US" b="1" i="1" smtClean="0">
                          <a:latin typeface="Cambria Math" charset="0"/>
                        </a:rPr>
                        <m:t>)</m:t>
                      </m:r>
                      <m:nary>
                        <m:naryPr>
                          <m:chr m:val="∏"/>
                          <m:limLoc m:val="subSup"/>
                          <m:ctrlPr>
                            <a:rPr lang="is-IS" b="1" i="1" smtClean="0">
                              <a:latin typeface="Cambria Math" panose="02040503050406030204" pitchFamily="18" charset="0"/>
                            </a:rPr>
                          </m:ctrlPr>
                        </m:naryPr>
                        <m:sub>
                          <m:r>
                            <m:rPr>
                              <m:brk m:alnAt="25"/>
                            </m:rPr>
                            <a:rPr lang="en-US" b="1" i="1" smtClean="0">
                              <a:latin typeface="Cambria Math" charset="0"/>
                            </a:rPr>
                            <m:t>𝒊</m:t>
                          </m:r>
                          <m:r>
                            <a:rPr lang="en-US" b="1" i="1" smtClean="0">
                              <a:latin typeface="Cambria Math" charset="0"/>
                            </a:rPr>
                            <m:t>=</m:t>
                          </m:r>
                          <m:r>
                            <a:rPr lang="en-US" b="1" i="1" smtClean="0">
                              <a:latin typeface="Cambria Math" charset="0"/>
                            </a:rPr>
                            <m:t>𝟏</m:t>
                          </m:r>
                        </m:sub>
                        <m:sup>
                          <m:r>
                            <a:rPr lang="en-US" b="1" i="1" smtClean="0">
                              <a:latin typeface="Cambria Math" charset="0"/>
                            </a:rPr>
                            <m:t>𝒏</m:t>
                          </m:r>
                        </m:sup>
                        <m:e>
                          <m:r>
                            <a:rPr lang="en-US" b="1" i="1" smtClean="0">
                              <a:latin typeface="Cambria Math" charset="0"/>
                            </a:rPr>
                            <m:t>𝒑</m:t>
                          </m:r>
                          <m:r>
                            <a:rPr lang="en-US" b="1" i="1" smtClean="0">
                              <a:latin typeface="Cambria Math" charset="0"/>
                            </a:rPr>
                            <m:t>(</m:t>
                          </m:r>
                          <m:r>
                            <m:rPr>
                              <m:nor/>
                            </m:rPr>
                            <a:rPr lang="en-US" i="1" dirty="0"/>
                            <m:t>x</m:t>
                          </m:r>
                          <m:r>
                            <m:rPr>
                              <m:nor/>
                            </m:rPr>
                            <a:rPr lang="en-US" i="1" baseline="-25000" dirty="0"/>
                            <m:t>i</m:t>
                          </m:r>
                          <m:r>
                            <a:rPr lang="en-US" b="1" i="1" smtClean="0">
                              <a:latin typeface="Cambria Math" charset="0"/>
                            </a:rPr>
                            <m:t>|</m:t>
                          </m:r>
                          <m:sSub>
                            <m:sSubPr>
                              <m:ctrlPr>
                                <a:rPr lang="en-US" i="1" dirty="0">
                                  <a:latin typeface="Cambria Math" panose="02040503050406030204" pitchFamily="18" charset="0"/>
                                </a:rPr>
                              </m:ctrlPr>
                            </m:sSubPr>
                            <m:e>
                              <m:r>
                                <a:rPr lang="en-US" i="1" dirty="0">
                                  <a:latin typeface="Cambria Math" charset="0"/>
                                </a:rPr>
                                <m:t>𝒄</m:t>
                              </m:r>
                            </m:e>
                            <m:sub>
                              <m:r>
                                <a:rPr lang="en-US" i="1" dirty="0">
                                  <a:latin typeface="Cambria Math" charset="0"/>
                                </a:rPr>
                                <m:t>𝒌</m:t>
                              </m:r>
                            </m:sub>
                          </m:sSub>
                          <m:r>
                            <a:rPr lang="en-US" b="1" i="1" smtClean="0">
                              <a:latin typeface="Cambria Math" charset="0"/>
                            </a:rPr>
                            <m:t>)</m:t>
                          </m:r>
                        </m:e>
                      </m:nary>
                    </m:oMath>
                  </m:oMathPara>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35" t="-287" r="-784"/>
                </a:stretch>
              </a:blipFill>
            </p:spPr>
            <p:txBody>
              <a:bodyPr/>
              <a:lstStyle/>
              <a:p>
                <a:r>
                  <a:rPr lang="en-US">
                    <a:noFill/>
                  </a:rPr>
                  <a:t> </a:t>
                </a:r>
              </a:p>
            </p:txBody>
          </p:sp>
        </mc:Fallback>
      </mc:AlternateContent>
    </p:spTree>
    <p:extLst>
      <p:ext uri="{BB962C8B-B14F-4D97-AF65-F5344CB8AC3E}">
        <p14:creationId xmlns:p14="http://schemas.microsoft.com/office/powerpoint/2010/main" val="3340568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 Classifier</a:t>
            </a:r>
            <a:br>
              <a:rPr lang="en-US" dirty="0"/>
            </a:br>
            <a:r>
              <a:rPr lang="en-US" dirty="0"/>
              <a:t>Parameter Estimation</a:t>
            </a:r>
          </a:p>
        </p:txBody>
      </p:sp>
      <p:sp>
        <p:nvSpPr>
          <p:cNvPr id="3" name="Content Placeholder 2"/>
          <p:cNvSpPr>
            <a:spLocks noGrp="1"/>
          </p:cNvSpPr>
          <p:nvPr>
            <p:ph idx="1"/>
          </p:nvPr>
        </p:nvSpPr>
        <p:spPr/>
        <p:txBody>
          <a:bodyPr/>
          <a:lstStyle/>
          <a:p>
            <a:r>
              <a:rPr lang="en-US" dirty="0"/>
              <a:t>Naïve Bayes Classifiers must be “trained” on training data before being able to classify a given sample.</a:t>
            </a:r>
          </a:p>
          <a:p>
            <a:r>
              <a:rPr lang="en-US" dirty="0"/>
              <a:t>Parameter Estimation:</a:t>
            </a:r>
          </a:p>
          <a:p>
            <a:pPr lvl="1"/>
            <a:r>
              <a:rPr lang="en-US" dirty="0"/>
              <a:t>We need to estimate </a:t>
            </a:r>
            <a:r>
              <a:rPr lang="en-US" i="1" dirty="0"/>
              <a:t>p(</a:t>
            </a:r>
            <a:r>
              <a:rPr lang="en-US" i="1" dirty="0" err="1"/>
              <a:t>c</a:t>
            </a:r>
            <a:r>
              <a:rPr lang="en-US" i="1" baseline="-25000" dirty="0" err="1"/>
              <a:t>k</a:t>
            </a:r>
            <a:r>
              <a:rPr lang="en-US" i="1" dirty="0"/>
              <a:t>)</a:t>
            </a:r>
            <a:r>
              <a:rPr lang="en-US" dirty="0"/>
              <a:t> for every </a:t>
            </a:r>
            <a:r>
              <a:rPr lang="en-US" i="1" dirty="0" err="1">
                <a:sym typeface="Symbol" panose="05050102010706020507" pitchFamily="18" charset="2"/>
              </a:rPr>
              <a:t>c</a:t>
            </a:r>
            <a:r>
              <a:rPr lang="en-US" i="1" baseline="-25000" dirty="0" err="1">
                <a:sym typeface="Symbol" panose="05050102010706020507" pitchFamily="18" charset="2"/>
              </a:rPr>
              <a:t>k</a:t>
            </a:r>
            <a:r>
              <a:rPr lang="en-US" i="1" dirty="0">
                <a:sym typeface="Symbol" panose="05050102010706020507" pitchFamily="18" charset="2"/>
              </a:rPr>
              <a:t>  C</a:t>
            </a:r>
            <a:r>
              <a:rPr lang="en-US" dirty="0">
                <a:sym typeface="Symbol" panose="05050102010706020507" pitchFamily="18" charset="2"/>
              </a:rPr>
              <a:t>:</a:t>
            </a:r>
          </a:p>
          <a:p>
            <a:pPr lvl="2"/>
            <a:r>
              <a:rPr lang="en-US" dirty="0">
                <a:sym typeface="Symbol" panose="05050102010706020507" pitchFamily="18" charset="2"/>
              </a:rPr>
              <a:t>Uniform Assumption: For </a:t>
            </a:r>
            <a:r>
              <a:rPr lang="en-US" i="1" dirty="0">
                <a:sym typeface="Symbol" panose="05050102010706020507" pitchFamily="18" charset="2"/>
              </a:rPr>
              <a:t>n</a:t>
            </a:r>
            <a:r>
              <a:rPr lang="en-US" dirty="0">
                <a:sym typeface="Symbol" panose="05050102010706020507" pitchFamily="18" charset="2"/>
              </a:rPr>
              <a:t> classes, the probability of </a:t>
            </a:r>
            <a:r>
              <a:rPr lang="en-US" i="1" dirty="0">
                <a:sym typeface="Symbol" panose="05050102010706020507" pitchFamily="18" charset="2"/>
              </a:rPr>
              <a:t>p(</a:t>
            </a:r>
            <a:r>
              <a:rPr lang="en-US" i="1" dirty="0" err="1">
                <a:sym typeface="Symbol" panose="05050102010706020507" pitchFamily="18" charset="2"/>
              </a:rPr>
              <a:t>c</a:t>
            </a:r>
            <a:r>
              <a:rPr lang="en-US" i="1" baseline="-25000" dirty="0" err="1">
                <a:sym typeface="Symbol" panose="05050102010706020507" pitchFamily="18" charset="2"/>
              </a:rPr>
              <a:t>k</a:t>
            </a:r>
            <a:r>
              <a:rPr lang="en-US" i="1" dirty="0">
                <a:sym typeface="Symbol" panose="05050102010706020507" pitchFamily="18" charset="2"/>
              </a:rPr>
              <a:t>) </a:t>
            </a:r>
            <a:r>
              <a:rPr lang="en-US" dirty="0">
                <a:sym typeface="Symbol" panose="05050102010706020507" pitchFamily="18" charset="2"/>
              </a:rPr>
              <a:t>is simply 1/n.</a:t>
            </a:r>
          </a:p>
          <a:p>
            <a:pPr lvl="2"/>
            <a:r>
              <a:rPr lang="en-US" dirty="0"/>
              <a:t> Based on training set: if there is a total of </a:t>
            </a:r>
            <a:r>
              <a:rPr lang="en-US" i="1" dirty="0"/>
              <a:t>S</a:t>
            </a:r>
            <a:r>
              <a:rPr lang="en-US" dirty="0"/>
              <a:t> training samples, and</a:t>
            </a:r>
          </a:p>
          <a:p>
            <a:pPr lvl="2"/>
            <a:r>
              <a:rPr lang="en-US" dirty="0"/>
              <a:t> </a:t>
            </a:r>
            <a:r>
              <a:rPr lang="en-US" i="1" dirty="0" err="1"/>
              <a:t>s</a:t>
            </a:r>
            <a:r>
              <a:rPr lang="en-US" i="1" baseline="-25000" dirty="0" err="1"/>
              <a:t>k</a:t>
            </a:r>
            <a:r>
              <a:rPr lang="en-US" i="1" dirty="0"/>
              <a:t> </a:t>
            </a:r>
            <a:r>
              <a:rPr lang="en-US" dirty="0"/>
              <a:t>samples for class </a:t>
            </a:r>
            <a:r>
              <a:rPr lang="en-US" i="1" dirty="0" err="1"/>
              <a:t>c</a:t>
            </a:r>
            <a:r>
              <a:rPr lang="en-US" i="1" baseline="-25000" dirty="0" err="1"/>
              <a:t>k</a:t>
            </a:r>
            <a:r>
              <a:rPr lang="en-US" dirty="0"/>
              <a:t>, then </a:t>
            </a:r>
            <a:r>
              <a:rPr lang="en-US" i="1" dirty="0"/>
              <a:t>p(</a:t>
            </a:r>
            <a:r>
              <a:rPr lang="en-US" i="1" dirty="0" err="1"/>
              <a:t>c</a:t>
            </a:r>
            <a:r>
              <a:rPr lang="en-US" i="1" baseline="-25000" dirty="0" err="1"/>
              <a:t>k</a:t>
            </a:r>
            <a:r>
              <a:rPr lang="en-US" i="1" dirty="0"/>
              <a:t>) = </a:t>
            </a:r>
            <a:r>
              <a:rPr lang="en-US" i="1" dirty="0" err="1"/>
              <a:t>s</a:t>
            </a:r>
            <a:r>
              <a:rPr lang="en-US" i="1" baseline="-25000" dirty="0" err="1"/>
              <a:t>k</a:t>
            </a:r>
            <a:r>
              <a:rPr lang="en-US" dirty="0"/>
              <a:t> / S.</a:t>
            </a:r>
          </a:p>
          <a:p>
            <a:pPr lvl="1"/>
            <a:r>
              <a:rPr lang="en-US" dirty="0"/>
              <a:t>Estimating </a:t>
            </a:r>
            <a:r>
              <a:rPr lang="en-US" i="1" dirty="0"/>
              <a:t>p(</a:t>
            </a:r>
            <a:r>
              <a:rPr lang="en-US" i="1" dirty="0" err="1"/>
              <a:t>x</a:t>
            </a:r>
            <a:r>
              <a:rPr lang="en-US" i="1" baseline="-25000" dirty="0" err="1"/>
              <a:t>i</a:t>
            </a:r>
            <a:r>
              <a:rPr lang="en-US" i="1" dirty="0" err="1"/>
              <a:t>|c</a:t>
            </a:r>
            <a:r>
              <a:rPr lang="en-US" i="1" baseline="-25000" dirty="0" err="1"/>
              <a:t>k</a:t>
            </a:r>
            <a:r>
              <a:rPr lang="en-US" i="1" dirty="0"/>
              <a:t>) </a:t>
            </a:r>
            <a:r>
              <a:rPr lang="en-US" dirty="0"/>
              <a:t>is somewhat trickier. We will look at three approaches:</a:t>
            </a:r>
          </a:p>
          <a:p>
            <a:pPr lvl="2"/>
            <a:r>
              <a:rPr lang="en-US" dirty="0"/>
              <a:t>Gaussian: Assumes that the probability of a feature </a:t>
            </a:r>
            <a:r>
              <a:rPr lang="en-US" i="1" dirty="0"/>
              <a:t>x</a:t>
            </a:r>
            <a:r>
              <a:rPr lang="en-US" i="1" baseline="-25000" dirty="0"/>
              <a:t>i</a:t>
            </a:r>
            <a:r>
              <a:rPr lang="en-US" dirty="0"/>
              <a:t> taking a particular value </a:t>
            </a:r>
            <a:r>
              <a:rPr lang="en-US" i="1" dirty="0"/>
              <a:t>v </a:t>
            </a:r>
            <a:r>
              <a:rPr lang="en-US" dirty="0"/>
              <a:t>in class </a:t>
            </a:r>
            <a:r>
              <a:rPr lang="en-US" i="1" dirty="0" err="1"/>
              <a:t>c</a:t>
            </a:r>
            <a:r>
              <a:rPr lang="en-US" i="1" baseline="-25000" dirty="0" err="1"/>
              <a:t>k</a:t>
            </a:r>
            <a:r>
              <a:rPr lang="en-US" dirty="0"/>
              <a:t> follows a normal distribution.</a:t>
            </a:r>
          </a:p>
          <a:p>
            <a:pPr lvl="2"/>
            <a:r>
              <a:rPr lang="en-US" dirty="0"/>
              <a:t>Multinomial: Assumes that the frequency of a feature </a:t>
            </a:r>
            <a:r>
              <a:rPr lang="en-US" i="1" dirty="0"/>
              <a:t>x</a:t>
            </a:r>
            <a:r>
              <a:rPr lang="en-US" i="1" baseline="-25000" dirty="0"/>
              <a:t>i</a:t>
            </a:r>
            <a:r>
              <a:rPr lang="en-US" i="1" dirty="0"/>
              <a:t> </a:t>
            </a:r>
            <a:r>
              <a:rPr lang="en-US" dirty="0"/>
              <a:t>occurring in a class is governed by a multinomial distribution.</a:t>
            </a:r>
          </a:p>
          <a:p>
            <a:pPr lvl="2"/>
            <a:r>
              <a:rPr lang="en-US" dirty="0"/>
              <a:t>Bernoulli: Assumes that the </a:t>
            </a:r>
            <a:r>
              <a:rPr lang="en-US" dirty="0" err="1"/>
              <a:t>boolean</a:t>
            </a:r>
            <a:r>
              <a:rPr lang="en-US" dirty="0"/>
              <a:t> (yes/no) occurrence of a feature </a:t>
            </a:r>
            <a:r>
              <a:rPr lang="en-US" i="1" dirty="0"/>
              <a:t>x</a:t>
            </a:r>
            <a:r>
              <a:rPr lang="en-US" i="1" baseline="-25000" dirty="0"/>
              <a:t>i</a:t>
            </a:r>
            <a:r>
              <a:rPr lang="en-US" dirty="0"/>
              <a:t> occurring in class </a:t>
            </a:r>
            <a:r>
              <a:rPr lang="en-US" i="1" dirty="0" err="1"/>
              <a:t>c</a:t>
            </a:r>
            <a:r>
              <a:rPr lang="en-US" i="1" baseline="-25000" dirty="0" err="1"/>
              <a:t>k</a:t>
            </a:r>
            <a:r>
              <a:rPr lang="en-US" dirty="0"/>
              <a:t> is governed by a Bernoulli distribution.</a:t>
            </a:r>
          </a:p>
          <a:p>
            <a:pPr lvl="2"/>
            <a:endParaRPr lang="en-US" dirty="0"/>
          </a:p>
        </p:txBody>
      </p:sp>
    </p:spTree>
    <p:extLst>
      <p:ext uri="{BB962C8B-B14F-4D97-AF65-F5344CB8AC3E}">
        <p14:creationId xmlns:p14="http://schemas.microsoft.com/office/powerpoint/2010/main" val="14796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 Distribution Naïve Bayes</a:t>
            </a:r>
            <a:br>
              <a:rPr lang="en-US" dirty="0"/>
            </a:br>
            <a:r>
              <a:rPr lang="en-US" dirty="0"/>
              <a:t>Continuous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This is used when classes contain continuous variables. </a:t>
                </a:r>
              </a:p>
              <a:p>
                <a:pPr lvl="1"/>
                <a:r>
                  <a:rPr lang="en-US" dirty="0"/>
                  <a:t>E.g. when we are classifying male and female, we may consider height, shoe sizes, weight, etc. All of which are continuous values.</a:t>
                </a:r>
              </a:p>
              <a:p>
                <a:r>
                  <a:rPr lang="en-US" dirty="0"/>
                  <a:t>To compute </a:t>
                </a:r>
                <a:r>
                  <a:rPr lang="en-US" i="1" dirty="0"/>
                  <a:t>p(</a:t>
                </a:r>
                <a:r>
                  <a:rPr lang="en-US" i="1" dirty="0" err="1"/>
                  <a:t>x</a:t>
                </a:r>
                <a:r>
                  <a:rPr lang="en-US" i="1" baseline="-25000" dirty="0" err="1"/>
                  <a:t>i</a:t>
                </a:r>
                <a:r>
                  <a:rPr lang="en-US" i="1" dirty="0" err="1"/>
                  <a:t>|c</a:t>
                </a:r>
                <a:r>
                  <a:rPr lang="en-US" i="1" baseline="-25000" dirty="0" err="1"/>
                  <a:t>k</a:t>
                </a:r>
                <a:r>
                  <a:rPr lang="en-US" i="1" dirty="0"/>
                  <a:t>)</a:t>
                </a:r>
                <a:r>
                  <a:rPr lang="en-US" dirty="0"/>
                  <a:t>:</a:t>
                </a:r>
              </a:p>
              <a:p>
                <a:pPr lvl="1"/>
                <a:r>
                  <a:rPr lang="en-US" dirty="0"/>
                  <a:t>Partition all </a:t>
                </a:r>
                <a:r>
                  <a:rPr lang="en-US" i="1" dirty="0"/>
                  <a:t>x</a:t>
                </a:r>
                <a:r>
                  <a:rPr lang="en-US" i="1" baseline="-25000" dirty="0"/>
                  <a:t>i</a:t>
                </a:r>
                <a:r>
                  <a:rPr lang="en-US" dirty="0"/>
                  <a:t> by class </a:t>
                </a:r>
                <a:r>
                  <a:rPr lang="en-US" i="1" dirty="0" err="1"/>
                  <a:t>c</a:t>
                </a:r>
                <a:r>
                  <a:rPr lang="en-US" i="1" baseline="-25000" dirty="0" err="1"/>
                  <a:t>k</a:t>
                </a:r>
                <a:r>
                  <a:rPr lang="en-US" dirty="0"/>
                  <a:t>:</a:t>
                </a:r>
              </a:p>
              <a:p>
                <a:pPr lvl="1"/>
                <a:r>
                  <a:rPr lang="en-US" dirty="0"/>
                  <a:t>Find the mean </a:t>
                </a:r>
                <a:r>
                  <a:rPr lang="en-US" i="1" dirty="0"/>
                  <a:t>µ</a:t>
                </a:r>
                <a:r>
                  <a:rPr lang="en-US" i="1" baseline="-25000" dirty="0"/>
                  <a:t>k</a:t>
                </a:r>
                <a:r>
                  <a:rPr lang="en-US" i="1" dirty="0"/>
                  <a:t> </a:t>
                </a:r>
                <a:r>
                  <a:rPr lang="en-US" dirty="0"/>
                  <a:t>and variance </a:t>
                </a:r>
                <a:r>
                  <a:rPr lang="en-US" i="1" dirty="0">
                    <a:sym typeface="Symbol" panose="05050102010706020507" pitchFamily="18" charset="2"/>
                  </a:rPr>
                  <a:t></a:t>
                </a:r>
                <a:r>
                  <a:rPr lang="en-US" i="1" baseline="-25000" dirty="0">
                    <a:sym typeface="Symbol" panose="05050102010706020507" pitchFamily="18" charset="2"/>
                  </a:rPr>
                  <a:t>k</a:t>
                </a:r>
                <a:r>
                  <a:rPr lang="en-US" dirty="0"/>
                  <a:t> </a:t>
                </a:r>
                <a:r>
                  <a:rPr lang="en-US" baseline="30000" dirty="0"/>
                  <a:t>2</a:t>
                </a:r>
                <a:r>
                  <a:rPr lang="en-US" dirty="0"/>
                  <a:t>of all data in </a:t>
                </a:r>
                <a:r>
                  <a:rPr lang="en-US" i="1" dirty="0"/>
                  <a:t>c</a:t>
                </a:r>
                <a:r>
                  <a:rPr lang="en-US" i="1" baseline="-25000" dirty="0"/>
                  <a:t>k</a:t>
                </a:r>
                <a:r>
                  <a:rPr lang="en-US" dirty="0"/>
                  <a:t>.</a:t>
                </a:r>
                <a:endParaRPr lang="en-US" i="1" dirty="0"/>
              </a:p>
              <a:p>
                <a:pPr lvl="1"/>
                <a:r>
                  <a:rPr lang="en-US" dirty="0"/>
                  <a:t>Now when we encounter a variable (e.g. height) </a:t>
                </a:r>
                <a:r>
                  <a:rPr lang="en-US" i="1" dirty="0"/>
                  <a:t>x</a:t>
                </a:r>
                <a:r>
                  <a:rPr lang="en-US" i="1" baseline="-25000" dirty="0"/>
                  <a:t>i</a:t>
                </a:r>
                <a:r>
                  <a:rPr lang="en-US" dirty="0"/>
                  <a:t> of value </a:t>
                </a:r>
                <a:r>
                  <a:rPr lang="en-US" i="1" dirty="0"/>
                  <a:t>v</a:t>
                </a:r>
                <a:r>
                  <a:rPr lang="en-US" dirty="0"/>
                  <a:t> (e.g. 1.8m), the probability density is:</a:t>
                </a:r>
              </a:p>
              <a:p>
                <a:pPr lvl="1" indent="0">
                  <a:buNone/>
                </a:pPr>
                <a:endParaRPr lang="en-US" dirty="0"/>
              </a:p>
              <a:p>
                <a:pPr lvl="1" indent="0">
                  <a:buNone/>
                </a:pPr>
                <a14:m>
                  <m:oMathPara xmlns:m="http://schemas.openxmlformats.org/officeDocument/2006/math">
                    <m:oMathParaPr>
                      <m:jc m:val="centerGroup"/>
                    </m:oMathParaPr>
                    <m:oMath xmlns:m="http://schemas.openxmlformats.org/officeDocument/2006/math">
                      <m:r>
                        <a:rPr lang="en-SG" b="0" i="1" smtClean="0">
                          <a:latin typeface="Cambria Math" panose="02040503050406030204" pitchFamily="18" charset="0"/>
                        </a:rPr>
                        <m:t>𝑝</m:t>
                      </m:r>
                      <m:d>
                        <m:dPr>
                          <m:ctrlPr>
                            <a:rPr lang="en-SG" b="0" i="1" smtClean="0">
                              <a:latin typeface="Cambria Math" panose="02040503050406030204" pitchFamily="18" charset="0"/>
                            </a:rPr>
                          </m:ctrlPr>
                        </m:dPr>
                        <m:e>
                          <m:sSub>
                            <m:sSubPr>
                              <m:ctrlPr>
                                <a:rPr lang="en-SG" b="0" i="1" smtClean="0">
                                  <a:latin typeface="Cambria Math" panose="02040503050406030204" pitchFamily="18" charset="0"/>
                                </a:rPr>
                              </m:ctrlPr>
                            </m:sSubPr>
                            <m:e>
                              <m:r>
                                <a:rPr lang="en-SG" b="0" i="1" smtClean="0">
                                  <a:latin typeface="Cambria Math" panose="02040503050406030204" pitchFamily="18" charset="0"/>
                                </a:rPr>
                                <m:t>𝑥</m:t>
                              </m:r>
                            </m:e>
                            <m:sub>
                              <m:r>
                                <a:rPr lang="en-SG" b="0" i="1" smtClean="0">
                                  <a:latin typeface="Cambria Math" panose="02040503050406030204" pitchFamily="18" charset="0"/>
                                </a:rPr>
                                <m:t>𝑖</m:t>
                              </m:r>
                            </m:sub>
                          </m:sSub>
                          <m:r>
                            <a:rPr lang="en-SG" b="0" i="1" smtClean="0">
                              <a:latin typeface="Cambria Math" panose="02040503050406030204" pitchFamily="18" charset="0"/>
                            </a:rPr>
                            <m:t>=</m:t>
                          </m:r>
                          <m:r>
                            <a:rPr lang="en-SG" b="0" i="1" smtClean="0">
                              <a:latin typeface="Cambria Math" panose="02040503050406030204" pitchFamily="18" charset="0"/>
                            </a:rPr>
                            <m:t>𝑣</m:t>
                          </m:r>
                        </m:e>
                        <m:e>
                          <m:sSub>
                            <m:sSubPr>
                              <m:ctrlPr>
                                <a:rPr lang="en-SG" b="0" i="1" smtClean="0">
                                  <a:latin typeface="Cambria Math" panose="02040503050406030204" pitchFamily="18" charset="0"/>
                                </a:rPr>
                              </m:ctrlPr>
                            </m:sSubPr>
                            <m:e>
                              <m:r>
                                <a:rPr lang="en-SG" b="0" i="1" smtClean="0">
                                  <a:latin typeface="Cambria Math" panose="02040503050406030204" pitchFamily="18" charset="0"/>
                                </a:rPr>
                                <m:t>𝑐</m:t>
                              </m:r>
                            </m:e>
                            <m:sub>
                              <m:r>
                                <a:rPr lang="en-SG" b="0" i="1" smtClean="0">
                                  <a:latin typeface="Cambria Math" panose="02040503050406030204" pitchFamily="18" charset="0"/>
                                </a:rPr>
                                <m:t>𝑘</m:t>
                              </m:r>
                            </m:sub>
                          </m:sSub>
                        </m:e>
                      </m:d>
                      <m:r>
                        <a:rPr lang="en-SG" b="0" i="1" smtClean="0">
                          <a:latin typeface="Cambria Math" panose="02040503050406030204" pitchFamily="18" charset="0"/>
                        </a:rPr>
                        <m:t>=</m:t>
                      </m:r>
                      <m:f>
                        <m:fPr>
                          <m:ctrlPr>
                            <a:rPr lang="en-SG" b="0" i="1" smtClean="0">
                              <a:latin typeface="Cambria Math" panose="02040503050406030204" pitchFamily="18" charset="0"/>
                            </a:rPr>
                          </m:ctrlPr>
                        </m:fPr>
                        <m:num>
                          <m:r>
                            <a:rPr lang="en-SG" b="0" i="1" smtClean="0">
                              <a:latin typeface="Cambria Math" panose="02040503050406030204" pitchFamily="18" charset="0"/>
                            </a:rPr>
                            <m:t>1</m:t>
                          </m:r>
                        </m:num>
                        <m:den>
                          <m:rad>
                            <m:radPr>
                              <m:degHide m:val="on"/>
                              <m:ctrlPr>
                                <a:rPr lang="en-SG" b="0" i="1" smtClean="0">
                                  <a:latin typeface="Cambria Math" panose="02040503050406030204" pitchFamily="18" charset="0"/>
                                </a:rPr>
                              </m:ctrlPr>
                            </m:radPr>
                            <m:deg/>
                            <m:e>
                              <m:r>
                                <a:rPr lang="en-SG" b="0" i="1" smtClean="0">
                                  <a:latin typeface="Cambria Math" panose="02040503050406030204" pitchFamily="18" charset="0"/>
                                </a:rPr>
                                <m:t>2</m:t>
                              </m:r>
                              <m:r>
                                <a:rPr lang="en-SG" b="0" i="1" smtClean="0">
                                  <a:latin typeface="Cambria Math" panose="02040503050406030204" pitchFamily="18" charset="0"/>
                                  <a:ea typeface="Cambria Math" panose="02040503050406030204" pitchFamily="18" charset="0"/>
                                </a:rPr>
                                <m:t>𝜋</m:t>
                              </m:r>
                              <m:sSubSup>
                                <m:sSubSupPr>
                                  <m:ctrlPr>
                                    <a:rPr lang="en-SG" b="0" i="1" smtClean="0">
                                      <a:latin typeface="Cambria Math" panose="02040503050406030204" pitchFamily="18" charset="0"/>
                                      <a:ea typeface="Cambria Math" panose="02040503050406030204" pitchFamily="18" charset="0"/>
                                    </a:rPr>
                                  </m:ctrlPr>
                                </m:sSubSupPr>
                                <m:e>
                                  <m:r>
                                    <a:rPr lang="en-SG" b="0" i="1" smtClean="0">
                                      <a:latin typeface="Cambria Math" panose="02040503050406030204" pitchFamily="18" charset="0"/>
                                      <a:ea typeface="Cambria Math" panose="02040503050406030204" pitchFamily="18" charset="0"/>
                                    </a:rPr>
                                    <m:t>𝜎</m:t>
                                  </m:r>
                                </m:e>
                                <m:sub>
                                  <m:r>
                                    <a:rPr lang="en-SG" b="0" i="1" smtClean="0">
                                      <a:latin typeface="Cambria Math" panose="02040503050406030204" pitchFamily="18" charset="0"/>
                                      <a:ea typeface="Cambria Math" panose="02040503050406030204" pitchFamily="18" charset="0"/>
                                    </a:rPr>
                                    <m:t>𝑘</m:t>
                                  </m:r>
                                </m:sub>
                                <m:sup>
                                  <m:r>
                                    <a:rPr lang="en-SG" b="0" i="1" smtClean="0">
                                      <a:latin typeface="Cambria Math" panose="02040503050406030204" pitchFamily="18" charset="0"/>
                                      <a:ea typeface="Cambria Math" panose="02040503050406030204" pitchFamily="18" charset="0"/>
                                    </a:rPr>
                                    <m:t>2</m:t>
                                  </m:r>
                                </m:sup>
                              </m:sSubSup>
                            </m:e>
                          </m:rad>
                        </m:den>
                      </m:f>
                      <m:sSup>
                        <m:sSupPr>
                          <m:ctrlPr>
                            <a:rPr lang="en-SG" b="0" i="1" smtClean="0">
                              <a:latin typeface="Cambria Math" panose="02040503050406030204" pitchFamily="18" charset="0"/>
                            </a:rPr>
                          </m:ctrlPr>
                        </m:sSupPr>
                        <m:e>
                          <m:r>
                            <a:rPr lang="en-SG" b="0" i="1" smtClean="0">
                              <a:latin typeface="Cambria Math" panose="02040503050406030204" pitchFamily="18" charset="0"/>
                            </a:rPr>
                            <m:t>𝑒</m:t>
                          </m:r>
                        </m:e>
                        <m:sup>
                          <m:r>
                            <a:rPr lang="en-SG" b="0" i="1" smtClean="0">
                              <a:latin typeface="Cambria Math" panose="02040503050406030204" pitchFamily="18" charset="0"/>
                            </a:rPr>
                            <m:t>−</m:t>
                          </m:r>
                          <m:f>
                            <m:fPr>
                              <m:ctrlPr>
                                <a:rPr lang="en-SG" b="0" i="1" smtClean="0">
                                  <a:latin typeface="Cambria Math" panose="02040503050406030204" pitchFamily="18" charset="0"/>
                                </a:rPr>
                              </m:ctrlPr>
                            </m:fPr>
                            <m:num>
                              <m:sSup>
                                <m:sSupPr>
                                  <m:ctrlPr>
                                    <a:rPr lang="en-SG" b="0" i="1" smtClean="0">
                                      <a:latin typeface="Cambria Math" panose="02040503050406030204" pitchFamily="18" charset="0"/>
                                    </a:rPr>
                                  </m:ctrlPr>
                                </m:sSupPr>
                                <m:e>
                                  <m:r>
                                    <a:rPr lang="en-SG" b="0" i="1" smtClean="0">
                                      <a:latin typeface="Cambria Math" panose="02040503050406030204" pitchFamily="18" charset="0"/>
                                    </a:rPr>
                                    <m:t>(</m:t>
                                  </m:r>
                                  <m:r>
                                    <a:rPr lang="en-SG" b="0" i="1" smtClean="0">
                                      <a:latin typeface="Cambria Math" panose="02040503050406030204" pitchFamily="18" charset="0"/>
                                    </a:rPr>
                                    <m:t>𝑣</m:t>
                                  </m:r>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ea typeface="Cambria Math" panose="02040503050406030204" pitchFamily="18" charset="0"/>
                                        </a:rPr>
                                        <m:t>𝜇</m:t>
                                      </m:r>
                                    </m:e>
                                    <m:sub>
                                      <m:r>
                                        <a:rPr lang="en-SG" b="0" i="1" smtClean="0">
                                          <a:latin typeface="Cambria Math" panose="02040503050406030204" pitchFamily="18" charset="0"/>
                                        </a:rPr>
                                        <m:t>𝑘</m:t>
                                      </m:r>
                                    </m:sub>
                                  </m:sSub>
                                  <m:r>
                                    <a:rPr lang="en-SG" b="0" i="1" smtClean="0">
                                      <a:latin typeface="Cambria Math" panose="02040503050406030204" pitchFamily="18" charset="0"/>
                                    </a:rPr>
                                    <m:t>)</m:t>
                                  </m:r>
                                </m:e>
                                <m:sup>
                                  <m:r>
                                    <a:rPr lang="en-SG" b="0" i="1" smtClean="0">
                                      <a:latin typeface="Cambria Math" panose="02040503050406030204" pitchFamily="18" charset="0"/>
                                    </a:rPr>
                                    <m:t>2</m:t>
                                  </m:r>
                                </m:sup>
                              </m:sSup>
                            </m:num>
                            <m:den>
                              <m:sSubSup>
                                <m:sSubSupPr>
                                  <m:ctrlPr>
                                    <a:rPr lang="en-SG" b="0" i="1" smtClean="0">
                                      <a:latin typeface="Cambria Math" panose="02040503050406030204" pitchFamily="18" charset="0"/>
                                    </a:rPr>
                                  </m:ctrlPr>
                                </m:sSubSupPr>
                                <m:e>
                                  <m:r>
                                    <a:rPr lang="en-US" b="0" i="1" smtClean="0">
                                      <a:latin typeface="Cambria Math" panose="02040503050406030204" pitchFamily="18" charset="0"/>
                                    </a:rPr>
                                    <m:t>2</m:t>
                                  </m:r>
                                  <m:r>
                                    <a:rPr lang="en-SG" b="0" i="1" smtClean="0">
                                      <a:latin typeface="Cambria Math" panose="02040503050406030204" pitchFamily="18" charset="0"/>
                                      <a:ea typeface="Cambria Math" panose="02040503050406030204" pitchFamily="18" charset="0"/>
                                    </a:rPr>
                                    <m:t>𝜎</m:t>
                                  </m:r>
                                </m:e>
                                <m:sub>
                                  <m:r>
                                    <a:rPr lang="en-SG" b="0" i="1" smtClean="0">
                                      <a:latin typeface="Cambria Math" panose="02040503050406030204" pitchFamily="18" charset="0"/>
                                    </a:rPr>
                                    <m:t>𝑘</m:t>
                                  </m:r>
                                </m:sub>
                                <m:sup>
                                  <m:r>
                                    <a:rPr lang="en-SG" b="0" i="1" smtClean="0">
                                      <a:latin typeface="Cambria Math" panose="02040503050406030204" pitchFamily="18" charset="0"/>
                                    </a:rPr>
                                    <m:t>2</m:t>
                                  </m:r>
                                </m:sup>
                              </m:sSubSup>
                            </m:den>
                          </m:f>
                        </m:sup>
                      </m:sSup>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35" t="-287"/>
                </a:stretch>
              </a:blipFill>
            </p:spPr>
            <p:txBody>
              <a:bodyPr/>
              <a:lstStyle/>
              <a:p>
                <a:r>
                  <a:rPr lang="en-SG">
                    <a:noFill/>
                  </a:rPr>
                  <a:t> </a:t>
                </a:r>
              </a:p>
            </p:txBody>
          </p:sp>
        </mc:Fallback>
      </mc:AlternateContent>
    </p:spTree>
    <p:extLst>
      <p:ext uri="{BB962C8B-B14F-4D97-AF65-F5344CB8AC3E}">
        <p14:creationId xmlns:p14="http://schemas.microsoft.com/office/powerpoint/2010/main" val="3787876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SG" dirty="0"/>
          </a:p>
        </p:txBody>
      </p:sp>
      <p:sp>
        <p:nvSpPr>
          <p:cNvPr id="3" name="Content Placeholder 2"/>
          <p:cNvSpPr>
            <a:spLocks noGrp="1"/>
          </p:cNvSpPr>
          <p:nvPr>
            <p:ph idx="1"/>
          </p:nvPr>
        </p:nvSpPr>
        <p:spPr>
          <a:xfrm>
            <a:off x="550500" y="1378424"/>
            <a:ext cx="7771328" cy="4846091"/>
          </a:xfrm>
        </p:spPr>
        <p:txBody>
          <a:bodyPr/>
          <a:lstStyle/>
          <a:p>
            <a:r>
              <a:rPr lang="en-US" dirty="0"/>
              <a:t>Statistical methods, as the name implies, uses statistical formulae to learn from data and make predictions.</a:t>
            </a:r>
          </a:p>
          <a:p>
            <a:r>
              <a:rPr lang="en-US" dirty="0"/>
              <a:t>We will look at four major methods:</a:t>
            </a:r>
          </a:p>
          <a:p>
            <a:pPr lvl="1"/>
            <a:r>
              <a:rPr lang="en-US" dirty="0"/>
              <a:t>Regression.</a:t>
            </a:r>
          </a:p>
          <a:p>
            <a:pPr lvl="1"/>
            <a:r>
              <a:rPr lang="en-US" dirty="0"/>
              <a:t>Naïve Bayes Classification.</a:t>
            </a:r>
          </a:p>
          <a:p>
            <a:pPr lvl="1"/>
            <a:r>
              <a:rPr lang="en-US" dirty="0"/>
              <a:t>Decision Trees</a:t>
            </a:r>
          </a:p>
          <a:p>
            <a:pPr lvl="1"/>
            <a:r>
              <a:rPr lang="en-US" dirty="0"/>
              <a:t>Support Vector Machines.</a:t>
            </a:r>
          </a:p>
          <a:p>
            <a:r>
              <a:rPr lang="en-US" dirty="0"/>
              <a:t>This lecture gives you an alternative to neural networks and deep learning.</a:t>
            </a:r>
          </a:p>
          <a:p>
            <a:pPr lvl="1"/>
            <a:r>
              <a:rPr lang="en-US" dirty="0"/>
              <a:t>Statistical methods have better theoretical basis.</a:t>
            </a:r>
          </a:p>
          <a:p>
            <a:pPr lvl="1"/>
            <a:r>
              <a:rPr lang="en-US" dirty="0"/>
              <a:t>Statistical methods in general are faster to build and train.</a:t>
            </a:r>
          </a:p>
          <a:p>
            <a:pPr lvl="1"/>
            <a:r>
              <a:rPr lang="en-US" dirty="0"/>
              <a:t>Statistical methods usually have fewer hyper-parameters to adjust.</a:t>
            </a:r>
          </a:p>
          <a:p>
            <a:r>
              <a:rPr lang="en-US" dirty="0"/>
              <a:t>Statistical methods also give you a good idea whether the data is actually “learnable”</a:t>
            </a:r>
          </a:p>
          <a:p>
            <a:pPr lvl="1"/>
            <a:r>
              <a:rPr lang="en-US" dirty="0"/>
              <a:t>Much faster prototyping time, much simpler, though may provide relatively poor results.</a:t>
            </a:r>
            <a:endParaRPr lang="en-SG" dirty="0"/>
          </a:p>
        </p:txBody>
      </p:sp>
    </p:spTree>
    <p:extLst>
      <p:ext uri="{BB962C8B-B14F-4D97-AF65-F5344CB8AC3E}">
        <p14:creationId xmlns:p14="http://schemas.microsoft.com/office/powerpoint/2010/main" val="3001964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 Distribution Naïve Bayes</a:t>
            </a:r>
            <a:br>
              <a:rPr lang="en-US" dirty="0"/>
            </a:br>
            <a:r>
              <a:rPr lang="en-US" dirty="0"/>
              <a:t>Continuous Variables</a:t>
            </a:r>
            <a:endParaRPr lang="en-SG" dirty="0"/>
          </a:p>
        </p:txBody>
      </p:sp>
      <p:sp>
        <p:nvSpPr>
          <p:cNvPr id="3" name="Content Placeholder 2"/>
          <p:cNvSpPr>
            <a:spLocks noGrp="1"/>
          </p:cNvSpPr>
          <p:nvPr>
            <p:ph idx="1"/>
          </p:nvPr>
        </p:nvSpPr>
        <p:spPr/>
        <p:txBody>
          <a:bodyPr/>
          <a:lstStyle/>
          <a:p>
            <a:r>
              <a:rPr lang="en-US" dirty="0"/>
              <a:t>Let’s take an example of classifying men and women based on height, weight and foot size (“borrowed” from Wikipedia):</a:t>
            </a:r>
          </a:p>
          <a:p>
            <a:endParaRPr lang="en-US" dirty="0"/>
          </a:p>
          <a:p>
            <a:endParaRPr lang="en-US" dirty="0"/>
          </a:p>
          <a:p>
            <a:endParaRPr lang="en-US" dirty="0"/>
          </a:p>
          <a:p>
            <a:endParaRPr lang="en-US" dirty="0"/>
          </a:p>
          <a:p>
            <a:endParaRPr lang="en-US" dirty="0"/>
          </a:p>
          <a:p>
            <a:endParaRPr lang="en-US" dirty="0"/>
          </a:p>
          <a:p>
            <a:endParaRPr lang="en-US" dirty="0"/>
          </a:p>
          <a:p>
            <a:r>
              <a:rPr lang="en-US" dirty="0"/>
              <a:t>From here we need to work out the mean and variance for each class to compute the Gaussian probability function:</a:t>
            </a:r>
            <a:endParaRPr lang="en-SG" dirty="0"/>
          </a:p>
        </p:txBody>
      </p:sp>
      <p:pic>
        <p:nvPicPr>
          <p:cNvPr id="4" name="Picture 3"/>
          <p:cNvPicPr>
            <a:picLocks noChangeAspect="1"/>
          </p:cNvPicPr>
          <p:nvPr/>
        </p:nvPicPr>
        <p:blipFill>
          <a:blip r:embed="rId2"/>
          <a:stretch>
            <a:fillRect/>
          </a:stretch>
        </p:blipFill>
        <p:spPr>
          <a:xfrm>
            <a:off x="2781300" y="2812291"/>
            <a:ext cx="2689469" cy="1845434"/>
          </a:xfrm>
          <a:prstGeom prst="rect">
            <a:avLst/>
          </a:prstGeom>
        </p:spPr>
      </p:pic>
      <p:pic>
        <p:nvPicPr>
          <p:cNvPr id="5" name="Picture 4"/>
          <p:cNvPicPr>
            <a:picLocks noChangeAspect="1"/>
          </p:cNvPicPr>
          <p:nvPr/>
        </p:nvPicPr>
        <p:blipFill>
          <a:blip r:embed="rId3"/>
          <a:stretch>
            <a:fillRect/>
          </a:stretch>
        </p:blipFill>
        <p:spPr>
          <a:xfrm>
            <a:off x="834048" y="5359679"/>
            <a:ext cx="7600950" cy="876300"/>
          </a:xfrm>
          <a:prstGeom prst="rect">
            <a:avLst/>
          </a:prstGeom>
        </p:spPr>
      </p:pic>
    </p:spTree>
    <p:extLst>
      <p:ext uri="{BB962C8B-B14F-4D97-AF65-F5344CB8AC3E}">
        <p14:creationId xmlns:p14="http://schemas.microsoft.com/office/powerpoint/2010/main" val="935910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 Distribution Naïve Bayes</a:t>
            </a:r>
            <a:br>
              <a:rPr lang="en-US" dirty="0"/>
            </a:br>
            <a:r>
              <a:rPr lang="en-US" dirty="0"/>
              <a:t>Continuous Variables</a:t>
            </a:r>
            <a:endParaRPr lang="en-SG"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Assuming we have the following person and want to know if this is a male or female:</a:t>
                </a:r>
              </a:p>
              <a:p>
                <a:endParaRPr lang="en-US" dirty="0"/>
              </a:p>
              <a:p>
                <a:endParaRPr lang="en-US" dirty="0"/>
              </a:p>
              <a:p>
                <a:r>
                  <a:rPr lang="en-US" dirty="0"/>
                  <a:t>Recall:</a:t>
                </a:r>
              </a:p>
              <a:p>
                <a:pPr lvl="1" indent="0">
                  <a:buNone/>
                </a:pPr>
                <a14:m>
                  <m:oMathPara xmlns:m="http://schemas.openxmlformats.org/officeDocument/2006/math">
                    <m:oMathParaPr>
                      <m:jc m:val="centerGroup"/>
                    </m:oMathParaPr>
                    <m:oMath xmlns:m="http://schemas.openxmlformats.org/officeDocument/2006/math">
                      <m:r>
                        <a:rPr lang="en-US" b="1" i="1">
                          <a:latin typeface="Cambria Math" charset="0"/>
                        </a:rPr>
                        <m:t>𝒑</m:t>
                      </m:r>
                      <m:d>
                        <m:dPr>
                          <m:ctrlPr>
                            <a:rPr lang="en-US" b="1" i="1">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charset="0"/>
                                </a:rPr>
                                <m:t>𝒄</m:t>
                              </m:r>
                            </m:e>
                            <m:sub>
                              <m:r>
                                <a:rPr lang="en-US" i="1" dirty="0">
                                  <a:latin typeface="Cambria Math" charset="0"/>
                                </a:rPr>
                                <m:t>𝒌</m:t>
                              </m:r>
                            </m:sub>
                          </m:sSub>
                        </m:e>
                        <m:e>
                          <m:sSub>
                            <m:sSubPr>
                              <m:ctrlPr>
                                <a:rPr lang="en-US" b="1" i="1">
                                  <a:latin typeface="Cambria Math" panose="02040503050406030204" pitchFamily="18" charset="0"/>
                                </a:rPr>
                              </m:ctrlPr>
                            </m:sSubPr>
                            <m:e>
                              <m:r>
                                <a:rPr lang="en-US" b="1" i="1">
                                  <a:latin typeface="Cambria Math" charset="0"/>
                                </a:rPr>
                                <m:t>𝒙</m:t>
                              </m:r>
                            </m:e>
                            <m:sub>
                              <m:r>
                                <a:rPr lang="en-US" b="1" i="1">
                                  <a:latin typeface="Cambria Math" charset="0"/>
                                </a:rPr>
                                <m:t>𝟏</m:t>
                              </m:r>
                            </m:sub>
                          </m:sSub>
                          <m:r>
                            <a:rPr lang="en-US" b="1" i="1">
                              <a:latin typeface="Cambria Math" charset="0"/>
                            </a:rPr>
                            <m:t>,</m:t>
                          </m:r>
                          <m:sSub>
                            <m:sSubPr>
                              <m:ctrlPr>
                                <a:rPr lang="en-US" i="1">
                                  <a:latin typeface="Cambria Math" panose="02040503050406030204" pitchFamily="18" charset="0"/>
                                </a:rPr>
                              </m:ctrlPr>
                            </m:sSubPr>
                            <m:e>
                              <m:r>
                                <a:rPr lang="en-US" i="1">
                                  <a:latin typeface="Cambria Math" charset="0"/>
                                </a:rPr>
                                <m:t>𝒙</m:t>
                              </m:r>
                            </m:e>
                            <m:sub>
                              <m:r>
                                <a:rPr lang="en-US" b="1" i="1">
                                  <a:latin typeface="Cambria Math" charset="0"/>
                                </a:rPr>
                                <m:t>𝟐</m:t>
                              </m:r>
                            </m:sub>
                          </m:sSub>
                          <m:r>
                            <a:rPr lang="en-US" b="1" i="1">
                              <a:latin typeface="Cambria Math" charset="0"/>
                            </a:rPr>
                            <m:t>,…,</m:t>
                          </m:r>
                          <m:sSub>
                            <m:sSubPr>
                              <m:ctrlPr>
                                <a:rPr lang="en-US" i="1">
                                  <a:latin typeface="Cambria Math" panose="02040503050406030204" pitchFamily="18" charset="0"/>
                                </a:rPr>
                              </m:ctrlPr>
                            </m:sSubPr>
                            <m:e>
                              <m:r>
                                <a:rPr lang="en-US" i="1">
                                  <a:latin typeface="Cambria Math" charset="0"/>
                                </a:rPr>
                                <m:t>𝒙</m:t>
                              </m:r>
                            </m:e>
                            <m:sub>
                              <m:r>
                                <a:rPr lang="en-US" b="1" i="1">
                                  <a:latin typeface="Cambria Math" charset="0"/>
                                </a:rPr>
                                <m:t>𝒏</m:t>
                              </m:r>
                            </m:sub>
                          </m:sSub>
                        </m:e>
                      </m:d>
                      <m:r>
                        <a:rPr lang="en-US" b="1" i="1">
                          <a:latin typeface="Cambria Math" charset="0"/>
                        </a:rPr>
                        <m:t>=</m:t>
                      </m:r>
                      <m:r>
                        <a:rPr lang="en-US" b="1" i="1">
                          <a:latin typeface="Cambria Math" charset="0"/>
                        </a:rPr>
                        <m:t>𝒑</m:t>
                      </m:r>
                      <m:r>
                        <a:rPr lang="en-US" b="1" i="1">
                          <a:latin typeface="Cambria Math" charset="0"/>
                        </a:rPr>
                        <m:t>(</m:t>
                      </m:r>
                      <m:sSub>
                        <m:sSubPr>
                          <m:ctrlPr>
                            <a:rPr lang="en-US" i="1" dirty="0">
                              <a:latin typeface="Cambria Math" panose="02040503050406030204" pitchFamily="18" charset="0"/>
                            </a:rPr>
                          </m:ctrlPr>
                        </m:sSubPr>
                        <m:e>
                          <m:r>
                            <a:rPr lang="en-US" i="1" dirty="0">
                              <a:latin typeface="Cambria Math" charset="0"/>
                            </a:rPr>
                            <m:t>𝒄</m:t>
                          </m:r>
                        </m:e>
                        <m:sub>
                          <m:r>
                            <a:rPr lang="en-US" i="1" dirty="0">
                              <a:latin typeface="Cambria Math" charset="0"/>
                            </a:rPr>
                            <m:t>𝒌</m:t>
                          </m:r>
                        </m:sub>
                      </m:sSub>
                      <m:r>
                        <a:rPr lang="en-US" b="1" i="1">
                          <a:latin typeface="Cambria Math" charset="0"/>
                        </a:rPr>
                        <m:t>)</m:t>
                      </m:r>
                      <m:nary>
                        <m:naryPr>
                          <m:chr m:val="∏"/>
                          <m:limLoc m:val="subSup"/>
                          <m:ctrlPr>
                            <a:rPr lang="is-IS" b="1" i="1">
                              <a:latin typeface="Cambria Math" panose="02040503050406030204" pitchFamily="18" charset="0"/>
                            </a:rPr>
                          </m:ctrlPr>
                        </m:naryPr>
                        <m:sub>
                          <m:r>
                            <m:rPr>
                              <m:brk m:alnAt="25"/>
                            </m:rPr>
                            <a:rPr lang="en-US" b="1" i="1">
                              <a:latin typeface="Cambria Math" charset="0"/>
                            </a:rPr>
                            <m:t>𝒊</m:t>
                          </m:r>
                          <m:r>
                            <a:rPr lang="en-US" b="1" i="1">
                              <a:latin typeface="Cambria Math" charset="0"/>
                            </a:rPr>
                            <m:t>=</m:t>
                          </m:r>
                          <m:r>
                            <a:rPr lang="en-US" b="1" i="1">
                              <a:latin typeface="Cambria Math" charset="0"/>
                            </a:rPr>
                            <m:t>𝟏</m:t>
                          </m:r>
                        </m:sub>
                        <m:sup>
                          <m:r>
                            <a:rPr lang="en-US" b="1" i="1">
                              <a:latin typeface="Cambria Math" charset="0"/>
                            </a:rPr>
                            <m:t>𝒏</m:t>
                          </m:r>
                        </m:sup>
                        <m:e>
                          <m:r>
                            <a:rPr lang="en-US" b="1" i="1">
                              <a:latin typeface="Cambria Math" charset="0"/>
                            </a:rPr>
                            <m:t>𝒑</m:t>
                          </m:r>
                          <m:r>
                            <a:rPr lang="en-US" b="1" i="1">
                              <a:latin typeface="Cambria Math" charset="0"/>
                            </a:rPr>
                            <m:t>(</m:t>
                          </m:r>
                          <m:r>
                            <m:rPr>
                              <m:nor/>
                            </m:rPr>
                            <a:rPr lang="en-US" i="1" dirty="0"/>
                            <m:t>x</m:t>
                          </m:r>
                          <m:r>
                            <m:rPr>
                              <m:nor/>
                            </m:rPr>
                            <a:rPr lang="en-US" i="1" baseline="-25000" dirty="0"/>
                            <m:t>i</m:t>
                          </m:r>
                          <m:r>
                            <a:rPr lang="en-US" b="1" i="1">
                              <a:latin typeface="Cambria Math" charset="0"/>
                            </a:rPr>
                            <m:t>|</m:t>
                          </m:r>
                          <m:sSub>
                            <m:sSubPr>
                              <m:ctrlPr>
                                <a:rPr lang="en-US" i="1" dirty="0">
                                  <a:latin typeface="Cambria Math" panose="02040503050406030204" pitchFamily="18" charset="0"/>
                                </a:rPr>
                              </m:ctrlPr>
                            </m:sSubPr>
                            <m:e>
                              <m:r>
                                <a:rPr lang="en-US" i="1" dirty="0">
                                  <a:latin typeface="Cambria Math" charset="0"/>
                                </a:rPr>
                                <m:t>𝒄</m:t>
                              </m:r>
                            </m:e>
                            <m:sub>
                              <m:r>
                                <a:rPr lang="en-US" i="1" dirty="0">
                                  <a:latin typeface="Cambria Math" charset="0"/>
                                </a:rPr>
                                <m:t>𝒌</m:t>
                              </m:r>
                            </m:sub>
                          </m:sSub>
                          <m:r>
                            <a:rPr lang="en-US" b="1" i="1">
                              <a:latin typeface="Cambria Math" charset="0"/>
                            </a:rPr>
                            <m:t>)</m:t>
                          </m:r>
                        </m:e>
                      </m:nary>
                    </m:oMath>
                  </m:oMathPara>
                </a14:m>
                <a:endParaRPr lang="en-US" dirty="0"/>
              </a:p>
              <a:p>
                <a:pPr lvl="1"/>
                <a:r>
                  <a:rPr lang="en-US" dirty="0"/>
                  <a:t>Here it for the male class:</a:t>
                </a:r>
              </a:p>
              <a:p>
                <a:pPr lvl="1" indent="0">
                  <a:buNone/>
                </a:pPr>
                <a:r>
                  <a:rPr lang="en-US" dirty="0"/>
                  <a:t>	p(</a:t>
                </a:r>
                <a:r>
                  <a:rPr lang="en-US" dirty="0" err="1"/>
                  <a:t>male|height</a:t>
                </a:r>
                <a:r>
                  <a:rPr lang="en-US" dirty="0"/>
                  <a:t>, weight, fs) = p(male)p(</a:t>
                </a:r>
                <a:r>
                  <a:rPr lang="en-US" dirty="0" err="1"/>
                  <a:t>height|male</a:t>
                </a:r>
                <a:r>
                  <a:rPr lang="en-US" dirty="0"/>
                  <a:t>)p(</a:t>
                </a:r>
                <a:r>
                  <a:rPr lang="en-US" dirty="0" err="1"/>
                  <a:t>weight|male</a:t>
                </a:r>
                <a:r>
                  <a:rPr lang="en-US" dirty="0"/>
                  <a:t>)p(</a:t>
                </a:r>
                <a:r>
                  <a:rPr lang="en-US" dirty="0" err="1"/>
                  <a:t>fs|male</a:t>
                </a:r>
                <a:r>
                  <a:rPr lang="en-US" dirty="0"/>
                  <a:t>)</a:t>
                </a:r>
              </a:p>
              <a:p>
                <a:pPr lvl="1"/>
                <a:r>
                  <a:rPr lang="en-US" dirty="0"/>
                  <a:t>Since our training set has 4 males and 4 females, p(male) = 0.5</a:t>
                </a:r>
              </a:p>
              <a:p>
                <a:pPr marL="0" indent="0">
                  <a:buNone/>
                </a:pPr>
                <a:endParaRPr lang="en-S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35" t="-287"/>
                </a:stretch>
              </a:blipFill>
            </p:spPr>
            <p:txBody>
              <a:bodyPr/>
              <a:lstStyle/>
              <a:p>
                <a:r>
                  <a:rPr lang="en-SG">
                    <a:noFill/>
                  </a:rPr>
                  <a:t> </a:t>
                </a:r>
              </a:p>
            </p:txBody>
          </p:sp>
        </mc:Fallback>
      </mc:AlternateContent>
      <p:pic>
        <p:nvPicPr>
          <p:cNvPr id="4" name="Picture 3"/>
          <p:cNvPicPr>
            <a:picLocks noChangeAspect="1"/>
          </p:cNvPicPr>
          <p:nvPr/>
        </p:nvPicPr>
        <p:blipFill>
          <a:blip r:embed="rId3"/>
          <a:stretch>
            <a:fillRect/>
          </a:stretch>
        </p:blipFill>
        <p:spPr>
          <a:xfrm>
            <a:off x="1891689" y="2468318"/>
            <a:ext cx="3609975" cy="733425"/>
          </a:xfrm>
          <a:prstGeom prst="rect">
            <a:avLst/>
          </a:prstGeom>
        </p:spPr>
      </p:pic>
    </p:spTree>
    <p:extLst>
      <p:ext uri="{BB962C8B-B14F-4D97-AF65-F5344CB8AC3E}">
        <p14:creationId xmlns:p14="http://schemas.microsoft.com/office/powerpoint/2010/main" val="634170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 Distribution Naïve Bayes</a:t>
            </a:r>
            <a:br>
              <a:rPr lang="en-US" dirty="0"/>
            </a:br>
            <a:r>
              <a:rPr lang="en-US" dirty="0"/>
              <a:t>Continuous Variables</a:t>
            </a:r>
            <a:endParaRPr lang="en-SG"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 compute p(</a:t>
                </a:r>
                <a:r>
                  <a:rPr lang="en-US" dirty="0" err="1"/>
                  <a:t>height|male</a:t>
                </a:r>
                <a:r>
                  <a:rPr lang="en-US" dirty="0"/>
                  <a:t>). This person is 6 feet tall, so we want:</a:t>
                </a:r>
              </a:p>
              <a:p>
                <a:pPr marL="0" indent="0">
                  <a:buNone/>
                </a:pPr>
                <a:r>
                  <a:rPr lang="en-US" dirty="0"/>
                  <a:t>	p(height=6 | male):</a:t>
                </a: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𝒑</m:t>
                      </m:r>
                      <m:d>
                        <m:dPr>
                          <m:ctrlPr>
                            <a:rPr lang="en-US" b="1" i="1" smtClean="0">
                              <a:latin typeface="Cambria Math" panose="02040503050406030204" pitchFamily="18" charset="0"/>
                            </a:rPr>
                          </m:ctrlPr>
                        </m:dPr>
                        <m:e>
                          <m:r>
                            <a:rPr lang="en-US" b="1" i="1" smtClean="0">
                              <a:latin typeface="Cambria Math" panose="02040503050406030204" pitchFamily="18" charset="0"/>
                            </a:rPr>
                            <m:t>𝒉𝒆𝒊𝒈𝒉𝒕</m:t>
                          </m:r>
                          <m:r>
                            <a:rPr lang="en-US" b="1" i="1" smtClean="0">
                              <a:latin typeface="Cambria Math" panose="02040503050406030204" pitchFamily="18" charset="0"/>
                            </a:rPr>
                            <m:t>=</m:t>
                          </m:r>
                          <m:r>
                            <a:rPr lang="en-US" b="1" i="1" smtClean="0">
                              <a:latin typeface="Cambria Math" panose="02040503050406030204" pitchFamily="18" charset="0"/>
                            </a:rPr>
                            <m:t>𝟔</m:t>
                          </m:r>
                        </m:e>
                        <m:e>
                          <m:r>
                            <a:rPr lang="en-US" b="1" i="1" smtClean="0">
                              <a:latin typeface="Cambria Math" panose="02040503050406030204" pitchFamily="18" charset="0"/>
                            </a:rPr>
                            <m:t>𝒎𝒂𝒍𝒆</m:t>
                          </m:r>
                        </m:e>
                      </m:d>
                      <m:r>
                        <a:rPr lang="en-US" b="1" i="1" smtClean="0">
                          <a:latin typeface="Cambria Math" panose="02040503050406030204" pitchFamily="18" charset="0"/>
                        </a:rPr>
                        <m:t>=</m:t>
                      </m:r>
                      <m:f>
                        <m:fPr>
                          <m:ctrlPr>
                            <a:rPr lang="en-SG" b="0" i="1">
                              <a:latin typeface="Cambria Math" panose="02040503050406030204" pitchFamily="18" charset="0"/>
                            </a:rPr>
                          </m:ctrlPr>
                        </m:fPr>
                        <m:num>
                          <m:r>
                            <a:rPr lang="en-SG" b="0" i="1">
                              <a:latin typeface="Cambria Math" panose="02040503050406030204" pitchFamily="18" charset="0"/>
                            </a:rPr>
                            <m:t>1</m:t>
                          </m:r>
                        </m:num>
                        <m:den>
                          <m:rad>
                            <m:radPr>
                              <m:degHide m:val="on"/>
                              <m:ctrlPr>
                                <a:rPr lang="en-SG" b="0" i="1">
                                  <a:latin typeface="Cambria Math" panose="02040503050406030204" pitchFamily="18" charset="0"/>
                                </a:rPr>
                              </m:ctrlPr>
                            </m:radPr>
                            <m:deg/>
                            <m:e>
                              <m:r>
                                <a:rPr lang="en-SG" b="0" i="1">
                                  <a:latin typeface="Cambria Math" panose="02040503050406030204" pitchFamily="18" charset="0"/>
                                </a:rPr>
                                <m:t>2</m:t>
                              </m:r>
                              <m:r>
                                <a:rPr lang="en-SG" b="0" i="1">
                                  <a:latin typeface="Cambria Math" panose="02040503050406030204" pitchFamily="18" charset="0"/>
                                  <a:ea typeface="Cambria Math" panose="02040503050406030204" pitchFamily="18" charset="0"/>
                                </a:rPr>
                                <m:t>𝜋</m:t>
                              </m:r>
                              <m:sSubSup>
                                <m:sSubSupPr>
                                  <m:ctrlPr>
                                    <a:rPr lang="en-SG" b="0" i="1">
                                      <a:latin typeface="Cambria Math" panose="02040503050406030204" pitchFamily="18" charset="0"/>
                                      <a:ea typeface="Cambria Math" panose="02040503050406030204" pitchFamily="18" charset="0"/>
                                    </a:rPr>
                                  </m:ctrlPr>
                                </m:sSubSupPr>
                                <m:e>
                                  <m:r>
                                    <a:rPr lang="en-SG" b="0" i="1">
                                      <a:latin typeface="Cambria Math" panose="02040503050406030204" pitchFamily="18" charset="0"/>
                                      <a:ea typeface="Cambria Math" panose="02040503050406030204" pitchFamily="18" charset="0"/>
                                    </a:rPr>
                                    <m:t>𝜎</m:t>
                                  </m:r>
                                </m:e>
                                <m:sub>
                                  <m:r>
                                    <a:rPr lang="en-SG" b="0" i="1">
                                      <a:latin typeface="Cambria Math" panose="02040503050406030204" pitchFamily="18" charset="0"/>
                                      <a:ea typeface="Cambria Math" panose="02040503050406030204" pitchFamily="18" charset="0"/>
                                    </a:rPr>
                                    <m:t>𝑘</m:t>
                                  </m:r>
                                </m:sub>
                                <m:sup>
                                  <m:r>
                                    <a:rPr lang="en-SG" b="0" i="1">
                                      <a:latin typeface="Cambria Math" panose="02040503050406030204" pitchFamily="18" charset="0"/>
                                      <a:ea typeface="Cambria Math" panose="02040503050406030204" pitchFamily="18" charset="0"/>
                                    </a:rPr>
                                    <m:t>2</m:t>
                                  </m:r>
                                </m:sup>
                              </m:sSubSup>
                            </m:e>
                          </m:rad>
                        </m:den>
                      </m:f>
                      <m:sSup>
                        <m:sSupPr>
                          <m:ctrlPr>
                            <a:rPr lang="en-SG" b="0" i="1">
                              <a:latin typeface="Cambria Math" panose="02040503050406030204" pitchFamily="18" charset="0"/>
                            </a:rPr>
                          </m:ctrlPr>
                        </m:sSupPr>
                        <m:e>
                          <m:r>
                            <a:rPr lang="en-SG" b="0" i="1">
                              <a:latin typeface="Cambria Math" panose="02040503050406030204" pitchFamily="18" charset="0"/>
                            </a:rPr>
                            <m:t>𝑒</m:t>
                          </m:r>
                        </m:e>
                        <m:sup>
                          <m:r>
                            <a:rPr lang="en-SG" b="0" i="1">
                              <a:latin typeface="Cambria Math" panose="02040503050406030204" pitchFamily="18" charset="0"/>
                            </a:rPr>
                            <m:t>−</m:t>
                          </m:r>
                          <m:f>
                            <m:fPr>
                              <m:ctrlPr>
                                <a:rPr lang="en-SG" b="0" i="1">
                                  <a:latin typeface="Cambria Math" panose="02040503050406030204" pitchFamily="18" charset="0"/>
                                </a:rPr>
                              </m:ctrlPr>
                            </m:fPr>
                            <m:num>
                              <m:sSup>
                                <m:sSupPr>
                                  <m:ctrlPr>
                                    <a:rPr lang="en-SG" b="0" i="1">
                                      <a:latin typeface="Cambria Math" panose="02040503050406030204" pitchFamily="18" charset="0"/>
                                    </a:rPr>
                                  </m:ctrlPr>
                                </m:sSupPr>
                                <m:e>
                                  <m:r>
                                    <a:rPr lang="en-SG" b="0" i="1">
                                      <a:latin typeface="Cambria Math" panose="02040503050406030204" pitchFamily="18" charset="0"/>
                                    </a:rPr>
                                    <m:t>(</m:t>
                                  </m:r>
                                  <m:r>
                                    <a:rPr lang="en-US" b="0" i="1" smtClean="0">
                                      <a:latin typeface="Cambria Math" panose="02040503050406030204" pitchFamily="18" charset="0"/>
                                    </a:rPr>
                                    <m:t>6</m:t>
                                  </m:r>
                                  <m:r>
                                    <a:rPr lang="en-SG" b="0" i="1">
                                      <a:latin typeface="Cambria Math" panose="02040503050406030204" pitchFamily="18" charset="0"/>
                                    </a:rPr>
                                    <m:t>−</m:t>
                                  </m:r>
                                  <m:sSub>
                                    <m:sSubPr>
                                      <m:ctrlPr>
                                        <a:rPr lang="en-SG" b="0" i="1">
                                          <a:latin typeface="Cambria Math" panose="02040503050406030204" pitchFamily="18" charset="0"/>
                                        </a:rPr>
                                      </m:ctrlPr>
                                    </m:sSubPr>
                                    <m:e>
                                      <m:r>
                                        <a:rPr lang="en-SG" b="0" i="1">
                                          <a:latin typeface="Cambria Math" panose="02040503050406030204" pitchFamily="18" charset="0"/>
                                          <a:ea typeface="Cambria Math" panose="02040503050406030204" pitchFamily="18" charset="0"/>
                                        </a:rPr>
                                        <m:t>𝜇</m:t>
                                      </m:r>
                                    </m:e>
                                    <m:sub>
                                      <m:r>
                                        <a:rPr lang="en-SG" b="0" i="1">
                                          <a:latin typeface="Cambria Math" panose="02040503050406030204" pitchFamily="18" charset="0"/>
                                        </a:rPr>
                                        <m:t>𝑘</m:t>
                                      </m:r>
                                    </m:sub>
                                  </m:sSub>
                                  <m:r>
                                    <a:rPr lang="en-SG" b="0" i="1">
                                      <a:latin typeface="Cambria Math" panose="02040503050406030204" pitchFamily="18" charset="0"/>
                                    </a:rPr>
                                    <m:t>)</m:t>
                                  </m:r>
                                </m:e>
                                <m:sup>
                                  <m:r>
                                    <a:rPr lang="en-SG" b="0" i="1">
                                      <a:latin typeface="Cambria Math" panose="02040503050406030204" pitchFamily="18" charset="0"/>
                                    </a:rPr>
                                    <m:t>2</m:t>
                                  </m:r>
                                </m:sup>
                              </m:sSup>
                            </m:num>
                            <m:den>
                              <m:sSubSup>
                                <m:sSubSupPr>
                                  <m:ctrlPr>
                                    <a:rPr lang="en-SG" b="0" i="1">
                                      <a:latin typeface="Cambria Math" panose="02040503050406030204" pitchFamily="18" charset="0"/>
                                    </a:rPr>
                                  </m:ctrlPr>
                                </m:sSubSupPr>
                                <m:e>
                                  <m:r>
                                    <a:rPr lang="en-US" b="0" i="1" smtClean="0">
                                      <a:latin typeface="Cambria Math" panose="02040503050406030204" pitchFamily="18" charset="0"/>
                                    </a:rPr>
                                    <m:t>2</m:t>
                                  </m:r>
                                  <m:r>
                                    <a:rPr lang="en-SG" b="0" i="1">
                                      <a:latin typeface="Cambria Math" panose="02040503050406030204" pitchFamily="18" charset="0"/>
                                      <a:ea typeface="Cambria Math" panose="02040503050406030204" pitchFamily="18" charset="0"/>
                                    </a:rPr>
                                    <m:t>𝜎</m:t>
                                  </m:r>
                                </m:e>
                                <m:sub>
                                  <m:r>
                                    <a:rPr lang="en-SG" b="0" i="1">
                                      <a:latin typeface="Cambria Math" panose="02040503050406030204" pitchFamily="18" charset="0"/>
                                    </a:rPr>
                                    <m:t>𝑘</m:t>
                                  </m:r>
                                </m:sub>
                                <m:sup>
                                  <m:r>
                                    <a:rPr lang="en-SG" b="0" i="1">
                                      <a:latin typeface="Cambria Math" panose="02040503050406030204" pitchFamily="18" charset="0"/>
                                    </a:rPr>
                                    <m:t>2</m:t>
                                  </m:r>
                                </m:sup>
                              </m:sSubSup>
                            </m:den>
                          </m:f>
                        </m:sup>
                      </m:sSup>
                    </m:oMath>
                  </m:oMathPara>
                </a14:m>
                <a:endParaRPr lang="en-SG"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𝒑</m:t>
                      </m:r>
                      <m:d>
                        <m:dPr>
                          <m:ctrlPr>
                            <a:rPr lang="en-US" i="1">
                              <a:latin typeface="Cambria Math" panose="02040503050406030204" pitchFamily="18" charset="0"/>
                            </a:rPr>
                          </m:ctrlPr>
                        </m:dPr>
                        <m:e>
                          <m:r>
                            <a:rPr lang="en-US" i="1">
                              <a:latin typeface="Cambria Math" panose="02040503050406030204" pitchFamily="18" charset="0"/>
                            </a:rPr>
                            <m:t>𝒉𝒆𝒊𝒈𝒉𝒕</m:t>
                          </m:r>
                          <m:r>
                            <a:rPr lang="en-US" i="1">
                              <a:latin typeface="Cambria Math" panose="02040503050406030204" pitchFamily="18" charset="0"/>
                            </a:rPr>
                            <m:t>=</m:t>
                          </m:r>
                          <m:r>
                            <a:rPr lang="en-US" i="1">
                              <a:latin typeface="Cambria Math" panose="02040503050406030204" pitchFamily="18" charset="0"/>
                            </a:rPr>
                            <m:t>𝟔</m:t>
                          </m:r>
                        </m:e>
                        <m:e>
                          <m:r>
                            <a:rPr lang="en-US" i="1">
                              <a:latin typeface="Cambria Math" panose="02040503050406030204" pitchFamily="18" charset="0"/>
                            </a:rPr>
                            <m:t>𝒎𝒂𝒍𝒆</m:t>
                          </m:r>
                        </m:e>
                      </m:d>
                      <m:r>
                        <a:rPr lang="en-US" i="1">
                          <a:latin typeface="Cambria Math" panose="02040503050406030204" pitchFamily="18" charset="0"/>
                        </a:rPr>
                        <m:t>=</m:t>
                      </m:r>
                      <m:f>
                        <m:fPr>
                          <m:ctrlPr>
                            <a:rPr lang="en-SG" b="0" i="1">
                              <a:latin typeface="Cambria Math" panose="02040503050406030204" pitchFamily="18" charset="0"/>
                            </a:rPr>
                          </m:ctrlPr>
                        </m:fPr>
                        <m:num>
                          <m:r>
                            <a:rPr lang="en-SG" b="0" i="1">
                              <a:latin typeface="Cambria Math" panose="02040503050406030204" pitchFamily="18" charset="0"/>
                            </a:rPr>
                            <m:t>1</m:t>
                          </m:r>
                        </m:num>
                        <m:den>
                          <m:rad>
                            <m:radPr>
                              <m:degHide m:val="on"/>
                              <m:ctrlPr>
                                <a:rPr lang="en-SG" b="0" i="1">
                                  <a:latin typeface="Cambria Math" panose="02040503050406030204" pitchFamily="18" charset="0"/>
                                </a:rPr>
                              </m:ctrlPr>
                            </m:radPr>
                            <m:deg/>
                            <m:e>
                              <m:r>
                                <a:rPr lang="en-SG" b="0" i="1">
                                  <a:latin typeface="Cambria Math" panose="02040503050406030204" pitchFamily="18" charset="0"/>
                                </a:rPr>
                                <m:t>2</m:t>
                              </m:r>
                              <m:r>
                                <a:rPr lang="en-SG" b="0" i="1">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(3.5033×</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e>
                          </m:rad>
                        </m:den>
                      </m:f>
                      <m:sSup>
                        <m:sSupPr>
                          <m:ctrlPr>
                            <a:rPr lang="en-SG" b="0" i="1">
                              <a:latin typeface="Cambria Math" panose="02040503050406030204" pitchFamily="18" charset="0"/>
                            </a:rPr>
                          </m:ctrlPr>
                        </m:sSupPr>
                        <m:e>
                          <m:r>
                            <a:rPr lang="en-SG" b="0" i="1">
                              <a:latin typeface="Cambria Math" panose="02040503050406030204" pitchFamily="18" charset="0"/>
                            </a:rPr>
                            <m:t>𝑒</m:t>
                          </m:r>
                        </m:e>
                        <m:sup>
                          <m:r>
                            <a:rPr lang="en-SG" b="0" i="1">
                              <a:latin typeface="Cambria Math" panose="02040503050406030204" pitchFamily="18" charset="0"/>
                            </a:rPr>
                            <m:t>−</m:t>
                          </m:r>
                          <m:f>
                            <m:fPr>
                              <m:ctrlPr>
                                <a:rPr lang="en-SG" b="0" i="1">
                                  <a:latin typeface="Cambria Math" panose="02040503050406030204" pitchFamily="18" charset="0"/>
                                </a:rPr>
                              </m:ctrlPr>
                            </m:fPr>
                            <m:num>
                              <m:sSup>
                                <m:sSupPr>
                                  <m:ctrlPr>
                                    <a:rPr lang="en-SG" b="0" i="1">
                                      <a:latin typeface="Cambria Math" panose="02040503050406030204" pitchFamily="18" charset="0"/>
                                    </a:rPr>
                                  </m:ctrlPr>
                                </m:sSupPr>
                                <m:e>
                                  <m:r>
                                    <a:rPr lang="en-SG" b="0" i="1">
                                      <a:latin typeface="Cambria Math" panose="02040503050406030204" pitchFamily="18" charset="0"/>
                                    </a:rPr>
                                    <m:t>(</m:t>
                                  </m:r>
                                  <m:r>
                                    <a:rPr lang="en-US" b="0" i="1">
                                      <a:latin typeface="Cambria Math" panose="02040503050406030204" pitchFamily="18" charset="0"/>
                                    </a:rPr>
                                    <m:t>6</m:t>
                                  </m:r>
                                  <m:r>
                                    <a:rPr lang="en-SG" b="0" i="1">
                                      <a:latin typeface="Cambria Math" panose="02040503050406030204" pitchFamily="18" charset="0"/>
                                    </a:rPr>
                                    <m:t>−</m:t>
                                  </m:r>
                                  <m:r>
                                    <a:rPr lang="en-US" b="0" i="1" smtClean="0">
                                      <a:latin typeface="Cambria Math" panose="02040503050406030204" pitchFamily="18" charset="0"/>
                                    </a:rPr>
                                    <m:t>5.855</m:t>
                                  </m:r>
                                  <m:r>
                                    <a:rPr lang="en-SG" b="0" i="1">
                                      <a:latin typeface="Cambria Math" panose="02040503050406030204" pitchFamily="18" charset="0"/>
                                    </a:rPr>
                                    <m:t>)</m:t>
                                  </m:r>
                                </m:e>
                                <m:sup>
                                  <m:r>
                                    <a:rPr lang="en-SG" b="0" i="1">
                                      <a:latin typeface="Cambria Math" panose="02040503050406030204" pitchFamily="18" charset="0"/>
                                    </a:rPr>
                                    <m:t>2</m:t>
                                  </m:r>
                                </m:sup>
                              </m:sSup>
                            </m:num>
                            <m:den>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3.5033</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−2</m:t>
                                  </m:r>
                                </m:sup>
                              </m:sSup>
                            </m:den>
                          </m:f>
                        </m:sup>
                      </m:sSup>
                    </m:oMath>
                  </m:oMathPara>
                </a14:m>
                <a:endParaRPr lang="en-SG" dirty="0"/>
              </a:p>
              <a:p>
                <a:pPr marL="0" indent="0">
                  <a:buNone/>
                </a:pPr>
                <a:r>
                  <a:rPr lang="en-US" dirty="0"/>
                  <a:t>		=1.5789</a:t>
                </a:r>
              </a:p>
              <a:p>
                <a:r>
                  <a:rPr lang="en-US" dirty="0"/>
                  <a:t>We similarly find </a:t>
                </a:r>
                <a:r>
                  <a:rPr lang="en-US" i="1" dirty="0"/>
                  <a:t>p(weight=130|male), p(fs=8|male), p(height=6|female), p(weight=130|female), p(fs=8|female).</a:t>
                </a:r>
                <a:endParaRPr lang="en-S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35" t="-287"/>
                </a:stretch>
              </a:blipFill>
            </p:spPr>
            <p:txBody>
              <a:bodyPr/>
              <a:lstStyle/>
              <a:p>
                <a:r>
                  <a:rPr lang="en-SG">
                    <a:noFill/>
                  </a:rPr>
                  <a:t> </a:t>
                </a:r>
              </a:p>
            </p:txBody>
          </p:sp>
        </mc:Fallback>
      </mc:AlternateContent>
    </p:spTree>
    <p:extLst>
      <p:ext uri="{BB962C8B-B14F-4D97-AF65-F5344CB8AC3E}">
        <p14:creationId xmlns:p14="http://schemas.microsoft.com/office/powerpoint/2010/main" val="877955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 Distribution Naïve Bayes</a:t>
            </a:r>
            <a:br>
              <a:rPr lang="en-US" dirty="0"/>
            </a:br>
            <a:r>
              <a:rPr lang="en-US" dirty="0"/>
              <a:t>Continuous Variables</a:t>
            </a:r>
            <a:endParaRPr lang="en-SG" dirty="0"/>
          </a:p>
        </p:txBody>
      </p:sp>
      <p:sp>
        <p:nvSpPr>
          <p:cNvPr id="3" name="Content Placeholder 2"/>
          <p:cNvSpPr>
            <a:spLocks noGrp="1"/>
          </p:cNvSpPr>
          <p:nvPr>
            <p:ph idx="1"/>
          </p:nvPr>
        </p:nvSpPr>
        <p:spPr/>
        <p:txBody>
          <a:bodyPr/>
          <a:lstStyle/>
          <a:p>
            <a:r>
              <a:rPr lang="en-US" dirty="0"/>
              <a:t>We get the following results:</a:t>
            </a:r>
          </a:p>
          <a:p>
            <a:endParaRPr lang="en-US" dirty="0"/>
          </a:p>
          <a:p>
            <a:endParaRPr lang="en-US" dirty="0"/>
          </a:p>
          <a:p>
            <a:endParaRPr lang="en-US" dirty="0"/>
          </a:p>
          <a:p>
            <a:endParaRPr lang="en-US" dirty="0"/>
          </a:p>
          <a:p>
            <a:endParaRPr lang="en-US" dirty="0"/>
          </a:p>
          <a:p>
            <a:endParaRPr lang="en-US" dirty="0"/>
          </a:p>
          <a:p>
            <a:endParaRPr lang="en-US" dirty="0"/>
          </a:p>
          <a:p>
            <a:r>
              <a:rPr lang="en-US" dirty="0"/>
              <a:t>Since </a:t>
            </a:r>
            <a:r>
              <a:rPr lang="en-US" i="1" dirty="0"/>
              <a:t>p(female|…) &gt; p(male|…)</a:t>
            </a:r>
            <a:r>
              <a:rPr lang="en-US" dirty="0"/>
              <a:t>, we classify this person as “female”.</a:t>
            </a:r>
            <a:endParaRPr lang="en-SG" dirty="0"/>
          </a:p>
        </p:txBody>
      </p:sp>
      <p:pic>
        <p:nvPicPr>
          <p:cNvPr id="4" name="Picture 3"/>
          <p:cNvPicPr>
            <a:picLocks noChangeAspect="1"/>
          </p:cNvPicPr>
          <p:nvPr/>
        </p:nvPicPr>
        <p:blipFill>
          <a:blip r:embed="rId2"/>
          <a:stretch>
            <a:fillRect/>
          </a:stretch>
        </p:blipFill>
        <p:spPr>
          <a:xfrm>
            <a:off x="2376487" y="2466975"/>
            <a:ext cx="4391025" cy="1924050"/>
          </a:xfrm>
          <a:prstGeom prst="rect">
            <a:avLst/>
          </a:prstGeom>
        </p:spPr>
      </p:pic>
    </p:spTree>
    <p:extLst>
      <p:ext uri="{BB962C8B-B14F-4D97-AF65-F5344CB8AC3E}">
        <p14:creationId xmlns:p14="http://schemas.microsoft.com/office/powerpoint/2010/main" val="1919135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Multinomial Naïve Bayes</a:t>
            </a:r>
            <a:br>
              <a:rPr lang="en-SG" dirty="0"/>
            </a:br>
            <a:r>
              <a:rPr lang="en-SG" dirty="0"/>
              <a:t>Frequencies</a:t>
            </a:r>
          </a:p>
        </p:txBody>
      </p:sp>
      <p:sp>
        <p:nvSpPr>
          <p:cNvPr id="3" name="Content Placeholder 2"/>
          <p:cNvSpPr>
            <a:spLocks noGrp="1"/>
          </p:cNvSpPr>
          <p:nvPr>
            <p:ph idx="1"/>
          </p:nvPr>
        </p:nvSpPr>
        <p:spPr/>
        <p:txBody>
          <a:bodyPr/>
          <a:lstStyle/>
          <a:p>
            <a:r>
              <a:rPr lang="en-SG" dirty="0"/>
              <a:t>In multinomial Naive Bayes, we consider an instance </a:t>
            </a:r>
            <a:r>
              <a:rPr lang="en-SG" i="1" dirty="0"/>
              <a:t>x</a:t>
            </a:r>
            <a:r>
              <a:rPr lang="en-SG" dirty="0"/>
              <a:t> to consist of a vector of frequencies </a:t>
            </a:r>
            <a:r>
              <a:rPr lang="en-SG" i="1" dirty="0"/>
              <a:t>(x</a:t>
            </a:r>
            <a:r>
              <a:rPr lang="en-SG" i="1" baseline="-25000" dirty="0"/>
              <a:t>1</a:t>
            </a:r>
            <a:r>
              <a:rPr lang="en-SG" i="1" dirty="0"/>
              <a:t>, x</a:t>
            </a:r>
            <a:r>
              <a:rPr lang="en-SG" i="1" baseline="-25000" dirty="0"/>
              <a:t>2</a:t>
            </a:r>
            <a:r>
              <a:rPr lang="en-SG" i="1" dirty="0"/>
              <a:t>, …, </a:t>
            </a:r>
            <a:r>
              <a:rPr lang="en-SG" i="1" dirty="0" err="1"/>
              <a:t>x</a:t>
            </a:r>
            <a:r>
              <a:rPr lang="en-SG" i="1" baseline="-25000" dirty="0" err="1"/>
              <a:t>n</a:t>
            </a:r>
            <a:r>
              <a:rPr lang="en-SG" i="1" dirty="0"/>
              <a:t>)</a:t>
            </a:r>
            <a:r>
              <a:rPr lang="en-SG" dirty="0"/>
              <a:t> where each </a:t>
            </a:r>
            <a:r>
              <a:rPr lang="en-SG" i="1" dirty="0"/>
              <a:t>x</a:t>
            </a:r>
            <a:r>
              <a:rPr lang="en-SG" i="1" baseline="-25000" dirty="0"/>
              <a:t>i</a:t>
            </a:r>
            <a:r>
              <a:rPr lang="en-SG" dirty="0"/>
              <a:t> is the frequency of some event </a:t>
            </a:r>
            <a:r>
              <a:rPr lang="en-SG" i="1" dirty="0" err="1"/>
              <a:t>i</a:t>
            </a:r>
            <a:r>
              <a:rPr lang="en-SG" i="1" dirty="0"/>
              <a:t> </a:t>
            </a:r>
            <a:r>
              <a:rPr lang="en-SG" dirty="0"/>
              <a:t>occurring.</a:t>
            </a:r>
          </a:p>
          <a:p>
            <a:pPr lvl="1"/>
            <a:r>
              <a:rPr lang="en-SG" dirty="0"/>
              <a:t>E.g. in a document classification problem, </a:t>
            </a:r>
            <a:r>
              <a:rPr lang="en-SG" i="1" dirty="0"/>
              <a:t>x</a:t>
            </a:r>
            <a:r>
              <a:rPr lang="en-SG" baseline="-25000" dirty="0"/>
              <a:t>i</a:t>
            </a:r>
            <a:r>
              <a:rPr lang="en-SG" i="1" dirty="0"/>
              <a:t> </a:t>
            </a:r>
            <a:r>
              <a:rPr lang="en-SG" dirty="0"/>
              <a:t>is the number of times word </a:t>
            </a:r>
            <a:r>
              <a:rPr lang="en-SG" i="1" dirty="0" err="1"/>
              <a:t>i</a:t>
            </a:r>
            <a:r>
              <a:rPr lang="en-SG" i="1" dirty="0"/>
              <a:t> </a:t>
            </a:r>
            <a:r>
              <a:rPr lang="en-SG" dirty="0"/>
              <a:t>appears.</a:t>
            </a:r>
          </a:p>
          <a:p>
            <a:pPr lvl="1"/>
            <a:r>
              <a:rPr lang="en-SG" dirty="0"/>
              <a:t>Bag of words assumption:</a:t>
            </a:r>
          </a:p>
          <a:p>
            <a:pPr lvl="2"/>
            <a:r>
              <a:rPr lang="en-SG" dirty="0"/>
              <a:t>A document is simply a collection of words. </a:t>
            </a:r>
          </a:p>
          <a:p>
            <a:pPr lvl="2"/>
            <a:r>
              <a:rPr lang="en-SG" dirty="0"/>
              <a:t>We ignore sentence structure, context, etc.</a:t>
            </a:r>
          </a:p>
          <a:p>
            <a:pPr lvl="1"/>
            <a:r>
              <a:rPr lang="en-SG" dirty="0"/>
              <a:t>The vector </a:t>
            </a:r>
            <a:r>
              <a:rPr lang="en-SG" i="1" dirty="0"/>
              <a:t>x</a:t>
            </a:r>
            <a:r>
              <a:rPr lang="en-SG" dirty="0"/>
              <a:t> is therefore a histogram of word frequencies.</a:t>
            </a:r>
          </a:p>
        </p:txBody>
      </p:sp>
    </p:spTree>
    <p:extLst>
      <p:ext uri="{BB962C8B-B14F-4D97-AF65-F5344CB8AC3E}">
        <p14:creationId xmlns:p14="http://schemas.microsoft.com/office/powerpoint/2010/main" val="3163089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Multinomial Naïve Bayes</a:t>
            </a:r>
            <a:br>
              <a:rPr lang="en-SG" dirty="0"/>
            </a:br>
            <a:r>
              <a:rPr lang="en-SG" dirty="0"/>
              <a:t>Frequencies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SG" dirty="0"/>
                  <a:t>We compute the probability of event </a:t>
                </a:r>
                <a:r>
                  <a:rPr lang="en-SG" i="1" dirty="0" err="1"/>
                  <a:t>i</a:t>
                </a:r>
                <a:r>
                  <a:rPr lang="en-SG" dirty="0"/>
                  <a:t> occurring in class </a:t>
                </a:r>
                <a:r>
                  <a:rPr lang="en-SG" i="1" dirty="0" err="1"/>
                  <a:t>c</a:t>
                </a:r>
                <a:r>
                  <a:rPr lang="en-SG" i="1" baseline="-25000" dirty="0" err="1"/>
                  <a:t>k</a:t>
                </a:r>
                <a:r>
                  <a:rPr lang="en-SG" dirty="0"/>
                  <a:t> by taking:</a:t>
                </a:r>
              </a:p>
              <a:p>
                <a:pPr marL="0" indent="0">
                  <a:buNone/>
                </a:pPr>
                <a14:m>
                  <m:oMathPara xmlns:m="http://schemas.openxmlformats.org/officeDocument/2006/math">
                    <m:oMathParaPr>
                      <m:jc m:val="centerGroup"/>
                    </m:oMathParaPr>
                    <m:oMath xmlns:m="http://schemas.openxmlformats.org/officeDocument/2006/math">
                      <m:sSub>
                        <m:sSubPr>
                          <m:ctrlPr>
                            <a:rPr lang="en-SG" b="1" i="1" smtClean="0">
                              <a:latin typeface="Cambria Math" panose="02040503050406030204" pitchFamily="18" charset="0"/>
                            </a:rPr>
                          </m:ctrlPr>
                        </m:sSubPr>
                        <m:e>
                          <m:r>
                            <a:rPr lang="en-SG" b="1" i="1" smtClean="0">
                              <a:latin typeface="Cambria Math" panose="02040503050406030204" pitchFamily="18" charset="0"/>
                            </a:rPr>
                            <m:t>𝒑</m:t>
                          </m:r>
                        </m:e>
                        <m:sub>
                          <m:r>
                            <a:rPr lang="en-SG" b="1" i="1" smtClean="0">
                              <a:latin typeface="Cambria Math" panose="02040503050406030204" pitchFamily="18" charset="0"/>
                            </a:rPr>
                            <m:t>𝒊𝒌</m:t>
                          </m:r>
                        </m:sub>
                      </m:sSub>
                      <m:r>
                        <a:rPr lang="en-SG" b="1" i="1" smtClean="0">
                          <a:latin typeface="Cambria Math" panose="02040503050406030204" pitchFamily="18" charset="0"/>
                        </a:rPr>
                        <m:t>=</m:t>
                      </m:r>
                      <m:f>
                        <m:fPr>
                          <m:ctrlPr>
                            <a:rPr lang="en-SG" b="1" i="1" smtClean="0">
                              <a:latin typeface="Cambria Math" panose="02040503050406030204" pitchFamily="18" charset="0"/>
                            </a:rPr>
                          </m:ctrlPr>
                        </m:fPr>
                        <m:num>
                          <m:sSub>
                            <m:sSubPr>
                              <m:ctrlPr>
                                <a:rPr lang="en-SG" b="1" i="1" smtClean="0">
                                  <a:latin typeface="Cambria Math" panose="02040503050406030204" pitchFamily="18" charset="0"/>
                                </a:rPr>
                              </m:ctrlPr>
                            </m:sSubPr>
                            <m:e>
                              <m:r>
                                <a:rPr lang="en-SG" b="1" i="1" smtClean="0">
                                  <a:latin typeface="Cambria Math" panose="02040503050406030204" pitchFamily="18" charset="0"/>
                                </a:rPr>
                                <m:t>𝒙</m:t>
                              </m:r>
                            </m:e>
                            <m:sub>
                              <m:r>
                                <a:rPr lang="en-SG" b="1" i="1" smtClean="0">
                                  <a:latin typeface="Cambria Math" panose="02040503050406030204" pitchFamily="18" charset="0"/>
                                </a:rPr>
                                <m:t>𝒊</m:t>
                              </m:r>
                            </m:sub>
                          </m:sSub>
                        </m:num>
                        <m:den>
                          <m:nary>
                            <m:naryPr>
                              <m:chr m:val="∑"/>
                              <m:limLoc m:val="subSup"/>
                              <m:ctrlPr>
                                <a:rPr lang="en-SG" b="1" i="1" smtClean="0">
                                  <a:latin typeface="Cambria Math" panose="02040503050406030204" pitchFamily="18" charset="0"/>
                                </a:rPr>
                              </m:ctrlPr>
                            </m:naryPr>
                            <m:sub>
                              <m:r>
                                <m:rPr>
                                  <m:brk m:alnAt="25"/>
                                </m:rPr>
                                <a:rPr lang="en-SG" b="1" i="1" smtClean="0">
                                  <a:latin typeface="Cambria Math" panose="02040503050406030204" pitchFamily="18" charset="0"/>
                                </a:rPr>
                                <m:t>𝒋</m:t>
                              </m:r>
                              <m:r>
                                <a:rPr lang="en-SG" b="1" i="1" smtClean="0">
                                  <a:latin typeface="Cambria Math" panose="02040503050406030204" pitchFamily="18" charset="0"/>
                                </a:rPr>
                                <m:t>=</m:t>
                              </m:r>
                              <m:r>
                                <a:rPr lang="en-SG" b="1" i="1" smtClean="0">
                                  <a:latin typeface="Cambria Math" panose="02040503050406030204" pitchFamily="18" charset="0"/>
                                </a:rPr>
                                <m:t>𝟏</m:t>
                              </m:r>
                            </m:sub>
                            <m:sup>
                              <m:r>
                                <a:rPr lang="en-SG" b="1" i="1" smtClean="0">
                                  <a:latin typeface="Cambria Math" panose="02040503050406030204" pitchFamily="18" charset="0"/>
                                </a:rPr>
                                <m:t>𝒏</m:t>
                              </m:r>
                            </m:sup>
                            <m:e>
                              <m:sSub>
                                <m:sSubPr>
                                  <m:ctrlPr>
                                    <a:rPr lang="en-SG" b="1" i="1" smtClean="0">
                                      <a:latin typeface="Cambria Math" panose="02040503050406030204" pitchFamily="18" charset="0"/>
                                    </a:rPr>
                                  </m:ctrlPr>
                                </m:sSubPr>
                                <m:e>
                                  <m:r>
                                    <a:rPr lang="en-SG" b="1" i="1" smtClean="0">
                                      <a:latin typeface="Cambria Math" panose="02040503050406030204" pitchFamily="18" charset="0"/>
                                    </a:rPr>
                                    <m:t>𝒙</m:t>
                                  </m:r>
                                </m:e>
                                <m:sub>
                                  <m:r>
                                    <a:rPr lang="en-SG" b="1" i="1" smtClean="0">
                                      <a:latin typeface="Cambria Math" panose="02040503050406030204" pitchFamily="18" charset="0"/>
                                    </a:rPr>
                                    <m:t>𝒌</m:t>
                                  </m:r>
                                </m:sub>
                              </m:sSub>
                            </m:e>
                          </m:nary>
                        </m:den>
                      </m:f>
                    </m:oMath>
                  </m:oMathPara>
                </a14:m>
                <a:endParaRPr lang="en-SG" dirty="0"/>
              </a:p>
              <a:p>
                <a:pPr marL="0" indent="0">
                  <a:buNone/>
                </a:pPr>
                <a:r>
                  <a:rPr lang="en-SG" dirty="0"/>
                  <a:t>Where </a:t>
                </a:r>
                <a:r>
                  <a:rPr lang="en-SG" i="1" dirty="0"/>
                  <a:t>x</a:t>
                </a:r>
                <a:r>
                  <a:rPr lang="en-SG" i="1" baseline="-25000" dirty="0"/>
                  <a:t>i</a:t>
                </a:r>
                <a:r>
                  <a:rPr lang="en-SG" i="1" dirty="0"/>
                  <a:t> </a:t>
                </a:r>
                <a:r>
                  <a:rPr lang="en-SG" dirty="0"/>
                  <a:t>is the frequency for </a:t>
                </a:r>
                <a:r>
                  <a:rPr lang="en-SG" i="1" dirty="0" err="1"/>
                  <a:t>i</a:t>
                </a:r>
                <a:r>
                  <a:rPr lang="en-SG" dirty="0"/>
                  <a:t> in class </a:t>
                </a:r>
                <a:r>
                  <a:rPr lang="en-SG" i="1" dirty="0" err="1"/>
                  <a:t>c</a:t>
                </a:r>
                <a:r>
                  <a:rPr lang="en-SG" i="1" baseline="-25000" dirty="0" err="1"/>
                  <a:t>k</a:t>
                </a:r>
                <a:r>
                  <a:rPr lang="en-SG" dirty="0"/>
                  <a:t> in the training data. Thus if event </a:t>
                </a:r>
                <a:r>
                  <a:rPr lang="en-SG" i="1" dirty="0" err="1"/>
                  <a:t>i</a:t>
                </a:r>
                <a:r>
                  <a:rPr lang="en-SG" i="1" dirty="0"/>
                  <a:t> </a:t>
                </a:r>
                <a:r>
                  <a:rPr lang="en-SG" dirty="0"/>
                  <a:t>is the word “hello”, then </a:t>
                </a:r>
                <a:r>
                  <a:rPr lang="en-SG" i="1" dirty="0"/>
                  <a:t>x</a:t>
                </a:r>
                <a:r>
                  <a:rPr lang="en-SG" i="1" baseline="-25000" dirty="0"/>
                  <a:t>i</a:t>
                </a:r>
                <a:r>
                  <a:rPr lang="en-SG" i="1" dirty="0"/>
                  <a:t> </a:t>
                </a:r>
                <a:r>
                  <a:rPr lang="en-SG" dirty="0"/>
                  <a:t>is the number of times “hello” appears in class </a:t>
                </a:r>
                <a:r>
                  <a:rPr lang="en-SG" i="1" dirty="0" err="1"/>
                  <a:t>c</a:t>
                </a:r>
                <a:r>
                  <a:rPr lang="en-SG" i="1" baseline="-25000" dirty="0" err="1"/>
                  <a:t>k</a:t>
                </a:r>
                <a:r>
                  <a:rPr lang="en-SG" dirty="0"/>
                  <a:t>, while the denominator is the total number of word occurrences in the class.</a:t>
                </a:r>
              </a:p>
              <a:p>
                <a:endParaRPr lang="en-SG" dirty="0"/>
              </a:p>
              <a:p>
                <a:r>
                  <a:rPr lang="en-SG" dirty="0"/>
                  <a:t>The probability </a:t>
                </a:r>
                <a:r>
                  <a:rPr lang="en-SG" i="1" dirty="0"/>
                  <a:t>p(</a:t>
                </a:r>
                <a:r>
                  <a:rPr lang="en-SG" i="1" dirty="0" err="1"/>
                  <a:t>x|c</a:t>
                </a:r>
                <a:r>
                  <a:rPr lang="en-SG" i="1" baseline="-25000" dirty="0" err="1"/>
                  <a:t>k</a:t>
                </a:r>
                <a:r>
                  <a:rPr lang="en-SG" i="1" dirty="0"/>
                  <a:t>) </a:t>
                </a:r>
                <a:r>
                  <a:rPr lang="en-SG" dirty="0"/>
                  <a:t>of a sample histogram </a:t>
                </a:r>
                <a:r>
                  <a:rPr lang="en-SG" i="1" dirty="0"/>
                  <a:t>x</a:t>
                </a:r>
                <a:r>
                  <a:rPr lang="en-SG" dirty="0"/>
                  <a:t> occurring in class </a:t>
                </a:r>
                <a:r>
                  <a:rPr lang="en-SG" i="1" dirty="0" err="1"/>
                  <a:t>c</a:t>
                </a:r>
                <a:r>
                  <a:rPr lang="en-SG" i="1" baseline="-25000" dirty="0" err="1"/>
                  <a:t>k</a:t>
                </a:r>
                <a:r>
                  <a:rPr lang="en-SG" dirty="0"/>
                  <a:t> is given by:</a:t>
                </a:r>
              </a:p>
              <a:p>
                <a:pPr marL="0" indent="0">
                  <a:buNone/>
                </a:pPr>
                <a:endParaRPr lang="en-SG" dirty="0"/>
              </a:p>
              <a:p>
                <a:pPr marL="0" indent="0">
                  <a:buNone/>
                </a:pPr>
                <a14:m>
                  <m:oMathPara xmlns:m="http://schemas.openxmlformats.org/officeDocument/2006/math">
                    <m:oMathParaPr>
                      <m:jc m:val="centerGroup"/>
                    </m:oMathParaPr>
                    <m:oMath xmlns:m="http://schemas.openxmlformats.org/officeDocument/2006/math">
                      <m:r>
                        <a:rPr lang="en-SG" i="1">
                          <a:latin typeface="Cambria Math" panose="02040503050406030204" pitchFamily="18" charset="0"/>
                        </a:rPr>
                        <m:t>𝒑</m:t>
                      </m:r>
                      <m:d>
                        <m:dPr>
                          <m:ctrlPr>
                            <a:rPr lang="en-SG" i="1">
                              <a:latin typeface="Cambria Math" panose="02040503050406030204" pitchFamily="18" charset="0"/>
                            </a:rPr>
                          </m:ctrlPr>
                        </m:dPr>
                        <m:e>
                          <m:r>
                            <a:rPr lang="en-SG" i="1">
                              <a:latin typeface="Cambria Math" panose="02040503050406030204" pitchFamily="18" charset="0"/>
                            </a:rPr>
                            <m:t>𝒙</m:t>
                          </m:r>
                        </m:e>
                        <m:e>
                          <m:sSub>
                            <m:sSubPr>
                              <m:ctrlPr>
                                <a:rPr lang="en-SG" i="1">
                                  <a:latin typeface="Cambria Math" panose="02040503050406030204" pitchFamily="18" charset="0"/>
                                </a:rPr>
                              </m:ctrlPr>
                            </m:sSubPr>
                            <m:e>
                              <m:r>
                                <a:rPr lang="en-SG" i="1">
                                  <a:latin typeface="Cambria Math" panose="02040503050406030204" pitchFamily="18" charset="0"/>
                                </a:rPr>
                                <m:t>𝒄</m:t>
                              </m:r>
                            </m:e>
                            <m:sub>
                              <m:r>
                                <a:rPr lang="en-SG" i="1">
                                  <a:latin typeface="Cambria Math" panose="02040503050406030204" pitchFamily="18" charset="0"/>
                                </a:rPr>
                                <m:t>𝒌</m:t>
                              </m:r>
                            </m:sub>
                          </m:sSub>
                        </m:e>
                      </m:d>
                      <m:r>
                        <a:rPr lang="en-SG" i="1">
                          <a:latin typeface="Cambria Math" panose="02040503050406030204" pitchFamily="18" charset="0"/>
                        </a:rPr>
                        <m:t>=</m:t>
                      </m:r>
                      <m:f>
                        <m:fPr>
                          <m:ctrlPr>
                            <a:rPr lang="en-SG" i="1">
                              <a:latin typeface="Cambria Math" panose="02040503050406030204" pitchFamily="18" charset="0"/>
                            </a:rPr>
                          </m:ctrlPr>
                        </m:fPr>
                        <m:num>
                          <m:r>
                            <a:rPr lang="en-SG" i="1">
                              <a:latin typeface="Cambria Math" panose="02040503050406030204" pitchFamily="18" charset="0"/>
                            </a:rPr>
                            <m:t>(</m:t>
                          </m:r>
                          <m:nary>
                            <m:naryPr>
                              <m:chr m:val="∑"/>
                              <m:limLoc m:val="subSup"/>
                              <m:ctrlPr>
                                <a:rPr lang="en-SG" i="1">
                                  <a:latin typeface="Cambria Math" panose="02040503050406030204" pitchFamily="18" charset="0"/>
                                </a:rPr>
                              </m:ctrlPr>
                            </m:naryPr>
                            <m:sub>
                              <m:r>
                                <m:rPr>
                                  <m:brk m:alnAt="25"/>
                                </m:rPr>
                                <a:rPr lang="en-SG" i="1">
                                  <a:latin typeface="Cambria Math" panose="02040503050406030204" pitchFamily="18" charset="0"/>
                                </a:rPr>
                                <m:t>𝒊</m:t>
                              </m:r>
                              <m:r>
                                <a:rPr lang="en-SG" i="1">
                                  <a:latin typeface="Cambria Math" panose="02040503050406030204" pitchFamily="18" charset="0"/>
                                </a:rPr>
                                <m:t>=</m:t>
                              </m:r>
                              <m:r>
                                <a:rPr lang="en-SG" i="1">
                                  <a:latin typeface="Cambria Math" panose="02040503050406030204" pitchFamily="18" charset="0"/>
                                </a:rPr>
                                <m:t>𝟏</m:t>
                              </m:r>
                            </m:sub>
                            <m:sup>
                              <m:r>
                                <a:rPr lang="en-SG" i="1">
                                  <a:latin typeface="Cambria Math" panose="02040503050406030204" pitchFamily="18" charset="0"/>
                                </a:rPr>
                                <m:t>𝒏</m:t>
                              </m:r>
                            </m:sup>
                            <m:e>
                              <m:sSub>
                                <m:sSubPr>
                                  <m:ctrlPr>
                                    <a:rPr lang="en-SG" i="1">
                                      <a:latin typeface="Cambria Math" panose="02040503050406030204" pitchFamily="18" charset="0"/>
                                    </a:rPr>
                                  </m:ctrlPr>
                                </m:sSubPr>
                                <m:e>
                                  <m:r>
                                    <a:rPr lang="en-SG" i="1">
                                      <a:latin typeface="Cambria Math" panose="02040503050406030204" pitchFamily="18" charset="0"/>
                                    </a:rPr>
                                    <m:t>𝒙</m:t>
                                  </m:r>
                                </m:e>
                                <m:sub>
                                  <m:r>
                                    <a:rPr lang="en-SG" i="1">
                                      <a:latin typeface="Cambria Math" panose="02040503050406030204" pitchFamily="18" charset="0"/>
                                    </a:rPr>
                                    <m:t>𝒊</m:t>
                                  </m:r>
                                </m:sub>
                              </m:sSub>
                              <m:r>
                                <a:rPr lang="en-SG" i="1">
                                  <a:latin typeface="Cambria Math" panose="02040503050406030204" pitchFamily="18" charset="0"/>
                                </a:rPr>
                                <m:t>)!</m:t>
                              </m:r>
                            </m:e>
                          </m:nary>
                        </m:num>
                        <m:den>
                          <m:nary>
                            <m:naryPr>
                              <m:chr m:val="∏"/>
                              <m:limLoc m:val="subSup"/>
                              <m:ctrlPr>
                                <a:rPr lang="en-SG" i="1">
                                  <a:latin typeface="Cambria Math" panose="02040503050406030204" pitchFamily="18" charset="0"/>
                                </a:rPr>
                              </m:ctrlPr>
                            </m:naryPr>
                            <m:sub>
                              <m:r>
                                <m:rPr>
                                  <m:brk m:alnAt="25"/>
                                </m:rPr>
                                <a:rPr lang="en-SG" i="1">
                                  <a:latin typeface="Cambria Math" panose="02040503050406030204" pitchFamily="18" charset="0"/>
                                </a:rPr>
                                <m:t>𝒊</m:t>
                              </m:r>
                              <m:r>
                                <a:rPr lang="en-SG" i="1">
                                  <a:latin typeface="Cambria Math" panose="02040503050406030204" pitchFamily="18" charset="0"/>
                                </a:rPr>
                                <m:t>=</m:t>
                              </m:r>
                              <m:r>
                                <a:rPr lang="en-SG" i="1">
                                  <a:latin typeface="Cambria Math" panose="02040503050406030204" pitchFamily="18" charset="0"/>
                                </a:rPr>
                                <m:t>𝟏</m:t>
                              </m:r>
                            </m:sub>
                            <m:sup>
                              <m:r>
                                <a:rPr lang="en-SG" i="1">
                                  <a:latin typeface="Cambria Math" panose="02040503050406030204" pitchFamily="18" charset="0"/>
                                </a:rPr>
                                <m:t>𝒏</m:t>
                              </m:r>
                            </m:sup>
                            <m:e>
                              <m:sSub>
                                <m:sSubPr>
                                  <m:ctrlPr>
                                    <a:rPr lang="en-SG" i="1">
                                      <a:latin typeface="Cambria Math" panose="02040503050406030204" pitchFamily="18" charset="0"/>
                                    </a:rPr>
                                  </m:ctrlPr>
                                </m:sSubPr>
                                <m:e>
                                  <m:r>
                                    <a:rPr lang="en-SG" i="1">
                                      <a:latin typeface="Cambria Math" panose="02040503050406030204" pitchFamily="18" charset="0"/>
                                    </a:rPr>
                                    <m:t>𝒙</m:t>
                                  </m:r>
                                </m:e>
                                <m:sub>
                                  <m:r>
                                    <a:rPr lang="en-SG" i="1">
                                      <a:latin typeface="Cambria Math" panose="02040503050406030204" pitchFamily="18" charset="0"/>
                                    </a:rPr>
                                    <m:t>𝒊</m:t>
                                  </m:r>
                                </m:sub>
                              </m:sSub>
                              <m:r>
                                <a:rPr lang="en-SG" i="1">
                                  <a:latin typeface="Cambria Math" panose="02040503050406030204" pitchFamily="18" charset="0"/>
                                </a:rPr>
                                <m:t>!</m:t>
                              </m:r>
                            </m:e>
                          </m:nary>
                        </m:den>
                      </m:f>
                      <m:nary>
                        <m:naryPr>
                          <m:chr m:val="∏"/>
                          <m:limLoc m:val="subSup"/>
                          <m:ctrlPr>
                            <a:rPr lang="en-SG" i="1">
                              <a:latin typeface="Cambria Math" panose="02040503050406030204" pitchFamily="18" charset="0"/>
                            </a:rPr>
                          </m:ctrlPr>
                        </m:naryPr>
                        <m:sub>
                          <m:r>
                            <m:rPr>
                              <m:brk m:alnAt="25"/>
                            </m:rPr>
                            <a:rPr lang="en-SG" i="1">
                              <a:latin typeface="Cambria Math" panose="02040503050406030204" pitchFamily="18" charset="0"/>
                            </a:rPr>
                            <m:t>𝒊</m:t>
                          </m:r>
                          <m:r>
                            <a:rPr lang="en-SG" i="1">
                              <a:latin typeface="Cambria Math" panose="02040503050406030204" pitchFamily="18" charset="0"/>
                            </a:rPr>
                            <m:t>=</m:t>
                          </m:r>
                          <m:r>
                            <a:rPr lang="en-SG" i="1">
                              <a:latin typeface="Cambria Math" panose="02040503050406030204" pitchFamily="18" charset="0"/>
                            </a:rPr>
                            <m:t>𝟏</m:t>
                          </m:r>
                        </m:sub>
                        <m:sup>
                          <m:r>
                            <a:rPr lang="en-SG" i="1">
                              <a:latin typeface="Cambria Math" panose="02040503050406030204" pitchFamily="18" charset="0"/>
                            </a:rPr>
                            <m:t>𝒏</m:t>
                          </m:r>
                        </m:sup>
                        <m:e>
                          <m:sSubSup>
                            <m:sSubSupPr>
                              <m:ctrlPr>
                                <a:rPr lang="en-SG" i="1">
                                  <a:latin typeface="Cambria Math" panose="02040503050406030204" pitchFamily="18" charset="0"/>
                                </a:rPr>
                              </m:ctrlPr>
                            </m:sSubSupPr>
                            <m:e>
                              <m:r>
                                <a:rPr lang="en-SG" i="1">
                                  <a:latin typeface="Cambria Math" panose="02040503050406030204" pitchFamily="18" charset="0"/>
                                </a:rPr>
                                <m:t>𝒑</m:t>
                              </m:r>
                            </m:e>
                            <m:sub>
                              <m:r>
                                <a:rPr lang="en-SG" i="1">
                                  <a:latin typeface="Cambria Math" panose="02040503050406030204" pitchFamily="18" charset="0"/>
                                </a:rPr>
                                <m:t>𝒊𝒌</m:t>
                              </m:r>
                            </m:sub>
                            <m:sup>
                              <m:sSub>
                                <m:sSubPr>
                                  <m:ctrlPr>
                                    <a:rPr lang="en-SG" i="1">
                                      <a:latin typeface="Cambria Math" panose="02040503050406030204" pitchFamily="18" charset="0"/>
                                    </a:rPr>
                                  </m:ctrlPr>
                                </m:sSubPr>
                                <m:e>
                                  <m:r>
                                    <a:rPr lang="en-SG" i="1">
                                      <a:latin typeface="Cambria Math" panose="02040503050406030204" pitchFamily="18" charset="0"/>
                                    </a:rPr>
                                    <m:t>𝒙</m:t>
                                  </m:r>
                                </m:e>
                                <m:sub>
                                  <m:r>
                                    <a:rPr lang="en-SG" i="1">
                                      <a:latin typeface="Cambria Math" panose="02040503050406030204" pitchFamily="18" charset="0"/>
                                    </a:rPr>
                                    <m:t>𝒊</m:t>
                                  </m:r>
                                </m:sub>
                              </m:sSub>
                            </m:sup>
                          </m:sSubSup>
                        </m:e>
                      </m:nary>
                    </m:oMath>
                  </m:oMathPara>
                </a14:m>
                <a:endParaRPr lang="en-SG" dirty="0"/>
              </a:p>
              <a:p>
                <a:r>
                  <a:rPr lang="en-SG" dirty="0"/>
                  <a:t>To find which class </a:t>
                </a:r>
                <a:r>
                  <a:rPr lang="en-SG" i="1" dirty="0"/>
                  <a:t>k </a:t>
                </a:r>
                <a:r>
                  <a:rPr lang="en-SG" dirty="0"/>
                  <a:t>our instance x belongs to we find:</a:t>
                </a:r>
              </a:p>
              <a:p>
                <a:endParaRPr lang="en-SG" dirty="0"/>
              </a:p>
              <a:p>
                <a:pPr marL="0" indent="0">
                  <a:buNone/>
                </a:pPr>
                <a14:m>
                  <m:oMathPara xmlns:m="http://schemas.openxmlformats.org/officeDocument/2006/math">
                    <m:oMathParaPr>
                      <m:jc m:val="centerGroup"/>
                    </m:oMathParaPr>
                    <m:oMath xmlns:m="http://schemas.openxmlformats.org/officeDocument/2006/math">
                      <m:sSub>
                        <m:sSubPr>
                          <m:ctrlPr>
                            <a:rPr lang="en-SG" b="1" i="1" smtClean="0">
                              <a:latin typeface="Cambria Math" panose="02040503050406030204" pitchFamily="18" charset="0"/>
                            </a:rPr>
                          </m:ctrlPr>
                        </m:sSubPr>
                        <m:e>
                          <m:r>
                            <a:rPr lang="en-SG" i="1">
                              <a:latin typeface="Cambria Math" panose="02040503050406030204" pitchFamily="18" charset="0"/>
                            </a:rPr>
                            <m:t>𝒂𝒓𝒈𝒎𝒂𝒙</m:t>
                          </m:r>
                        </m:e>
                        <m:sub>
                          <m:r>
                            <a:rPr lang="en-SG" b="1" i="1" smtClean="0">
                              <a:latin typeface="Cambria Math" panose="02040503050406030204" pitchFamily="18" charset="0"/>
                            </a:rPr>
                            <m:t>𝒌</m:t>
                          </m:r>
                        </m:sub>
                      </m:sSub>
                      <m:r>
                        <a:rPr lang="en-SG" b="1" i="1" smtClean="0">
                          <a:latin typeface="Cambria Math" panose="02040503050406030204" pitchFamily="18" charset="0"/>
                        </a:rPr>
                        <m:t>  </m:t>
                      </m:r>
                      <m:r>
                        <a:rPr lang="en-SG" b="1" i="1" smtClean="0">
                          <a:latin typeface="Cambria Math" panose="02040503050406030204" pitchFamily="18" charset="0"/>
                        </a:rPr>
                        <m:t>𝒑</m:t>
                      </m:r>
                      <m:d>
                        <m:dPr>
                          <m:ctrlPr>
                            <a:rPr lang="en-SG" b="1" i="1" smtClean="0">
                              <a:latin typeface="Cambria Math" panose="02040503050406030204" pitchFamily="18" charset="0"/>
                            </a:rPr>
                          </m:ctrlPr>
                        </m:dPr>
                        <m:e>
                          <m:sSub>
                            <m:sSubPr>
                              <m:ctrlPr>
                                <a:rPr lang="en-SG" b="1" i="1" smtClean="0">
                                  <a:latin typeface="Cambria Math" panose="02040503050406030204" pitchFamily="18" charset="0"/>
                                </a:rPr>
                              </m:ctrlPr>
                            </m:sSubPr>
                            <m:e>
                              <m:r>
                                <a:rPr lang="en-SG" b="1" i="1" smtClean="0">
                                  <a:latin typeface="Cambria Math" panose="02040503050406030204" pitchFamily="18" charset="0"/>
                                </a:rPr>
                                <m:t>𝒄</m:t>
                              </m:r>
                            </m:e>
                            <m:sub>
                              <m:r>
                                <a:rPr lang="en-SG" b="1" i="1" smtClean="0">
                                  <a:latin typeface="Cambria Math" panose="02040503050406030204" pitchFamily="18" charset="0"/>
                                </a:rPr>
                                <m:t>𝒌</m:t>
                              </m:r>
                            </m:sub>
                          </m:sSub>
                        </m:e>
                      </m:d>
                      <m:r>
                        <a:rPr lang="en-SG" b="1" i="1" smtClean="0">
                          <a:latin typeface="Cambria Math" panose="02040503050406030204" pitchFamily="18" charset="0"/>
                        </a:rPr>
                        <m:t>𝒑</m:t>
                      </m:r>
                      <m:r>
                        <a:rPr lang="en-SG" b="1" i="1" smtClean="0">
                          <a:latin typeface="Cambria Math" panose="02040503050406030204" pitchFamily="18" charset="0"/>
                        </a:rPr>
                        <m:t>(</m:t>
                      </m:r>
                      <m:r>
                        <a:rPr lang="en-SG" b="1" i="1" smtClean="0">
                          <a:latin typeface="Cambria Math" panose="02040503050406030204" pitchFamily="18" charset="0"/>
                        </a:rPr>
                        <m:t>𝒙</m:t>
                      </m:r>
                      <m:r>
                        <a:rPr lang="en-SG" b="1" i="1" smtClean="0">
                          <a:latin typeface="Cambria Math" panose="02040503050406030204" pitchFamily="18" charset="0"/>
                        </a:rPr>
                        <m:t>|</m:t>
                      </m:r>
                      <m:sSub>
                        <m:sSubPr>
                          <m:ctrlPr>
                            <a:rPr lang="en-SG" b="1" i="1" smtClean="0">
                              <a:latin typeface="Cambria Math" panose="02040503050406030204" pitchFamily="18" charset="0"/>
                            </a:rPr>
                          </m:ctrlPr>
                        </m:sSubPr>
                        <m:e>
                          <m:r>
                            <a:rPr lang="en-SG" b="1" i="1" smtClean="0">
                              <a:latin typeface="Cambria Math" panose="02040503050406030204" pitchFamily="18" charset="0"/>
                            </a:rPr>
                            <m:t>𝒄</m:t>
                          </m:r>
                        </m:e>
                        <m:sub>
                          <m:r>
                            <a:rPr lang="en-SG" b="1" i="1" smtClean="0">
                              <a:latin typeface="Cambria Math" panose="02040503050406030204" pitchFamily="18" charset="0"/>
                            </a:rPr>
                            <m:t>𝒌</m:t>
                          </m:r>
                        </m:sub>
                      </m:sSub>
                      <m:r>
                        <a:rPr lang="en-SG" b="1" i="1" smtClean="0">
                          <a:latin typeface="Cambria Math" panose="02040503050406030204" pitchFamily="18" charset="0"/>
                        </a:rPr>
                        <m:t>)</m:t>
                      </m:r>
                    </m:oMath>
                  </m:oMathPara>
                </a14:m>
                <a:endParaRPr lang="en-SG" dirty="0"/>
              </a:p>
              <a:p>
                <a:pPr marL="0" indent="0">
                  <a:buNone/>
                </a:pPr>
                <a:endParaRPr lang="en-SG" dirty="0"/>
              </a:p>
              <a:p>
                <a:endParaRPr lang="en-S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92" t="-287" r="-157"/>
                </a:stretch>
              </a:blipFill>
            </p:spPr>
            <p:txBody>
              <a:bodyPr/>
              <a:lstStyle/>
              <a:p>
                <a:r>
                  <a:rPr lang="en-SG">
                    <a:noFill/>
                  </a:rPr>
                  <a:t> </a:t>
                </a:r>
              </a:p>
            </p:txBody>
          </p:sp>
        </mc:Fallback>
      </mc:AlternateContent>
    </p:spTree>
    <p:extLst>
      <p:ext uri="{BB962C8B-B14F-4D97-AF65-F5344CB8AC3E}">
        <p14:creationId xmlns:p14="http://schemas.microsoft.com/office/powerpoint/2010/main" val="2218568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Multinomial Naïve Bayes</a:t>
            </a:r>
            <a:br>
              <a:rPr lang="en-SG" dirty="0"/>
            </a:br>
            <a:r>
              <a:rPr lang="en-SG" dirty="0"/>
              <a:t>Frequencies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SG" dirty="0"/>
                  <a:t>Issue 1: Raw frequencies in document classification face some problems:</a:t>
                </a:r>
              </a:p>
              <a:p>
                <a:pPr lvl="1"/>
                <a:r>
                  <a:rPr lang="en-SG" dirty="0"/>
                  <a:t>Bias towards longer documents.</a:t>
                </a:r>
              </a:p>
              <a:p>
                <a:pPr lvl="1"/>
                <a:r>
                  <a:rPr lang="en-SG" dirty="0"/>
                  <a:t>Bias towards “connectors” like “the” because they occur much more frequently.</a:t>
                </a:r>
              </a:p>
              <a:p>
                <a:pPr lvl="1"/>
                <a:r>
                  <a:rPr lang="en-SG" dirty="0"/>
                  <a:t>We can fix the first problem by using term-frequency inverse document frequency (</a:t>
                </a:r>
                <a:r>
                  <a:rPr lang="en-SG" dirty="0" err="1"/>
                  <a:t>tf.idf</a:t>
                </a:r>
                <a:r>
                  <a:rPr lang="en-SG" dirty="0"/>
                  <a:t>) instead if raw word counts:</a:t>
                </a:r>
              </a:p>
              <a:p>
                <a:pPr lvl="1" indent="0">
                  <a:buNone/>
                </a:pPr>
                <a14:m>
                  <m:oMathPara xmlns:m="http://schemas.openxmlformats.org/officeDocument/2006/math">
                    <m:oMathParaPr>
                      <m:jc m:val="centerGroup"/>
                    </m:oMathParaPr>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𝑥</m:t>
                          </m:r>
                        </m:e>
                        <m:sub>
                          <m:r>
                            <a:rPr lang="en-SG" i="1">
                              <a:latin typeface="Cambria Math" panose="02040503050406030204" pitchFamily="18" charset="0"/>
                            </a:rPr>
                            <m:t>𝑖</m:t>
                          </m:r>
                        </m:sub>
                      </m:sSub>
                      <m:r>
                        <a:rPr lang="en-SG" i="1">
                          <a:latin typeface="Cambria Math" panose="02040503050406030204" pitchFamily="18" charset="0"/>
                        </a:rPr>
                        <m:t>=</m:t>
                      </m:r>
                      <m:func>
                        <m:funcPr>
                          <m:ctrlPr>
                            <a:rPr lang="en-SG" i="1">
                              <a:latin typeface="Cambria Math" panose="02040503050406030204" pitchFamily="18" charset="0"/>
                            </a:rPr>
                          </m:ctrlPr>
                        </m:funcPr>
                        <m:fName>
                          <m:r>
                            <m:rPr>
                              <m:sty m:val="p"/>
                            </m:rPr>
                            <a:rPr lang="en-SG">
                              <a:latin typeface="Cambria Math" panose="02040503050406030204" pitchFamily="18" charset="0"/>
                            </a:rPr>
                            <m:t>log</m:t>
                          </m:r>
                        </m:fName>
                        <m:e>
                          <m:d>
                            <m:dPr>
                              <m:ctrlPr>
                                <a:rPr lang="en-SG" i="1">
                                  <a:latin typeface="Cambria Math" panose="02040503050406030204" pitchFamily="18" charset="0"/>
                                </a:rPr>
                              </m:ctrlPr>
                            </m:dPr>
                            <m:e>
                              <m:sSub>
                                <m:sSubPr>
                                  <m:ctrlPr>
                                    <a:rPr lang="en-SG" i="1">
                                      <a:latin typeface="Cambria Math" panose="02040503050406030204" pitchFamily="18" charset="0"/>
                                    </a:rPr>
                                  </m:ctrlPr>
                                </m:sSubPr>
                                <m:e>
                                  <m:r>
                                    <a:rPr lang="en-SG" i="1">
                                      <a:latin typeface="Cambria Math" panose="02040503050406030204" pitchFamily="18" charset="0"/>
                                    </a:rPr>
                                    <m:t>𝑡𝑓</m:t>
                                  </m:r>
                                </m:e>
                                <m:sub>
                                  <m:r>
                                    <a:rPr lang="en-SG" i="1">
                                      <a:latin typeface="Cambria Math" panose="02040503050406030204" pitchFamily="18" charset="0"/>
                                    </a:rPr>
                                    <m:t>𝑖𝑘</m:t>
                                  </m:r>
                                </m:sub>
                              </m:sSub>
                              <m:r>
                                <a:rPr lang="en-SG" i="1">
                                  <a:latin typeface="Cambria Math" panose="02040503050406030204" pitchFamily="18" charset="0"/>
                                </a:rPr>
                                <m:t>+1</m:t>
                              </m:r>
                            </m:e>
                          </m:d>
                        </m:e>
                      </m:func>
                      <m:r>
                        <m:rPr>
                          <m:sty m:val="p"/>
                        </m:rPr>
                        <a:rPr lang="en-SG" b="0" i="0" smtClean="0">
                          <a:latin typeface="Cambria Math" panose="02040503050406030204" pitchFamily="18" charset="0"/>
                        </a:rPr>
                        <m:t>log</m:t>
                      </m:r>
                      <m:r>
                        <a:rPr lang="en-SG" b="0" i="1" smtClean="0">
                          <a:latin typeface="Cambria Math" panose="02040503050406030204" pitchFamily="18" charset="0"/>
                        </a:rPr>
                        <m:t>⁡(</m:t>
                      </m:r>
                      <m:f>
                        <m:fPr>
                          <m:ctrlPr>
                            <a:rPr lang="en-SG" b="0" i="1" smtClean="0">
                              <a:latin typeface="Cambria Math" panose="02040503050406030204" pitchFamily="18" charset="0"/>
                            </a:rPr>
                          </m:ctrlPr>
                        </m:fPr>
                        <m:num>
                          <m:r>
                            <a:rPr lang="en-SG" b="0" i="1" smtClean="0">
                              <a:latin typeface="Cambria Math" panose="02040503050406030204" pitchFamily="18" charset="0"/>
                            </a:rPr>
                            <m:t>𝐷</m:t>
                          </m:r>
                        </m:num>
                        <m:den>
                          <m:sSub>
                            <m:sSubPr>
                              <m:ctrlPr>
                                <a:rPr lang="en-SG" b="0" i="1" smtClean="0">
                                  <a:latin typeface="Cambria Math" panose="02040503050406030204" pitchFamily="18" charset="0"/>
                                </a:rPr>
                              </m:ctrlPr>
                            </m:sSubPr>
                            <m:e>
                              <m:r>
                                <a:rPr lang="en-SG" b="0" i="1" smtClean="0">
                                  <a:latin typeface="Cambria Math" panose="02040503050406030204" pitchFamily="18" charset="0"/>
                                </a:rPr>
                                <m:t>𝑑</m:t>
                              </m:r>
                            </m:e>
                            <m:sub>
                              <m:r>
                                <a:rPr lang="en-SG" b="0" i="1" smtClean="0">
                                  <a:latin typeface="Cambria Math" panose="02040503050406030204" pitchFamily="18" charset="0"/>
                                </a:rPr>
                                <m:t>𝑡𝑓</m:t>
                              </m:r>
                            </m:sub>
                          </m:sSub>
                        </m:den>
                      </m:f>
                      <m:r>
                        <a:rPr lang="en-SG" b="0" i="1" smtClean="0">
                          <a:latin typeface="Cambria Math" panose="02040503050406030204" pitchFamily="18" charset="0"/>
                        </a:rPr>
                        <m:t>)</m:t>
                      </m:r>
                    </m:oMath>
                  </m:oMathPara>
                </a14:m>
                <a:endParaRPr lang="en-SG" dirty="0"/>
              </a:p>
              <a:p>
                <a:pPr lvl="1"/>
                <a:r>
                  <a:rPr lang="en-SG" dirty="0"/>
                  <a:t>Here </a:t>
                </a:r>
                <a:r>
                  <a:rPr lang="en-SG" i="1" dirty="0" err="1"/>
                  <a:t>tf</a:t>
                </a:r>
                <a:r>
                  <a:rPr lang="en-SG" i="1" baseline="-25000" dirty="0" err="1"/>
                  <a:t>ik</a:t>
                </a:r>
                <a:r>
                  <a:rPr lang="en-SG" dirty="0"/>
                  <a:t> is the raw “term frequency” of </a:t>
                </a:r>
                <a:r>
                  <a:rPr lang="en-SG" i="1" dirty="0" err="1"/>
                  <a:t>i</a:t>
                </a:r>
                <a:r>
                  <a:rPr lang="en-SG" dirty="0"/>
                  <a:t> occurring in class</a:t>
                </a:r>
                <a:r>
                  <a:rPr lang="en-SG" i="1" dirty="0"/>
                  <a:t> k</a:t>
                </a:r>
                <a:r>
                  <a:rPr lang="en-SG" dirty="0"/>
                  <a:t>, while </a:t>
                </a:r>
                <a:r>
                  <a:rPr lang="en-SG" i="1" dirty="0"/>
                  <a:t>D</a:t>
                </a:r>
                <a:r>
                  <a:rPr lang="en-SG" dirty="0"/>
                  <a:t> is the total number of documents, and </a:t>
                </a:r>
                <a:r>
                  <a:rPr lang="en-SG" i="1" dirty="0"/>
                  <a:t>d</a:t>
                </a:r>
                <a:r>
                  <a:rPr lang="en-SG" i="1" baseline="-25000" dirty="0"/>
                  <a:t>tf</a:t>
                </a:r>
                <a:r>
                  <a:rPr lang="en-SG" dirty="0"/>
                  <a:t> is the total number of documents containing </a:t>
                </a:r>
                <a:r>
                  <a:rPr lang="en-SG" i="1" dirty="0" err="1"/>
                  <a:t>i</a:t>
                </a:r>
                <a:r>
                  <a:rPr lang="en-SG" dirty="0"/>
                  <a:t>. </a:t>
                </a:r>
              </a:p>
              <a:p>
                <a:r>
                  <a:rPr lang="en-SG" dirty="0"/>
                  <a:t>Issue 2: Zero frequencies</a:t>
                </a:r>
              </a:p>
              <a:p>
                <a:pPr lvl="1"/>
                <a:r>
                  <a:rPr lang="en-SG" dirty="0"/>
                  <a:t>If </a:t>
                </a:r>
                <a:r>
                  <a:rPr lang="en-SG" i="1" dirty="0"/>
                  <a:t>x</a:t>
                </a:r>
                <a:r>
                  <a:rPr lang="en-SG" i="1" baseline="-25000" dirty="0"/>
                  <a:t>i</a:t>
                </a:r>
                <a:r>
                  <a:rPr lang="en-SG" i="1" dirty="0"/>
                  <a:t>=0</a:t>
                </a:r>
                <a:r>
                  <a:rPr lang="en-SG" dirty="0"/>
                  <a:t> in class </a:t>
                </a:r>
                <a:r>
                  <a:rPr lang="en-SG" i="1" dirty="0" err="1"/>
                  <a:t>c</a:t>
                </a:r>
                <a:r>
                  <a:rPr lang="en-SG" i="1" baseline="-25000" dirty="0" err="1"/>
                  <a:t>k</a:t>
                </a:r>
                <a:r>
                  <a:rPr lang="en-SG" dirty="0"/>
                  <a:t>, then </a:t>
                </a:r>
                <a:r>
                  <a:rPr lang="en-SG" i="1" dirty="0" err="1"/>
                  <a:t>p</a:t>
                </a:r>
                <a:r>
                  <a:rPr lang="en-SG" i="1" baseline="-25000" dirty="0" err="1"/>
                  <a:t>ik</a:t>
                </a:r>
                <a:r>
                  <a:rPr lang="en-SG" dirty="0"/>
                  <a:t> = 0 and </a:t>
                </a:r>
                <a:r>
                  <a:rPr lang="en-SG" i="1" dirty="0"/>
                  <a:t>p(</a:t>
                </a:r>
                <a:r>
                  <a:rPr lang="en-SG" i="1" dirty="0" err="1"/>
                  <a:t>x|c</a:t>
                </a:r>
                <a:r>
                  <a:rPr lang="en-SG" i="1" baseline="-25000" dirty="0" err="1"/>
                  <a:t>k</a:t>
                </a:r>
                <a:r>
                  <a:rPr lang="en-SG" i="1" dirty="0"/>
                  <a:t>) </a:t>
                </a:r>
                <a:r>
                  <a:rPr lang="en-SG" dirty="0"/>
                  <a:t>becomes 0.</a:t>
                </a:r>
              </a:p>
              <a:p>
                <a:pPr lvl="1"/>
                <a:r>
                  <a:rPr lang="en-SG" dirty="0"/>
                  <a:t>Laplace smoothing: Add 1 to every </a:t>
                </a:r>
                <a:r>
                  <a:rPr lang="en-SG" i="1" dirty="0"/>
                  <a:t>x</a:t>
                </a:r>
                <a:r>
                  <a:rPr lang="en-SG" i="1" baseline="-25000" dirty="0"/>
                  <a:t>i</a:t>
                </a:r>
                <a:r>
                  <a:rPr lang="en-SG" dirty="0"/>
                  <a:t> so that no </a:t>
                </a:r>
                <a:r>
                  <a:rPr lang="en-SG" i="1" dirty="0" err="1"/>
                  <a:t>p</a:t>
                </a:r>
                <a:r>
                  <a:rPr lang="en-SG" i="1" baseline="-25000" dirty="0" err="1"/>
                  <a:t>ik</a:t>
                </a:r>
                <a:r>
                  <a:rPr lang="en-SG" dirty="0"/>
                  <a:t> is 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35" t="-287" r="-941"/>
                </a:stretch>
              </a:blipFill>
            </p:spPr>
            <p:txBody>
              <a:bodyPr/>
              <a:lstStyle/>
              <a:p>
                <a:r>
                  <a:rPr lang="en-SG">
                    <a:noFill/>
                  </a:rPr>
                  <a:t> </a:t>
                </a:r>
              </a:p>
            </p:txBody>
          </p:sp>
        </mc:Fallback>
      </mc:AlternateContent>
    </p:spTree>
    <p:extLst>
      <p:ext uri="{BB962C8B-B14F-4D97-AF65-F5344CB8AC3E}">
        <p14:creationId xmlns:p14="http://schemas.microsoft.com/office/powerpoint/2010/main" val="2339172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Bernoulli Naïve Bayes</a:t>
            </a:r>
            <a:br>
              <a:rPr lang="en-SG" dirty="0"/>
            </a:br>
            <a:r>
              <a:rPr lang="en-SG" dirty="0"/>
              <a:t>Boolean Features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SG" dirty="0"/>
                  <a:t>Sometimes, rather than maintaining a count of the number of times event </a:t>
                </a:r>
                <a:r>
                  <a:rPr lang="en-SG" i="1" dirty="0" err="1"/>
                  <a:t>i</a:t>
                </a:r>
                <a:r>
                  <a:rPr lang="en-SG" i="1" dirty="0"/>
                  <a:t> </a:t>
                </a:r>
                <a:r>
                  <a:rPr lang="en-SG" dirty="0"/>
                  <a:t>occurs in class </a:t>
                </a:r>
                <a:r>
                  <a:rPr lang="en-SG" i="1" dirty="0" err="1"/>
                  <a:t>c</a:t>
                </a:r>
                <a:r>
                  <a:rPr lang="en-SG" i="1" baseline="-25000" dirty="0" err="1"/>
                  <a:t>k</a:t>
                </a:r>
                <a:r>
                  <a:rPr lang="en-SG" dirty="0"/>
                  <a:t>, we are only interested in whether it occurs at all. </a:t>
                </a:r>
              </a:p>
              <a:p>
                <a:pPr lvl="1"/>
                <a:r>
                  <a:rPr lang="en-SG" dirty="0"/>
                  <a:t>In such cases we use a Bernoulli distribution instead of multinomial.</a:t>
                </a:r>
              </a:p>
              <a:p>
                <a:pPr lvl="1"/>
                <a:r>
                  <a:rPr lang="en-SG" dirty="0"/>
                  <a:t>Our instance </a:t>
                </a:r>
                <a:r>
                  <a:rPr lang="en-SG" i="1" dirty="0"/>
                  <a:t>x</a:t>
                </a:r>
                <a:r>
                  <a:rPr lang="en-SG" dirty="0"/>
                  <a:t> is a vector </a:t>
                </a:r>
                <a:r>
                  <a:rPr lang="en-SG" i="1" dirty="0"/>
                  <a:t>(x</a:t>
                </a:r>
                <a:r>
                  <a:rPr lang="en-SG" i="1" baseline="-25000" dirty="0"/>
                  <a:t>1,</a:t>
                </a:r>
                <a:r>
                  <a:rPr lang="en-SG" i="1" dirty="0"/>
                  <a:t> x</a:t>
                </a:r>
                <a:r>
                  <a:rPr lang="en-SG" i="1" baseline="-25000" dirty="0"/>
                  <a:t>2</a:t>
                </a:r>
                <a:r>
                  <a:rPr lang="en-SG" i="1" dirty="0"/>
                  <a:t>, …, </a:t>
                </a:r>
                <a:r>
                  <a:rPr lang="en-SG" i="1" dirty="0" err="1"/>
                  <a:t>x</a:t>
                </a:r>
                <a:r>
                  <a:rPr lang="en-SG" i="1" baseline="-25000" dirty="0" err="1"/>
                  <a:t>n</a:t>
                </a:r>
                <a:r>
                  <a:rPr lang="en-SG" i="1" dirty="0"/>
                  <a:t>) </a:t>
                </a:r>
                <a:r>
                  <a:rPr lang="en-SG" dirty="0"/>
                  <a:t>where </a:t>
                </a:r>
                <a:r>
                  <a:rPr lang="en-SG" i="1" dirty="0"/>
                  <a:t>x</a:t>
                </a:r>
                <a:r>
                  <a:rPr lang="en-SG" i="1" baseline="-25000" dirty="0"/>
                  <a:t>i</a:t>
                </a:r>
                <a:r>
                  <a:rPr lang="en-SG" i="1" dirty="0"/>
                  <a:t>=1</a:t>
                </a:r>
                <a:r>
                  <a:rPr lang="en-SG" dirty="0"/>
                  <a:t> if event </a:t>
                </a:r>
                <a:r>
                  <a:rPr lang="en-SG" i="1" dirty="0" err="1"/>
                  <a:t>i</a:t>
                </a:r>
                <a:r>
                  <a:rPr lang="en-SG" i="1" dirty="0"/>
                  <a:t> </a:t>
                </a:r>
                <a:r>
                  <a:rPr lang="en-SG" dirty="0"/>
                  <a:t>occurs in class </a:t>
                </a:r>
                <a:r>
                  <a:rPr lang="en-SG" i="1" dirty="0" err="1"/>
                  <a:t>c</a:t>
                </a:r>
                <a:r>
                  <a:rPr lang="en-SG" i="1" baseline="-25000" dirty="0" err="1"/>
                  <a:t>k</a:t>
                </a:r>
                <a:r>
                  <a:rPr lang="en-SG" dirty="0"/>
                  <a:t>, and </a:t>
                </a:r>
                <a:r>
                  <a:rPr lang="en-SG" i="1" dirty="0"/>
                  <a:t>x</a:t>
                </a:r>
                <a:r>
                  <a:rPr lang="en-SG" i="1" baseline="-25000" dirty="0"/>
                  <a:t>i</a:t>
                </a:r>
                <a:r>
                  <a:rPr lang="en-SG" i="1" dirty="0"/>
                  <a:t>=0 </a:t>
                </a:r>
                <a:r>
                  <a:rPr lang="en-SG" dirty="0"/>
                  <a:t>otherwise.</a:t>
                </a:r>
              </a:p>
              <a:p>
                <a:r>
                  <a:rPr lang="en-SG" dirty="0"/>
                  <a:t>We begin by calculating </a:t>
                </a:r>
                <a:r>
                  <a:rPr lang="en-SG" i="1" dirty="0" err="1"/>
                  <a:t>p</a:t>
                </a:r>
                <a:r>
                  <a:rPr lang="en-SG" i="1" baseline="-25000" dirty="0" err="1"/>
                  <a:t>ik</a:t>
                </a:r>
                <a:r>
                  <a:rPr lang="en-SG" dirty="0"/>
                  <a:t> the probability that </a:t>
                </a:r>
                <a:r>
                  <a:rPr lang="en-SG" i="1" dirty="0" err="1"/>
                  <a:t>i</a:t>
                </a:r>
                <a:r>
                  <a:rPr lang="en-SG" dirty="0"/>
                  <a:t> occurs in class </a:t>
                </a:r>
                <a:r>
                  <a:rPr lang="en-SG" i="1" dirty="0" err="1"/>
                  <a:t>c</a:t>
                </a:r>
                <a:r>
                  <a:rPr lang="en-SG" i="1" baseline="-25000" dirty="0" err="1"/>
                  <a:t>k</a:t>
                </a:r>
                <a:endParaRPr lang="en-SG" dirty="0"/>
              </a:p>
              <a:p>
                <a:pPr marL="0" indent="0">
                  <a:buNone/>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SG" b="1" i="1" smtClean="0">
                              <a:latin typeface="Cambria Math" panose="02040503050406030204" pitchFamily="18" charset="0"/>
                            </a:rPr>
                            <m:t>𝒑</m:t>
                          </m:r>
                        </m:e>
                        <m:sub>
                          <m:r>
                            <a:rPr lang="en-SG" b="1" i="1" smtClean="0">
                              <a:latin typeface="Cambria Math" panose="02040503050406030204" pitchFamily="18" charset="0"/>
                            </a:rPr>
                            <m:t>𝒊𝒌</m:t>
                          </m:r>
                        </m:sub>
                      </m:sSub>
                      <m:r>
                        <a:rPr lang="en-SG" b="1" i="1" smtClean="0">
                          <a:latin typeface="Cambria Math" panose="02040503050406030204" pitchFamily="18" charset="0"/>
                        </a:rPr>
                        <m:t>=</m:t>
                      </m:r>
                      <m:f>
                        <m:fPr>
                          <m:ctrlPr>
                            <a:rPr lang="en-SG" b="1" i="1" smtClean="0">
                              <a:latin typeface="Cambria Math" panose="02040503050406030204" pitchFamily="18" charset="0"/>
                            </a:rPr>
                          </m:ctrlPr>
                        </m:fPr>
                        <m:num>
                          <m:sSub>
                            <m:sSubPr>
                              <m:ctrlPr>
                                <a:rPr lang="en-SG" b="1" i="1" smtClean="0">
                                  <a:latin typeface="Cambria Math" panose="02040503050406030204" pitchFamily="18" charset="0"/>
                                </a:rPr>
                              </m:ctrlPr>
                            </m:sSubPr>
                            <m:e>
                              <m:r>
                                <a:rPr lang="en-SG" b="1" i="1" smtClean="0">
                                  <a:latin typeface="Cambria Math" panose="02040503050406030204" pitchFamily="18" charset="0"/>
                                </a:rPr>
                                <m:t>𝒏</m:t>
                              </m:r>
                            </m:e>
                            <m:sub>
                              <m:r>
                                <a:rPr lang="en-SG" b="1" i="1" smtClean="0">
                                  <a:latin typeface="Cambria Math" panose="02040503050406030204" pitchFamily="18" charset="0"/>
                                </a:rPr>
                                <m:t>𝒊𝒌</m:t>
                              </m:r>
                            </m:sub>
                          </m:sSub>
                        </m:num>
                        <m:den>
                          <m:sSub>
                            <m:sSubPr>
                              <m:ctrlPr>
                                <a:rPr lang="en-SG" b="1" i="1" smtClean="0">
                                  <a:latin typeface="Cambria Math" panose="02040503050406030204" pitchFamily="18" charset="0"/>
                                </a:rPr>
                              </m:ctrlPr>
                            </m:sSubPr>
                            <m:e>
                              <m:r>
                                <a:rPr lang="en-SG" b="1" i="1" smtClean="0">
                                  <a:latin typeface="Cambria Math" panose="02040503050406030204" pitchFamily="18" charset="0"/>
                                </a:rPr>
                                <m:t>𝑵</m:t>
                              </m:r>
                            </m:e>
                            <m:sub>
                              <m:r>
                                <a:rPr lang="en-SG" b="1" i="1" smtClean="0">
                                  <a:latin typeface="Cambria Math" panose="02040503050406030204" pitchFamily="18" charset="0"/>
                                </a:rPr>
                                <m:t>𝒌</m:t>
                              </m:r>
                            </m:sub>
                          </m:sSub>
                          <m:r>
                            <a:rPr lang="en-SG" b="1" i="1" smtClean="0">
                              <a:latin typeface="Cambria Math" panose="02040503050406030204" pitchFamily="18" charset="0"/>
                            </a:rPr>
                            <m:t> </m:t>
                          </m:r>
                        </m:den>
                      </m:f>
                    </m:oMath>
                  </m:oMathPara>
                </a14:m>
                <a:endParaRPr lang="en-SG" b="1" dirty="0"/>
              </a:p>
              <a:p>
                <a:pPr marL="0" indent="0">
                  <a:buNone/>
                </a:pPr>
                <a:r>
                  <a:rPr lang="en-SG" dirty="0"/>
                  <a:t>Where </a:t>
                </a:r>
                <a:r>
                  <a:rPr lang="en-SG" i="1" dirty="0" err="1"/>
                  <a:t>n</a:t>
                </a:r>
                <a:r>
                  <a:rPr lang="en-SG" baseline="-25000" dirty="0" err="1"/>
                  <a:t>ik</a:t>
                </a:r>
                <a:r>
                  <a:rPr lang="en-SG" dirty="0"/>
                  <a:t> is the number of training examples where </a:t>
                </a:r>
                <a:r>
                  <a:rPr lang="en-SG" i="1" dirty="0" err="1"/>
                  <a:t>i</a:t>
                </a:r>
                <a:r>
                  <a:rPr lang="en-SG" dirty="0"/>
                  <a:t> occurs in class </a:t>
                </a:r>
                <a:r>
                  <a:rPr lang="en-SG" i="1" dirty="0" err="1"/>
                  <a:t>c</a:t>
                </a:r>
                <a:r>
                  <a:rPr lang="en-SG" i="1" baseline="-25000" dirty="0" err="1"/>
                  <a:t>k</a:t>
                </a:r>
                <a:r>
                  <a:rPr lang="en-SG" dirty="0"/>
                  <a:t>, and </a:t>
                </a:r>
                <a:r>
                  <a:rPr lang="en-SG" i="1" dirty="0" err="1"/>
                  <a:t>N</a:t>
                </a:r>
                <a:r>
                  <a:rPr lang="en-SG" i="1" baseline="-25000" dirty="0" err="1"/>
                  <a:t>k</a:t>
                </a:r>
                <a:r>
                  <a:rPr lang="en-SG" dirty="0"/>
                  <a:t> is the total number of training examples in class </a:t>
                </a:r>
                <a:r>
                  <a:rPr lang="en-SG" i="1" dirty="0"/>
                  <a:t>c</a:t>
                </a:r>
                <a:r>
                  <a:rPr lang="en-SG" i="1" baseline="-25000" dirty="0"/>
                  <a:t>k</a:t>
                </a:r>
                <a:r>
                  <a:rPr lang="en-SG" dirty="0"/>
                  <a:t>.</a:t>
                </a:r>
              </a:p>
              <a:p>
                <a:r>
                  <a:rPr lang="en-SG" dirty="0"/>
                  <a:t>The probability of a Boolean vector </a:t>
                </a:r>
                <a:r>
                  <a:rPr lang="en-SG" i="1" dirty="0"/>
                  <a:t>x</a:t>
                </a:r>
                <a:r>
                  <a:rPr lang="en-SG" dirty="0"/>
                  <a:t> occurring in class </a:t>
                </a:r>
                <a:r>
                  <a:rPr lang="en-SG" i="1" dirty="0" err="1"/>
                  <a:t>c</a:t>
                </a:r>
                <a:r>
                  <a:rPr lang="en-SG" i="1" baseline="-25000" dirty="0" err="1"/>
                  <a:t>k</a:t>
                </a:r>
                <a:r>
                  <a:rPr lang="en-SG" dirty="0"/>
                  <a:t> is then:</a:t>
                </a:r>
              </a:p>
              <a:p>
                <a:pPr marL="0" indent="0">
                  <a:buNone/>
                </a:pPr>
                <a14:m>
                  <m:oMathPara xmlns:m="http://schemas.openxmlformats.org/officeDocument/2006/math">
                    <m:oMathParaPr>
                      <m:jc m:val="centerGroup"/>
                    </m:oMathParaPr>
                    <m:oMath xmlns:m="http://schemas.openxmlformats.org/officeDocument/2006/math">
                      <m:r>
                        <a:rPr lang="en-SG" b="1" i="1" smtClean="0">
                          <a:latin typeface="Cambria Math" panose="02040503050406030204" pitchFamily="18" charset="0"/>
                        </a:rPr>
                        <m:t>𝒑</m:t>
                      </m:r>
                      <m:d>
                        <m:dPr>
                          <m:ctrlPr>
                            <a:rPr lang="en-SG" b="1" i="1" smtClean="0">
                              <a:latin typeface="Cambria Math" panose="02040503050406030204" pitchFamily="18" charset="0"/>
                            </a:rPr>
                          </m:ctrlPr>
                        </m:dPr>
                        <m:e>
                          <m:r>
                            <a:rPr lang="en-SG" b="1" i="1" smtClean="0">
                              <a:latin typeface="Cambria Math" panose="02040503050406030204" pitchFamily="18" charset="0"/>
                            </a:rPr>
                            <m:t>𝒙</m:t>
                          </m:r>
                        </m:e>
                        <m:e>
                          <m:sSub>
                            <m:sSubPr>
                              <m:ctrlPr>
                                <a:rPr lang="en-SG" b="1" i="1" smtClean="0">
                                  <a:latin typeface="Cambria Math" panose="02040503050406030204" pitchFamily="18" charset="0"/>
                                </a:rPr>
                              </m:ctrlPr>
                            </m:sSubPr>
                            <m:e>
                              <m:r>
                                <a:rPr lang="en-SG" b="1" i="1" smtClean="0">
                                  <a:latin typeface="Cambria Math" panose="02040503050406030204" pitchFamily="18" charset="0"/>
                                </a:rPr>
                                <m:t>𝒄</m:t>
                              </m:r>
                            </m:e>
                            <m:sub>
                              <m:r>
                                <a:rPr lang="en-SG" b="1" i="1" smtClean="0">
                                  <a:latin typeface="Cambria Math" panose="02040503050406030204" pitchFamily="18" charset="0"/>
                                </a:rPr>
                                <m:t>𝒌</m:t>
                              </m:r>
                            </m:sub>
                          </m:sSub>
                        </m:e>
                      </m:d>
                      <m:r>
                        <a:rPr lang="en-SG" b="1" i="1" smtClean="0">
                          <a:latin typeface="Cambria Math" panose="02040503050406030204" pitchFamily="18" charset="0"/>
                        </a:rPr>
                        <m:t>=</m:t>
                      </m:r>
                      <m:nary>
                        <m:naryPr>
                          <m:chr m:val="∏"/>
                          <m:limLoc m:val="subSup"/>
                          <m:ctrlPr>
                            <a:rPr lang="en-SG" b="1" i="1" smtClean="0">
                              <a:latin typeface="Cambria Math" panose="02040503050406030204" pitchFamily="18" charset="0"/>
                            </a:rPr>
                          </m:ctrlPr>
                        </m:naryPr>
                        <m:sub>
                          <m:r>
                            <m:rPr>
                              <m:brk m:alnAt="25"/>
                            </m:rPr>
                            <a:rPr lang="en-SG" b="1" i="1" smtClean="0">
                              <a:latin typeface="Cambria Math" panose="02040503050406030204" pitchFamily="18" charset="0"/>
                            </a:rPr>
                            <m:t>𝒊</m:t>
                          </m:r>
                          <m:r>
                            <a:rPr lang="en-SG" b="1" i="1" smtClean="0">
                              <a:latin typeface="Cambria Math" panose="02040503050406030204" pitchFamily="18" charset="0"/>
                            </a:rPr>
                            <m:t>=</m:t>
                          </m:r>
                          <m:r>
                            <a:rPr lang="en-SG" b="1" i="1" smtClean="0">
                              <a:latin typeface="Cambria Math" panose="02040503050406030204" pitchFamily="18" charset="0"/>
                            </a:rPr>
                            <m:t>𝟏</m:t>
                          </m:r>
                        </m:sub>
                        <m:sup>
                          <m:r>
                            <a:rPr lang="en-SG" b="1" i="1" smtClean="0">
                              <a:latin typeface="Cambria Math" panose="02040503050406030204" pitchFamily="18" charset="0"/>
                            </a:rPr>
                            <m:t>𝒏</m:t>
                          </m:r>
                        </m:sup>
                        <m:e>
                          <m:sSubSup>
                            <m:sSubSupPr>
                              <m:ctrlPr>
                                <a:rPr lang="en-SG" b="1" i="1" smtClean="0">
                                  <a:latin typeface="Cambria Math" panose="02040503050406030204" pitchFamily="18" charset="0"/>
                                </a:rPr>
                              </m:ctrlPr>
                            </m:sSubSupPr>
                            <m:e>
                              <m:r>
                                <a:rPr lang="en-SG" b="1" i="1" smtClean="0">
                                  <a:latin typeface="Cambria Math" panose="02040503050406030204" pitchFamily="18" charset="0"/>
                                </a:rPr>
                                <m:t>𝒑</m:t>
                              </m:r>
                            </m:e>
                            <m:sub>
                              <m:r>
                                <a:rPr lang="en-SG" b="1" i="1" smtClean="0">
                                  <a:latin typeface="Cambria Math" panose="02040503050406030204" pitchFamily="18" charset="0"/>
                                </a:rPr>
                                <m:t>𝒊𝒌</m:t>
                              </m:r>
                            </m:sub>
                            <m:sup>
                              <m:sSub>
                                <m:sSubPr>
                                  <m:ctrlPr>
                                    <a:rPr lang="en-SG" b="1" i="1" smtClean="0">
                                      <a:latin typeface="Cambria Math" panose="02040503050406030204" pitchFamily="18" charset="0"/>
                                    </a:rPr>
                                  </m:ctrlPr>
                                </m:sSubPr>
                                <m:e>
                                  <m:r>
                                    <a:rPr lang="en-SG" b="1" i="1" smtClean="0">
                                      <a:latin typeface="Cambria Math" panose="02040503050406030204" pitchFamily="18" charset="0"/>
                                    </a:rPr>
                                    <m:t>𝒙</m:t>
                                  </m:r>
                                </m:e>
                                <m:sub>
                                  <m:r>
                                    <a:rPr lang="en-SG" b="1" i="1" smtClean="0">
                                      <a:latin typeface="Cambria Math" panose="02040503050406030204" pitchFamily="18" charset="0"/>
                                    </a:rPr>
                                    <m:t>𝒊</m:t>
                                  </m:r>
                                </m:sub>
                              </m:sSub>
                            </m:sup>
                          </m:sSubSup>
                          <m:sSup>
                            <m:sSupPr>
                              <m:ctrlPr>
                                <a:rPr lang="en-SG" b="1" i="1" smtClean="0">
                                  <a:latin typeface="Cambria Math" panose="02040503050406030204" pitchFamily="18" charset="0"/>
                                </a:rPr>
                              </m:ctrlPr>
                            </m:sSupPr>
                            <m:e>
                              <m:r>
                                <a:rPr lang="en-SG" i="1">
                                  <a:latin typeface="Cambria Math" panose="02040503050406030204" pitchFamily="18" charset="0"/>
                                </a:rPr>
                                <m:t>(</m:t>
                              </m:r>
                              <m:r>
                                <a:rPr lang="en-SG" i="1">
                                  <a:latin typeface="Cambria Math" panose="02040503050406030204" pitchFamily="18" charset="0"/>
                                </a:rPr>
                                <m:t>𝟏</m:t>
                              </m:r>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𝒑</m:t>
                                  </m:r>
                                </m:e>
                                <m:sub>
                                  <m:r>
                                    <a:rPr lang="en-SG" i="1">
                                      <a:latin typeface="Cambria Math" panose="02040503050406030204" pitchFamily="18" charset="0"/>
                                    </a:rPr>
                                    <m:t>𝒊𝒌</m:t>
                                  </m:r>
                                </m:sub>
                              </m:sSub>
                              <m:r>
                                <a:rPr lang="en-SG" i="1">
                                  <a:latin typeface="Cambria Math" panose="02040503050406030204" pitchFamily="18" charset="0"/>
                                </a:rPr>
                                <m:t>)</m:t>
                              </m:r>
                            </m:e>
                            <m:sup>
                              <m:r>
                                <a:rPr lang="en-SG" b="1" i="1" smtClean="0">
                                  <a:latin typeface="Cambria Math" panose="02040503050406030204" pitchFamily="18" charset="0"/>
                                </a:rPr>
                                <m:t>(</m:t>
                              </m:r>
                              <m:r>
                                <a:rPr lang="en-SG" b="1" i="1" smtClean="0">
                                  <a:latin typeface="Cambria Math" panose="02040503050406030204" pitchFamily="18" charset="0"/>
                                </a:rPr>
                                <m:t>𝟏</m:t>
                              </m:r>
                              <m:r>
                                <a:rPr lang="en-SG" b="1" i="1" smtClean="0">
                                  <a:latin typeface="Cambria Math" panose="02040503050406030204" pitchFamily="18" charset="0"/>
                                </a:rPr>
                                <m:t>−</m:t>
                              </m:r>
                              <m:sSub>
                                <m:sSubPr>
                                  <m:ctrlPr>
                                    <a:rPr lang="en-SG" b="1" i="1" smtClean="0">
                                      <a:latin typeface="Cambria Math" panose="02040503050406030204" pitchFamily="18" charset="0"/>
                                    </a:rPr>
                                  </m:ctrlPr>
                                </m:sSubPr>
                                <m:e>
                                  <m:r>
                                    <a:rPr lang="en-SG" b="1" i="1" smtClean="0">
                                      <a:latin typeface="Cambria Math" panose="02040503050406030204" pitchFamily="18" charset="0"/>
                                    </a:rPr>
                                    <m:t>𝒙</m:t>
                                  </m:r>
                                </m:e>
                                <m:sub>
                                  <m:r>
                                    <a:rPr lang="en-SG" b="1" i="1" smtClean="0">
                                      <a:latin typeface="Cambria Math" panose="02040503050406030204" pitchFamily="18" charset="0"/>
                                    </a:rPr>
                                    <m:t>𝒊</m:t>
                                  </m:r>
                                </m:sub>
                              </m:sSub>
                              <m:r>
                                <a:rPr lang="en-SG" b="1" i="1" smtClean="0">
                                  <a:latin typeface="Cambria Math" panose="02040503050406030204" pitchFamily="18" charset="0"/>
                                </a:rPr>
                                <m:t>)</m:t>
                              </m:r>
                            </m:sup>
                          </m:sSup>
                        </m:e>
                      </m:nary>
                    </m:oMath>
                  </m:oMathPara>
                </a14:m>
                <a:endParaRPr lang="en-SG" dirty="0"/>
              </a:p>
              <a:p>
                <a:pPr marL="0" indent="0">
                  <a:buNone/>
                </a:pPr>
                <a:endParaRPr lang="en-S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92" t="-138"/>
                </a:stretch>
              </a:blipFill>
            </p:spPr>
            <p:txBody>
              <a:bodyPr/>
              <a:lstStyle/>
              <a:p>
                <a:r>
                  <a:rPr lang="en-US">
                    <a:noFill/>
                  </a:rPr>
                  <a:t> </a:t>
                </a:r>
              </a:p>
            </p:txBody>
          </p:sp>
        </mc:Fallback>
      </mc:AlternateContent>
    </p:spTree>
    <p:extLst>
      <p:ext uri="{BB962C8B-B14F-4D97-AF65-F5344CB8AC3E}">
        <p14:creationId xmlns:p14="http://schemas.microsoft.com/office/powerpoint/2010/main" val="1507432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71B47-175B-2F43-8B37-EC390A96C72F}"/>
              </a:ext>
            </a:extLst>
          </p:cNvPr>
          <p:cNvSpPr>
            <a:spLocks noGrp="1"/>
          </p:cNvSpPr>
          <p:nvPr>
            <p:ph type="title"/>
          </p:nvPr>
        </p:nvSpPr>
        <p:spPr/>
        <p:txBody>
          <a:bodyPr/>
          <a:lstStyle/>
          <a:p>
            <a:r>
              <a:rPr lang="en-US" dirty="0"/>
              <a:t>Naïve Bayes Hands-on</a:t>
            </a:r>
          </a:p>
        </p:txBody>
      </p:sp>
      <p:sp>
        <p:nvSpPr>
          <p:cNvPr id="3" name="Content Placeholder 2">
            <a:extLst>
              <a:ext uri="{FF2B5EF4-FFF2-40B4-BE49-F238E27FC236}">
                <a16:creationId xmlns:a16="http://schemas.microsoft.com/office/drawing/2014/main" id="{2C993090-D57E-D341-8083-5E76C670911C}"/>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sz="2000" dirty="0"/>
              <a:t>Start up </a:t>
            </a:r>
            <a:r>
              <a:rPr lang="en-US" sz="2000" dirty="0" err="1"/>
              <a:t>Jupyter</a:t>
            </a:r>
            <a:r>
              <a:rPr lang="en-US" sz="2000" dirty="0"/>
              <a:t> and load the “Naïve </a:t>
            </a:r>
            <a:r>
              <a:rPr lang="en-US" sz="2000" dirty="0" err="1"/>
              <a:t>Bayes.ipynb</a:t>
            </a:r>
            <a:r>
              <a:rPr lang="en-US" sz="2000" dirty="0"/>
              <a:t>” notebook.</a:t>
            </a:r>
          </a:p>
        </p:txBody>
      </p:sp>
    </p:spTree>
    <p:extLst>
      <p:ext uri="{BB962C8B-B14F-4D97-AF65-F5344CB8AC3E}">
        <p14:creationId xmlns:p14="http://schemas.microsoft.com/office/powerpoint/2010/main" val="29834994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Classification: Decision Trees</a:t>
            </a:r>
            <a:endParaRPr lang="en-SG" dirty="0"/>
          </a:p>
        </p:txBody>
      </p:sp>
      <p:sp>
        <p:nvSpPr>
          <p:cNvPr id="5" name="Text Placeholder 4"/>
          <p:cNvSpPr>
            <a:spLocks noGrp="1"/>
          </p:cNvSpPr>
          <p:nvPr>
            <p:ph type="body" idx="1"/>
          </p:nvPr>
        </p:nvSpPr>
        <p:spPr/>
        <p:txBody>
          <a:bodyPr/>
          <a:lstStyle/>
          <a:p>
            <a:r>
              <a:rPr lang="en-SG" dirty="0"/>
              <a:t>SWS3009 Embedded Systems and Deep Learning</a:t>
            </a:r>
          </a:p>
        </p:txBody>
      </p:sp>
    </p:spTree>
    <p:extLst>
      <p:ext uri="{BB962C8B-B14F-4D97-AF65-F5344CB8AC3E}">
        <p14:creationId xmlns:p14="http://schemas.microsoft.com/office/powerpoint/2010/main" val="1287064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REGRESSION : LINEAR models</a:t>
            </a:r>
            <a:endParaRPr lang="en-SG" dirty="0"/>
          </a:p>
        </p:txBody>
      </p:sp>
      <p:sp>
        <p:nvSpPr>
          <p:cNvPr id="5" name="Text Placeholder 4"/>
          <p:cNvSpPr>
            <a:spLocks noGrp="1"/>
          </p:cNvSpPr>
          <p:nvPr>
            <p:ph type="body" idx="1"/>
          </p:nvPr>
        </p:nvSpPr>
        <p:spPr/>
        <p:txBody>
          <a:bodyPr/>
          <a:lstStyle/>
          <a:p>
            <a:r>
              <a:rPr lang="en-SG" dirty="0"/>
              <a:t>SWS3009 Embedded Systems and Deep Learning</a:t>
            </a:r>
          </a:p>
        </p:txBody>
      </p:sp>
    </p:spTree>
    <p:extLst>
      <p:ext uri="{BB962C8B-B14F-4D97-AF65-F5344CB8AC3E}">
        <p14:creationId xmlns:p14="http://schemas.microsoft.com/office/powerpoint/2010/main" val="636761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a:t>
            </a:r>
          </a:p>
        </p:txBody>
      </p:sp>
      <p:sp>
        <p:nvSpPr>
          <p:cNvPr id="3" name="Content Placeholder 2"/>
          <p:cNvSpPr>
            <a:spLocks noGrp="1"/>
          </p:cNvSpPr>
          <p:nvPr>
            <p:ph idx="1"/>
          </p:nvPr>
        </p:nvSpPr>
        <p:spPr/>
        <p:txBody>
          <a:bodyPr/>
          <a:lstStyle/>
          <a:p>
            <a:r>
              <a:rPr lang="en-US" dirty="0"/>
              <a:t>A decision tree is a  tree-like structure for making decisions: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 decision tree is appealing because:</a:t>
            </a:r>
          </a:p>
          <a:p>
            <a:pPr lvl="1"/>
            <a:r>
              <a:rPr lang="en-US" dirty="0"/>
              <a:t>It provides a straightforward way to make decisions.</a:t>
            </a:r>
          </a:p>
          <a:p>
            <a:pPr lvl="1"/>
            <a:r>
              <a:rPr lang="en-US" dirty="0"/>
              <a:t>It provides a way to explain decisions that have already been made.</a:t>
            </a:r>
          </a:p>
        </p:txBody>
      </p:sp>
      <p:pic>
        <p:nvPicPr>
          <p:cNvPr id="4" name="Picture 3"/>
          <p:cNvPicPr>
            <a:picLocks noChangeAspect="1"/>
          </p:cNvPicPr>
          <p:nvPr/>
        </p:nvPicPr>
        <p:blipFill>
          <a:blip r:embed="rId2"/>
          <a:stretch>
            <a:fillRect/>
          </a:stretch>
        </p:blipFill>
        <p:spPr>
          <a:xfrm>
            <a:off x="1770610" y="2415057"/>
            <a:ext cx="4963311" cy="2381387"/>
          </a:xfrm>
          <a:prstGeom prst="rect">
            <a:avLst/>
          </a:prstGeom>
        </p:spPr>
      </p:pic>
    </p:spTree>
    <p:extLst>
      <p:ext uri="{BB962C8B-B14F-4D97-AF65-F5344CB8AC3E}">
        <p14:creationId xmlns:p14="http://schemas.microsoft.com/office/powerpoint/2010/main" val="2137275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a:t>
            </a:r>
          </a:p>
        </p:txBody>
      </p:sp>
      <p:sp>
        <p:nvSpPr>
          <p:cNvPr id="3" name="Content Placeholder 2"/>
          <p:cNvSpPr>
            <a:spLocks noGrp="1"/>
          </p:cNvSpPr>
          <p:nvPr>
            <p:ph idx="1"/>
          </p:nvPr>
        </p:nvSpPr>
        <p:spPr/>
        <p:txBody>
          <a:bodyPr/>
          <a:lstStyle/>
          <a:p>
            <a:r>
              <a:rPr lang="en-US" dirty="0"/>
              <a:t>Decision trees sometimes have probability values attached to them, allowing you to compute expected values of outcomes: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If there’s a 40% probability of low rainfall, a 40% probability of medium rainfall and 20% probability of high rainfall, with the payoff per acre of farmland as indicated in the “payoff” column, this chart helps the farmer to decide which is the best crop to plant (soybeans), based on expected revenue.</a:t>
            </a:r>
          </a:p>
        </p:txBody>
      </p:sp>
      <p:pic>
        <p:nvPicPr>
          <p:cNvPr id="1026" name="Picture 2" descr="Example: Decision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1265" y="2493183"/>
            <a:ext cx="3039918" cy="229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80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a:t>
            </a:r>
          </a:p>
        </p:txBody>
      </p:sp>
      <p:sp>
        <p:nvSpPr>
          <p:cNvPr id="3" name="Content Placeholder 2"/>
          <p:cNvSpPr>
            <a:spLocks noGrp="1"/>
          </p:cNvSpPr>
          <p:nvPr>
            <p:ph idx="1"/>
          </p:nvPr>
        </p:nvSpPr>
        <p:spPr/>
        <p:txBody>
          <a:bodyPr/>
          <a:lstStyle/>
          <a:p>
            <a:r>
              <a:rPr lang="en-US" dirty="0"/>
              <a:t>Question:</a:t>
            </a:r>
          </a:p>
          <a:p>
            <a:pPr lvl="1"/>
            <a:r>
              <a:rPr lang="en-US" dirty="0"/>
              <a:t>How do you derive these trees?</a:t>
            </a:r>
          </a:p>
          <a:p>
            <a:r>
              <a:rPr lang="en-US" dirty="0"/>
              <a:t>Several ways:</a:t>
            </a:r>
          </a:p>
          <a:p>
            <a:pPr lvl="1"/>
            <a:r>
              <a:rPr lang="en-US" dirty="0"/>
              <a:t>Guesswork based on ‘expert’ opinion.</a:t>
            </a:r>
          </a:p>
          <a:p>
            <a:pPr lvl="1"/>
            <a:r>
              <a:rPr lang="en-US" dirty="0"/>
              <a:t>Based on historical data.</a:t>
            </a:r>
          </a:p>
          <a:p>
            <a:r>
              <a:rPr lang="en-US" dirty="0"/>
              <a:t>We will look at the second way.</a:t>
            </a:r>
          </a:p>
          <a:p>
            <a:r>
              <a:rPr lang="en-US" dirty="0"/>
              <a:t>Big </a:t>
            </a:r>
            <a:r>
              <a:rPr lang="en-US" dirty="0" err="1"/>
              <a:t>shoutout</a:t>
            </a:r>
            <a:r>
              <a:rPr lang="en-US" dirty="0"/>
              <a:t>:</a:t>
            </a:r>
          </a:p>
          <a:p>
            <a:pPr marL="0" indent="0">
              <a:buNone/>
            </a:pPr>
            <a:endParaRPr lang="en-US" dirty="0"/>
          </a:p>
          <a:p>
            <a:pPr marL="0" indent="0">
              <a:buNone/>
            </a:pPr>
            <a:r>
              <a:rPr lang="en-US" dirty="0"/>
              <a:t>Most of the materials from this section are taken, with permission, from </a:t>
            </a:r>
            <a:r>
              <a:rPr lang="en-US" dirty="0" err="1"/>
              <a:t>Sefik</a:t>
            </a:r>
            <a:r>
              <a:rPr lang="en-US" dirty="0"/>
              <a:t> </a:t>
            </a:r>
            <a:r>
              <a:rPr lang="en-US" dirty="0" err="1"/>
              <a:t>Ilkin</a:t>
            </a:r>
            <a:r>
              <a:rPr lang="en-US" dirty="0"/>
              <a:t> </a:t>
            </a:r>
            <a:r>
              <a:rPr lang="en-US" dirty="0" err="1"/>
              <a:t>Serengil’s</a:t>
            </a:r>
            <a:r>
              <a:rPr lang="en-US" dirty="0"/>
              <a:t> excellent blog on machine learning. If you are interested face recognition and other cool stuff, be sure to go over to:</a:t>
            </a:r>
          </a:p>
          <a:p>
            <a:pPr marL="0" indent="0" algn="ctr">
              <a:buNone/>
            </a:pPr>
            <a:r>
              <a:rPr lang="en-US" sz="2000" dirty="0">
                <a:hlinkClick r:id="rId2"/>
              </a:rPr>
              <a:t>https://sefiks.com/category/machine-learning/</a:t>
            </a:r>
            <a:endParaRPr lang="en-US" sz="2000" dirty="0"/>
          </a:p>
          <a:p>
            <a:pPr marL="0" indent="0">
              <a:buNone/>
            </a:pPr>
            <a:r>
              <a:rPr lang="en-US" sz="1690" dirty="0"/>
              <a:t>Actual decision tree materials are at: </a:t>
            </a:r>
            <a:r>
              <a:rPr lang="en-US" sz="1600" dirty="0">
                <a:hlinkClick r:id="rId3"/>
              </a:rPr>
              <a:t>https://sefiks.com/2017/11/20/a-step-by-step-id3-decision-tree-example/</a:t>
            </a:r>
            <a:endParaRPr lang="en-US" sz="1690" dirty="0"/>
          </a:p>
        </p:txBody>
      </p:sp>
      <p:pic>
        <p:nvPicPr>
          <p:cNvPr id="2050" name="Picture 2" descr="Common algorithms in marketing: Decision tre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1222" y="2120156"/>
            <a:ext cx="3610606" cy="1901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4781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Deriving Decision Trees from Data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Entropy: The amount of uncertainty in data.</a:t>
                </a:r>
              </a:p>
              <a:p>
                <a:pPr lvl="1"/>
                <a:r>
                  <a:rPr lang="en-US" dirty="0"/>
                  <a:t>Let’s suppose we have a system S with two classes of data A and B, with </a:t>
                </a:r>
                <a:r>
                  <a:rPr lang="en-US" dirty="0" err="1"/>
                  <a:t>n</a:t>
                </a:r>
                <a:r>
                  <a:rPr lang="en-US" baseline="-25000" dirty="0" err="1"/>
                  <a:t>A</a:t>
                </a:r>
                <a:r>
                  <a:rPr lang="en-US" dirty="0"/>
                  <a:t> and </a:t>
                </a:r>
                <a:r>
                  <a:rPr lang="en-US" dirty="0" err="1"/>
                  <a:t>n</a:t>
                </a:r>
                <a:r>
                  <a:rPr lang="en-US" baseline="-25000" dirty="0" err="1"/>
                  <a:t>B</a:t>
                </a:r>
                <a:r>
                  <a:rPr lang="en-US" dirty="0"/>
                  <a:t> items respectively, and </a:t>
                </a:r>
                <a:r>
                  <a:rPr lang="en-US" i="1" dirty="0"/>
                  <a:t>n = </a:t>
                </a:r>
                <a:r>
                  <a:rPr lang="en-US" i="1" dirty="0" err="1"/>
                  <a:t>n</a:t>
                </a:r>
                <a:r>
                  <a:rPr lang="en-US" i="1" baseline="-25000" dirty="0" err="1"/>
                  <a:t>A</a:t>
                </a:r>
                <a:r>
                  <a:rPr lang="en-US" i="1" dirty="0"/>
                  <a:t> + </a:t>
                </a:r>
                <a:r>
                  <a:rPr lang="en-US" i="1" dirty="0" err="1"/>
                  <a:t>n</a:t>
                </a:r>
                <a:r>
                  <a:rPr lang="en-US" i="1" baseline="-25000" dirty="0" err="1"/>
                  <a:t>B</a:t>
                </a:r>
                <a:r>
                  <a:rPr lang="en-US" dirty="0" err="1"/>
                  <a:t>.</a:t>
                </a:r>
                <a:endParaRPr lang="en-US" dirty="0"/>
              </a:p>
              <a:p>
                <a:pPr lvl="1"/>
                <a:r>
                  <a:rPr lang="en-US" dirty="0"/>
                  <a:t>By classic probability,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𝐴</m:t>
                            </m:r>
                          </m:sub>
                        </m:sSub>
                      </m:num>
                      <m:den>
                        <m:r>
                          <a:rPr lang="en-US" b="0" i="1" smtClean="0">
                            <a:latin typeface="Cambria Math" panose="02040503050406030204" pitchFamily="18" charset="0"/>
                          </a:rPr>
                          <m:t>𝑛</m:t>
                        </m:r>
                      </m:den>
                    </m:f>
                    <m:r>
                      <a:rPr lang="en-US" b="0" i="1" smtClean="0">
                        <a:latin typeface="Cambria Math" panose="02040503050406030204" pitchFamily="18" charset="0"/>
                      </a:rPr>
                      <m:t> </m:t>
                    </m:r>
                  </m:oMath>
                </a14:m>
                <a:r>
                  <a:rPr lang="en-US" dirty="0"/>
                  <a:t>and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b="0" i="1" smtClean="0">
                            <a:latin typeface="Cambria Math" panose="02040503050406030204" pitchFamily="18" charset="0"/>
                          </a:rPr>
                          <m:t>𝐵</m:t>
                        </m:r>
                      </m:e>
                    </m:d>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𝐵</m:t>
                            </m:r>
                          </m:sub>
                        </m:sSub>
                      </m:num>
                      <m:den>
                        <m:r>
                          <a:rPr lang="en-US" i="1" smtClean="0">
                            <a:latin typeface="Cambria Math" panose="02040503050406030204" pitchFamily="18" charset="0"/>
                          </a:rPr>
                          <m:t>𝑛</m:t>
                        </m:r>
                      </m:den>
                    </m:f>
                    <m:r>
                      <a:rPr lang="en-US" i="1">
                        <a:latin typeface="Cambria Math" panose="02040503050406030204" pitchFamily="18" charset="0"/>
                      </a:rPr>
                      <m:t> </m:t>
                    </m:r>
                  </m:oMath>
                </a14:m>
                <a:r>
                  <a:rPr lang="en-US" dirty="0"/>
                  <a:t>. The entropy H(S) of system S is given by:</a:t>
                </a:r>
              </a:p>
              <a:p>
                <a:pPr lvl="1"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e>
                          </m:func>
                        </m:e>
                      </m:func>
                    </m:oMath>
                  </m:oMathPara>
                </a14:m>
                <a:endParaRPr lang="en-US" dirty="0"/>
              </a:p>
              <a:p>
                <a:pPr lvl="1"/>
                <a:r>
                  <a:rPr lang="en-US" dirty="0"/>
                  <a:t>In the “clearest” case, </a:t>
                </a:r>
                <a:r>
                  <a:rPr lang="en-US" i="1" dirty="0" err="1"/>
                  <a:t>n</a:t>
                </a:r>
                <a:r>
                  <a:rPr lang="en-US" i="1" baseline="-25000" dirty="0" err="1"/>
                  <a:t>A</a:t>
                </a:r>
                <a:r>
                  <a:rPr lang="en-US" i="1" dirty="0"/>
                  <a:t> = n </a:t>
                </a:r>
                <a:r>
                  <a:rPr lang="en-US" dirty="0"/>
                  <a:t>and </a:t>
                </a:r>
                <a:r>
                  <a:rPr lang="en-US" i="1" dirty="0" err="1"/>
                  <a:t>n</a:t>
                </a:r>
                <a:r>
                  <a:rPr lang="en-US" i="1" baseline="-25000" dirty="0" err="1"/>
                  <a:t>B</a:t>
                </a:r>
                <a:r>
                  <a:rPr lang="en-US" i="1" dirty="0"/>
                  <a:t> = 0</a:t>
                </a:r>
                <a:r>
                  <a:rPr lang="en-US" dirty="0"/>
                  <a:t>. I.e. all items belong to class A (note: this applies to the converse as well). log</a:t>
                </a:r>
                <a:r>
                  <a:rPr lang="en-US" baseline="-25000" dirty="0"/>
                  <a:t>2</a:t>
                </a:r>
                <a:r>
                  <a:rPr lang="en-US" dirty="0"/>
                  <a:t> 0 is infinite and we do not consider it (See </a:t>
                </a:r>
                <a:r>
                  <a:rPr lang="en-US" dirty="0" err="1"/>
                  <a:t>L’Hopital</a:t>
                </a:r>
                <a:r>
                  <a:rPr lang="en-US" dirty="0"/>
                  <a:t> Rule for a more rigorous solution). Then:</a:t>
                </a:r>
              </a:p>
              <a:p>
                <a:pPr lvl="1"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=−1 </m:t>
                      </m:r>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1</m:t>
                          </m:r>
                        </m:e>
                      </m:func>
                    </m:oMath>
                  </m:oMathPara>
                </a14:m>
                <a:endParaRPr lang="en-US" dirty="0"/>
              </a:p>
              <a:p>
                <a:pPr lvl="1" indent="0" algn="ctr">
                  <a:buNone/>
                </a:pPr>
                <a:r>
                  <a:rPr lang="en-US" dirty="0"/>
                  <a:t>= 0</a:t>
                </a:r>
              </a:p>
              <a:p>
                <a:pPr lvl="1"/>
                <a:r>
                  <a:rPr lang="en-US" dirty="0"/>
                  <a:t>In the “worst” case, </a:t>
                </a:r>
                <a:r>
                  <a:rPr lang="en-US" i="1" dirty="0" err="1"/>
                  <a:t>n</a:t>
                </a:r>
                <a:r>
                  <a:rPr lang="en-US" i="1" baseline="-25000" dirty="0" err="1"/>
                  <a:t>A</a:t>
                </a:r>
                <a:r>
                  <a:rPr lang="en-US" i="1" dirty="0"/>
                  <a:t> = </a:t>
                </a:r>
                <a:r>
                  <a:rPr lang="en-US" i="1" dirty="0" err="1"/>
                  <a:t>n</a:t>
                </a:r>
                <a:r>
                  <a:rPr lang="en-US" i="1" baseline="-25000" dirty="0" err="1"/>
                  <a:t>B</a:t>
                </a:r>
                <a:r>
                  <a:rPr lang="en-US" i="1" dirty="0"/>
                  <a:t> = n/2. </a:t>
                </a:r>
                <a:r>
                  <a:rPr lang="en-US" dirty="0"/>
                  <a:t>Then </a:t>
                </a:r>
                <a:r>
                  <a:rPr lang="en-US" i="1" dirty="0"/>
                  <a:t>p(A) = p(B) = 0.5</a:t>
                </a:r>
                <a:r>
                  <a:rPr lang="en-US" dirty="0"/>
                  <a:t>, and:</a:t>
                </a:r>
              </a:p>
              <a:p>
                <a:pPr lvl="1"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=−0.5 </m:t>
                      </m:r>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2</m:t>
                              </m:r>
                            </m:sub>
                          </m:sSub>
                        </m:fName>
                        <m:e>
                          <m:r>
                            <a:rPr lang="en-US" b="0" i="1" smtClean="0">
                              <a:latin typeface="Cambria Math" panose="02040503050406030204" pitchFamily="18" charset="0"/>
                              <a:ea typeface="Cambria Math" panose="02040503050406030204" pitchFamily="18" charset="0"/>
                            </a:rPr>
                            <m:t>0.5+(−0.5 ×</m:t>
                          </m:r>
                          <m:func>
                            <m:funcPr>
                              <m:ctrlPr>
                                <a:rPr lang="en-US" b="0" i="1" smtClean="0">
                                  <a:latin typeface="Cambria Math" panose="02040503050406030204" pitchFamily="18" charset="0"/>
                                  <a:ea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2</m:t>
                                  </m:r>
                                </m:sub>
                              </m:sSub>
                            </m:fName>
                            <m:e>
                              <m:r>
                                <a:rPr lang="en-US" b="0" i="1" smtClean="0">
                                  <a:latin typeface="Cambria Math" panose="02040503050406030204" pitchFamily="18" charset="0"/>
                                  <a:ea typeface="Cambria Math" panose="02040503050406030204" pitchFamily="18" charset="0"/>
                                </a:rPr>
                                <m:t>0.5</m:t>
                              </m:r>
                            </m:e>
                          </m:func>
                        </m:e>
                      </m:func>
                      <m:r>
                        <a:rPr lang="en-US" b="0" i="1" smtClean="0">
                          <a:latin typeface="Cambria Math" panose="02040503050406030204" pitchFamily="18" charset="0"/>
                          <a:ea typeface="Cambria Math" panose="02040503050406030204" pitchFamily="18" charset="0"/>
                        </a:rPr>
                        <m:t>)</m:t>
                      </m:r>
                    </m:oMath>
                  </m:oMathPara>
                </a14:m>
                <a:endParaRPr lang="en-US" b="0" dirty="0">
                  <a:ea typeface="Cambria Math" panose="02040503050406030204" pitchFamily="18" charset="0"/>
                </a:endParaRPr>
              </a:p>
              <a:p>
                <a:pPr lvl="1" indent="0" algn="ctr">
                  <a:buNone/>
                </a:pPr>
                <a:r>
                  <a:rPr lang="en-US" dirty="0"/>
                  <a:t>= 1</a:t>
                </a:r>
              </a:p>
              <a:p>
                <a:pPr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35" t="-138" r="-706"/>
                </a:stretch>
              </a:blipFill>
            </p:spPr>
            <p:txBody>
              <a:bodyPr/>
              <a:lstStyle/>
              <a:p>
                <a:r>
                  <a:rPr lang="en-US">
                    <a:noFill/>
                  </a:rPr>
                  <a:t> </a:t>
                </a:r>
              </a:p>
            </p:txBody>
          </p:sp>
        </mc:Fallback>
      </mc:AlternateContent>
    </p:spTree>
    <p:extLst>
      <p:ext uri="{BB962C8B-B14F-4D97-AF65-F5344CB8AC3E}">
        <p14:creationId xmlns:p14="http://schemas.microsoft.com/office/powerpoint/2010/main" val="18529670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Deriving Decision Trees from Data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 see that </a:t>
                </a:r>
                <a14:m>
                  <m:oMath xmlns:m="http://schemas.openxmlformats.org/officeDocument/2006/math">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𝑯</m:t>
                    </m:r>
                    <m:d>
                      <m:dPr>
                        <m:ctrlPr>
                          <a:rPr lang="en-US" b="1" i="1" smtClean="0">
                            <a:latin typeface="Cambria Math" panose="02040503050406030204" pitchFamily="18" charset="0"/>
                          </a:rPr>
                        </m:ctrlPr>
                      </m:dPr>
                      <m:e>
                        <m:r>
                          <a:rPr lang="en-US" b="1" i="1" smtClean="0">
                            <a:latin typeface="Cambria Math" panose="02040503050406030204" pitchFamily="18" charset="0"/>
                          </a:rPr>
                          <m:t>𝑺</m:t>
                        </m:r>
                      </m:e>
                    </m:d>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oMath>
                </a14:m>
                <a:r>
                  <a:rPr lang="en-US" dirty="0"/>
                  <a:t>, with H(S) = 0 in the “purest” case when all items belong to one category, and H(S) = 1 in the “worst” case that all items are evenly distributed over all categories.</a:t>
                </a:r>
              </a:p>
              <a:p>
                <a:r>
                  <a:rPr lang="en-US" dirty="0"/>
                  <a:t>In general, for </a:t>
                </a:r>
                <a:r>
                  <a:rPr lang="en-US" i="1" dirty="0"/>
                  <a:t>N</a:t>
                </a:r>
                <a:r>
                  <a:rPr lang="en-US" dirty="0"/>
                  <a:t> categories: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𝑯</m:t>
                      </m:r>
                      <m:d>
                        <m:dPr>
                          <m:ctrlPr>
                            <a:rPr lang="en-US" b="1" i="1" smtClean="0">
                              <a:latin typeface="Cambria Math" panose="02040503050406030204" pitchFamily="18" charset="0"/>
                            </a:rPr>
                          </m:ctrlPr>
                        </m:dPr>
                        <m:e>
                          <m:r>
                            <a:rPr lang="en-US" b="1" i="1" smtClean="0">
                              <a:latin typeface="Cambria Math" panose="02040503050406030204" pitchFamily="18" charset="0"/>
                            </a:rPr>
                            <m:t>𝑺</m:t>
                          </m:r>
                        </m:e>
                      </m:d>
                      <m:r>
                        <a:rPr lang="en-US" b="1" i="1" smtClean="0">
                          <a:latin typeface="Cambria Math" panose="02040503050406030204" pitchFamily="18" charset="0"/>
                        </a:rPr>
                        <m:t>=</m:t>
                      </m:r>
                      <m:nary>
                        <m:naryPr>
                          <m:chr m:val="∑"/>
                          <m:ctrlPr>
                            <a:rPr lang="en-US" b="1" i="1" smtClean="0">
                              <a:latin typeface="Cambria Math" panose="02040503050406030204" pitchFamily="18" charset="0"/>
                            </a:rPr>
                          </m:ctrlPr>
                        </m:naryPr>
                        <m:sub>
                          <m: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𝟏</m:t>
                          </m:r>
                        </m:sub>
                        <m:sup>
                          <m:r>
                            <a:rPr lang="en-US" b="1" i="1" smtClean="0">
                              <a:latin typeface="Cambria Math" panose="02040503050406030204" pitchFamily="18" charset="0"/>
                            </a:rPr>
                            <m:t>𝑵</m:t>
                          </m:r>
                        </m:sup>
                        <m:e>
                          <m:r>
                            <a:rPr lang="en-US" b="1" i="1" smtClean="0">
                              <a:latin typeface="Cambria Math" panose="02040503050406030204" pitchFamily="18" charset="0"/>
                            </a:rPr>
                            <m:t>−</m:t>
                          </m:r>
                          <m:r>
                            <a:rPr lang="en-US" b="1" i="1" smtClean="0">
                              <a:latin typeface="Cambria Math" panose="02040503050406030204" pitchFamily="18" charset="0"/>
                            </a:rPr>
                            <m:t>𝒑</m:t>
                          </m:r>
                          <m:d>
                            <m:dPr>
                              <m:ctrlPr>
                                <a:rPr lang="en-US" b="1" i="1" smtClean="0">
                                  <a:latin typeface="Cambria Math" panose="02040503050406030204" pitchFamily="18" charset="0"/>
                                </a:rPr>
                              </m:ctrlPr>
                            </m:dPr>
                            <m:e>
                              <m:r>
                                <a:rPr lang="en-US" b="1" i="1" smtClean="0">
                                  <a:latin typeface="Cambria Math" panose="02040503050406030204" pitchFamily="18" charset="0"/>
                                </a:rPr>
                                <m:t>𝒊</m:t>
                              </m:r>
                            </m:e>
                          </m:d>
                          <m:r>
                            <a:rPr lang="en-US" b="1" i="1" smtClean="0">
                              <a:latin typeface="Cambria Math" panose="02040503050406030204" pitchFamily="18" charset="0"/>
                            </a:rPr>
                            <m:t>𝒍𝒐</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𝒈</m:t>
                              </m:r>
                            </m:e>
                            <m:sub>
                              <m:r>
                                <a:rPr lang="en-US" b="1" i="1" smtClean="0">
                                  <a:latin typeface="Cambria Math" panose="02040503050406030204" pitchFamily="18" charset="0"/>
                                </a:rPr>
                                <m:t>𝟐</m:t>
                              </m:r>
                            </m:sub>
                          </m:sSub>
                          <m:r>
                            <a:rPr lang="en-US" b="1" i="1" smtClean="0">
                              <a:latin typeface="Cambria Math" panose="02040503050406030204" pitchFamily="18" charset="0"/>
                            </a:rPr>
                            <m:t>𝒑</m:t>
                          </m:r>
                          <m:r>
                            <a:rPr lang="en-US" b="1" i="1" smtClean="0">
                              <a:latin typeface="Cambria Math" panose="02040503050406030204" pitchFamily="18" charset="0"/>
                            </a:rPr>
                            <m:t>(</m:t>
                          </m:r>
                          <m:r>
                            <a:rPr lang="en-US" b="1" i="1" smtClean="0">
                              <a:latin typeface="Cambria Math" panose="02040503050406030204" pitchFamily="18" charset="0"/>
                            </a:rPr>
                            <m:t>𝒊</m:t>
                          </m:r>
                          <m:r>
                            <a:rPr lang="en-US" b="1" i="1" smtClean="0">
                              <a:latin typeface="Cambria Math" panose="02040503050406030204" pitchFamily="18" charset="0"/>
                            </a:rPr>
                            <m:t>)</m:t>
                          </m:r>
                        </m:e>
                      </m:nary>
                    </m:oMath>
                  </m:oMathPara>
                </a14:m>
                <a:endParaRPr lang="en-US" dirty="0"/>
              </a:p>
              <a:p>
                <a:r>
                  <a:rPr lang="en-US" dirty="0"/>
                  <a:t>Here </a:t>
                </a:r>
                <a14:m>
                  <m:oMath xmlns:m="http://schemas.openxmlformats.org/officeDocument/2006/math">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𝑯</m:t>
                    </m:r>
                    <m:d>
                      <m:dPr>
                        <m:ctrlPr>
                          <a:rPr lang="en-US" b="1" i="1" smtClean="0">
                            <a:latin typeface="Cambria Math" panose="02040503050406030204" pitchFamily="18" charset="0"/>
                          </a:rPr>
                        </m:ctrlPr>
                      </m:dPr>
                      <m:e>
                        <m:r>
                          <a:rPr lang="en-US" b="1" i="1" smtClean="0">
                            <a:latin typeface="Cambria Math" panose="02040503050406030204" pitchFamily="18" charset="0"/>
                          </a:rPr>
                          <m:t>𝑺</m:t>
                        </m:r>
                      </m:e>
                    </m:d>
                    <m:r>
                      <a:rPr lang="en-US" b="1" i="1" smtClean="0">
                        <a:latin typeface="Cambria Math" panose="02040503050406030204" pitchFamily="18" charset="0"/>
                      </a:rPr>
                      <m:t>≤</m:t>
                    </m:r>
                    <m:r>
                      <a:rPr lang="en-US" b="1" i="1" smtClean="0">
                        <a:latin typeface="Cambria Math" panose="02040503050406030204" pitchFamily="18" charset="0"/>
                      </a:rPr>
                      <m:t>𝒍𝒐</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𝒈</m:t>
                        </m:r>
                      </m:e>
                      <m:sub>
                        <m:r>
                          <a:rPr lang="en-US" b="1" i="1" smtClean="0">
                            <a:latin typeface="Cambria Math" panose="02040503050406030204" pitchFamily="18" charset="0"/>
                          </a:rPr>
                          <m:t>𝟐</m:t>
                        </m:r>
                      </m:sub>
                    </m:sSub>
                    <m:r>
                      <a:rPr lang="en-US" b="1" i="1" smtClean="0">
                        <a:latin typeface="Cambria Math" panose="02040503050406030204" pitchFamily="18" charset="0"/>
                      </a:rPr>
                      <m:t>𝑵</m:t>
                    </m:r>
                  </m:oMath>
                </a14:m>
                <a:r>
                  <a:rPr lang="en-US" dirty="0"/>
                  <a:t>, with </a:t>
                </a:r>
                <a:r>
                  <a:rPr lang="en-US" i="1" dirty="0"/>
                  <a:t>H(S) = 0</a:t>
                </a:r>
                <a:r>
                  <a:rPr lang="en-US" dirty="0"/>
                  <a:t> when all items belong to one category, and </a:t>
                </a:r>
                <a:r>
                  <a:rPr lang="en-US" i="1" dirty="0"/>
                  <a:t>H(S) = log</a:t>
                </a:r>
                <a:r>
                  <a:rPr lang="en-US" i="1" baseline="-25000" dirty="0"/>
                  <a:t>2</a:t>
                </a:r>
                <a:r>
                  <a:rPr lang="en-US" i="1" dirty="0"/>
                  <a:t> N</a:t>
                </a:r>
                <a:r>
                  <a:rPr lang="en-US" baseline="-25000" dirty="0"/>
                  <a:t>  </a:t>
                </a:r>
                <a:r>
                  <a:rPr lang="en-US" dirty="0"/>
                  <a:t>when all items are evenly distributed across all </a:t>
                </a:r>
                <a:r>
                  <a:rPr lang="en-US" i="1" dirty="0"/>
                  <a:t>N</a:t>
                </a:r>
                <a:r>
                  <a:rPr lang="en-US" dirty="0"/>
                  <a:t> categories.</a:t>
                </a:r>
              </a:p>
              <a:p>
                <a:r>
                  <a:rPr lang="en-US" dirty="0"/>
                  <a:t>For simplicity we will look at the older ID3 algorithm. We will discuss the newer C4.5 algorithm very briefly at the end of </a:t>
                </a:r>
                <a:r>
                  <a:rPr lang="en-US"/>
                  <a:t>this section.</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3"/>
                </a:stretch>
              </a:blipFill>
            </p:spPr>
            <p:txBody>
              <a:bodyPr/>
              <a:lstStyle/>
              <a:p>
                <a:r>
                  <a:rPr lang="en-US">
                    <a:noFill/>
                  </a:rPr>
                  <a:t> </a:t>
                </a:r>
              </a:p>
            </p:txBody>
          </p:sp>
        </mc:Fallback>
      </mc:AlternateContent>
    </p:spTree>
    <p:extLst>
      <p:ext uri="{BB962C8B-B14F-4D97-AF65-F5344CB8AC3E}">
        <p14:creationId xmlns:p14="http://schemas.microsoft.com/office/powerpoint/2010/main" val="2890014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ID3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basis of this algorithm is that we choose decision criteria that reduce uncertainty as much as possible. This reduction is called the “gain” and is defined as:</a:t>
                </a: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𝒈𝒂𝒊𝒏</m:t>
                      </m:r>
                      <m:d>
                        <m:dPr>
                          <m:ctrlPr>
                            <a:rPr lang="en-US" b="1" i="1" smtClean="0">
                              <a:latin typeface="Cambria Math" panose="02040503050406030204" pitchFamily="18" charset="0"/>
                            </a:rPr>
                          </m:ctrlPr>
                        </m:dPr>
                        <m:e>
                          <m:r>
                            <a:rPr lang="en-US" b="1" i="1" smtClean="0">
                              <a:latin typeface="Cambria Math" panose="02040503050406030204" pitchFamily="18" charset="0"/>
                            </a:rPr>
                            <m:t>𝑺</m:t>
                          </m:r>
                          <m:r>
                            <a:rPr lang="en-US" b="1" i="1" smtClean="0">
                              <a:latin typeface="Cambria Math" panose="02040503050406030204" pitchFamily="18" charset="0"/>
                            </a:rPr>
                            <m:t>|</m:t>
                          </m:r>
                          <m:r>
                            <a:rPr lang="en-US" b="1" i="1" smtClean="0">
                              <a:latin typeface="Cambria Math" panose="02040503050406030204" pitchFamily="18" charset="0"/>
                            </a:rPr>
                            <m:t>𝑨</m:t>
                          </m:r>
                        </m:e>
                      </m:d>
                      <m:r>
                        <a:rPr lang="en-US" b="1" i="1" smtClean="0">
                          <a:latin typeface="Cambria Math" panose="02040503050406030204" pitchFamily="18" charset="0"/>
                        </a:rPr>
                        <m:t>=</m:t>
                      </m:r>
                      <m:r>
                        <a:rPr lang="en-US" b="1" i="1" smtClean="0">
                          <a:latin typeface="Cambria Math" panose="02040503050406030204" pitchFamily="18" charset="0"/>
                        </a:rPr>
                        <m:t>𝑯</m:t>
                      </m:r>
                      <m:d>
                        <m:dPr>
                          <m:ctrlPr>
                            <a:rPr lang="en-US" b="1" i="1" smtClean="0">
                              <a:latin typeface="Cambria Math" panose="02040503050406030204" pitchFamily="18" charset="0"/>
                            </a:rPr>
                          </m:ctrlPr>
                        </m:dPr>
                        <m:e>
                          <m:r>
                            <a:rPr lang="en-US" b="1" i="1" smtClean="0">
                              <a:latin typeface="Cambria Math" panose="02040503050406030204" pitchFamily="18" charset="0"/>
                            </a:rPr>
                            <m:t>𝑺</m:t>
                          </m:r>
                        </m:e>
                      </m:d>
                      <m:r>
                        <a:rPr lang="en-US" b="1" i="1" smtClean="0">
                          <a:latin typeface="Cambria Math" panose="02040503050406030204" pitchFamily="18" charset="0"/>
                        </a:rPr>
                        <m:t>−</m:t>
                      </m:r>
                      <m:nary>
                        <m:naryPr>
                          <m:chr m:val="∑"/>
                          <m:supHide m:val="on"/>
                          <m:ctrlPr>
                            <a:rPr lang="en-US" b="1" i="1" smtClean="0">
                              <a:latin typeface="Cambria Math" panose="02040503050406030204" pitchFamily="18" charset="0"/>
                            </a:rPr>
                          </m:ctrlPr>
                        </m:naryPr>
                        <m:sub>
                          <m:r>
                            <a:rPr lang="en-US" b="1" i="1" smtClean="0">
                              <a:latin typeface="Cambria Math" panose="02040503050406030204" pitchFamily="18" charset="0"/>
                            </a:rPr>
                            <m:t>𝒂</m:t>
                          </m:r>
                          <m:r>
                            <a:rPr lang="en-US" b="1" i="1" smtClean="0">
                              <a:latin typeface="Cambria Math" panose="02040503050406030204" pitchFamily="18" charset="0"/>
                            </a:rPr>
                            <m:t>∈</m:t>
                          </m:r>
                          <m:r>
                            <a:rPr lang="en-US" b="1" i="1" smtClean="0">
                              <a:latin typeface="Cambria Math" panose="02040503050406030204" pitchFamily="18" charset="0"/>
                            </a:rPr>
                            <m:t>𝒗</m:t>
                          </m:r>
                          <m:r>
                            <a:rPr lang="en-US" b="1" i="1" smtClean="0">
                              <a:latin typeface="Cambria Math" panose="02040503050406030204" pitchFamily="18" charset="0"/>
                            </a:rPr>
                            <m:t>(</m:t>
                          </m:r>
                          <m:r>
                            <a:rPr lang="en-US" b="1" i="1" smtClean="0">
                              <a:latin typeface="Cambria Math" panose="02040503050406030204" pitchFamily="18" charset="0"/>
                            </a:rPr>
                            <m:t>𝑨</m:t>
                          </m:r>
                          <m:r>
                            <a:rPr lang="en-US" b="1" i="1" smtClean="0">
                              <a:latin typeface="Cambria Math" panose="02040503050406030204" pitchFamily="18" charset="0"/>
                            </a:rPr>
                            <m:t>)</m:t>
                          </m:r>
                        </m:sub>
                        <m:sup/>
                        <m:e>
                          <m:r>
                            <a:rPr lang="en-US" b="1" i="1" smtClean="0">
                              <a:latin typeface="Cambria Math" panose="02040503050406030204" pitchFamily="18" charset="0"/>
                            </a:rPr>
                            <m:t>𝒑</m:t>
                          </m:r>
                          <m:r>
                            <a:rPr lang="en-US" b="1" i="1" smtClean="0">
                              <a:latin typeface="Cambria Math" panose="02040503050406030204" pitchFamily="18" charset="0"/>
                            </a:rPr>
                            <m:t>(</m:t>
                          </m:r>
                          <m:r>
                            <a:rPr lang="en-US" b="1" i="1" smtClean="0">
                              <a:latin typeface="Cambria Math" panose="02040503050406030204" pitchFamily="18" charset="0"/>
                            </a:rPr>
                            <m:t>𝑨</m:t>
                          </m:r>
                          <m:r>
                            <a:rPr lang="en-US" b="1" i="1" smtClean="0">
                              <a:latin typeface="Cambria Math" panose="02040503050406030204" pitchFamily="18" charset="0"/>
                            </a:rPr>
                            <m:t>=</m:t>
                          </m:r>
                          <m:r>
                            <a:rPr lang="en-US" b="1" i="1" smtClean="0">
                              <a:latin typeface="Cambria Math" panose="02040503050406030204" pitchFamily="18" charset="0"/>
                            </a:rPr>
                            <m:t>𝒂</m:t>
                          </m:r>
                          <m:r>
                            <a:rPr lang="en-US" b="1" i="1" smtClean="0">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𝒙</m:t>
                              </m:r>
                              <m:r>
                                <a:rPr lang="en-US" i="1">
                                  <a:latin typeface="Cambria Math" panose="02040503050406030204" pitchFamily="18" charset="0"/>
                                </a:rPr>
                                <m:t>∈</m:t>
                              </m:r>
                              <m:r>
                                <a:rPr lang="en-US" i="1">
                                  <a:latin typeface="Cambria Math" panose="02040503050406030204" pitchFamily="18" charset="0"/>
                                </a:rPr>
                                <m:t>𝒗</m:t>
                              </m:r>
                              <m:r>
                                <a:rPr lang="en-US" i="1">
                                  <a:latin typeface="Cambria Math" panose="02040503050406030204" pitchFamily="18" charset="0"/>
                                </a:rPr>
                                <m:t>(</m:t>
                              </m:r>
                              <m:r>
                                <a:rPr lang="en-US" i="1">
                                  <a:latin typeface="Cambria Math" panose="02040503050406030204" pitchFamily="18" charset="0"/>
                                </a:rPr>
                                <m:t>𝑺</m:t>
                              </m:r>
                              <m:r>
                                <a:rPr lang="en-US" i="1">
                                  <a:latin typeface="Cambria Math" panose="02040503050406030204" pitchFamily="18" charset="0"/>
                                </a:rPr>
                                <m:t>|</m:t>
                              </m:r>
                              <m:r>
                                <a:rPr lang="en-US" i="1">
                                  <a:latin typeface="Cambria Math" panose="02040503050406030204" pitchFamily="18" charset="0"/>
                                </a:rPr>
                                <m:t>𝑨</m:t>
                              </m:r>
                              <m:r>
                                <a:rPr lang="en-US" i="1">
                                  <a:latin typeface="Cambria Math" panose="02040503050406030204" pitchFamily="18" charset="0"/>
                                </a:rPr>
                                <m:t>=</m:t>
                              </m:r>
                              <m:r>
                                <a:rPr lang="en-US" i="1">
                                  <a:latin typeface="Cambria Math" panose="02040503050406030204" pitchFamily="18" charset="0"/>
                                </a:rPr>
                                <m:t>𝒂</m:t>
                              </m:r>
                              <m:r>
                                <a:rPr lang="en-US" i="1">
                                  <a:latin typeface="Cambria Math" panose="02040503050406030204" pitchFamily="18" charset="0"/>
                                </a:rPr>
                                <m:t>)</m:t>
                              </m:r>
                            </m:sub>
                            <m:sup/>
                            <m:e>
                              <m:r>
                                <a:rPr lang="en-US" i="1">
                                  <a:latin typeface="Cambria Math" panose="02040503050406030204" pitchFamily="18" charset="0"/>
                                </a:rPr>
                                <m:t>𝑯</m:t>
                              </m:r>
                              <m:r>
                                <a:rPr lang="en-US" i="1">
                                  <a:latin typeface="Cambria Math" panose="02040503050406030204" pitchFamily="18" charset="0"/>
                                </a:rPr>
                                <m:t>(</m:t>
                              </m:r>
                              <m:r>
                                <a:rPr lang="en-US" i="1">
                                  <a:latin typeface="Cambria Math" panose="02040503050406030204" pitchFamily="18" charset="0"/>
                                </a:rPr>
                                <m:t>𝑺</m:t>
                              </m:r>
                              <m:r>
                                <a:rPr lang="en-US" i="1">
                                  <a:latin typeface="Cambria Math" panose="02040503050406030204" pitchFamily="18" charset="0"/>
                                </a:rPr>
                                <m:t>|</m:t>
                              </m:r>
                              <m:r>
                                <a:rPr lang="en-US" i="1">
                                  <a:latin typeface="Cambria Math" panose="02040503050406030204" pitchFamily="18" charset="0"/>
                                </a:rPr>
                                <m:t>𝑨</m:t>
                              </m:r>
                              <m:r>
                                <a:rPr lang="en-US" b="1" i="1" smtClean="0">
                                  <a:latin typeface="Cambria Math" panose="02040503050406030204" pitchFamily="18" charset="0"/>
                                </a:rPr>
                                <m:t>=</m:t>
                              </m:r>
                              <m:r>
                                <a:rPr lang="en-US" b="1" i="1" smtClean="0">
                                  <a:latin typeface="Cambria Math" panose="02040503050406030204" pitchFamily="18" charset="0"/>
                                </a:rPr>
                                <m:t>𝒂</m:t>
                              </m:r>
                              <m:r>
                                <a:rPr lang="en-US" i="1">
                                  <a:latin typeface="Cambria Math" panose="02040503050406030204" pitchFamily="18" charset="0"/>
                                </a:rPr>
                                <m:t>)</m:t>
                              </m:r>
                            </m:e>
                          </m:nary>
                        </m:e>
                      </m:nary>
                    </m:oMath>
                  </m:oMathPara>
                </a14:m>
                <a:endParaRPr lang="en-US" dirty="0"/>
              </a:p>
              <a:p>
                <a:r>
                  <a:rPr lang="en-US" dirty="0"/>
                  <a:t>In this equation, </a:t>
                </a:r>
                <a:r>
                  <a:rPr lang="en-US" i="1" dirty="0"/>
                  <a:t>gain(S|A)</a:t>
                </a:r>
                <a:r>
                  <a:rPr lang="en-US" dirty="0"/>
                  <a:t> is the gain in information (or reduction in uncertainty) if we chose to decide over criteria </a:t>
                </a:r>
                <a:r>
                  <a:rPr lang="en-US" i="1" dirty="0"/>
                  <a:t>A</a:t>
                </a:r>
                <a:r>
                  <a:rPr lang="en-US" dirty="0"/>
                  <a:t>, </a:t>
                </a:r>
                <a:r>
                  <a:rPr lang="en-US" i="1" dirty="0"/>
                  <a:t>v(S)</a:t>
                </a:r>
                <a:r>
                  <a:rPr lang="en-US" dirty="0"/>
                  <a:t> is the set of categories in </a:t>
                </a:r>
                <a:r>
                  <a:rPr lang="en-US" i="1" dirty="0"/>
                  <a:t>S</a:t>
                </a:r>
                <a:r>
                  <a:rPr lang="en-US" dirty="0"/>
                  <a:t>, </a:t>
                </a:r>
                <a14:m>
                  <m:oMath xmlns:m="http://schemas.openxmlformats.org/officeDocument/2006/math">
                    <m:r>
                      <a:rPr lang="en-US" b="1" i="1" smtClean="0">
                        <a:latin typeface="Cambria Math" panose="02040503050406030204" pitchFamily="18" charset="0"/>
                      </a:rPr>
                      <m:t>𝒑</m:t>
                    </m:r>
                    <m:d>
                      <m:dPr>
                        <m:ctrlPr>
                          <a:rPr lang="en-US" b="1" i="1" smtClean="0">
                            <a:latin typeface="Cambria Math" panose="02040503050406030204" pitchFamily="18" charset="0"/>
                          </a:rPr>
                        </m:ctrlPr>
                      </m:dPr>
                      <m:e>
                        <m:r>
                          <a:rPr lang="en-US" b="1" i="1" smtClean="0">
                            <a:latin typeface="Cambria Math" panose="02040503050406030204" pitchFamily="18" charset="0"/>
                          </a:rPr>
                          <m:t>𝒙</m:t>
                        </m:r>
                      </m:e>
                    </m:d>
                    <m:r>
                      <a:rPr lang="en-US" b="1" i="1" smtClean="0">
                        <a:latin typeface="Cambria Math" panose="02040503050406030204" pitchFamily="18" charset="0"/>
                      </a:rPr>
                      <m:t>=</m:t>
                    </m:r>
                    <m:f>
                      <m:fPr>
                        <m:ctrlPr>
                          <a:rPr lang="en-US" b="1" i="1" smtClean="0">
                            <a:latin typeface="Cambria Math" panose="02040503050406030204" pitchFamily="18" charset="0"/>
                          </a:rPr>
                        </m:ctrlPr>
                      </m:fPr>
                      <m:num>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𝒙</m:t>
                            </m:r>
                          </m:sub>
                        </m:sSub>
                      </m:num>
                      <m:den>
                        <m:r>
                          <a:rPr lang="en-US" b="1" i="1" smtClean="0">
                            <a:latin typeface="Cambria Math" panose="02040503050406030204" pitchFamily="18" charset="0"/>
                          </a:rPr>
                          <m:t>𝒏</m:t>
                        </m:r>
                      </m:den>
                    </m:f>
                  </m:oMath>
                </a14:m>
                <a:r>
                  <a:rPr lang="en-US" dirty="0"/>
                  <a:t>, and </a:t>
                </a:r>
                <a:r>
                  <a:rPr lang="en-US" i="1" dirty="0"/>
                  <a:t>H(S|A)</a:t>
                </a:r>
                <a:r>
                  <a:rPr lang="en-US" dirty="0"/>
                  <a:t> is the entropy of the system if we choose to decide over category A.</a:t>
                </a:r>
              </a:p>
              <a:p>
                <a:pPr lvl="1"/>
                <a:r>
                  <a:rPr lang="en-US" dirty="0"/>
                  <a:t>Sounds confusing, so let’s look at an example.</a:t>
                </a:r>
              </a:p>
              <a:p>
                <a:pPr lvl="2"/>
                <a:r>
                  <a:rPr lang="en-US" dirty="0"/>
                  <a:t>You want to play tennis outdoors. You look at the weather outlook, the temperature, humidity and wind to decide.</a:t>
                </a:r>
              </a:p>
              <a:p>
                <a:pPr lvl="2"/>
                <a:r>
                  <a:rPr lang="en-US" dirty="0"/>
                  <a:t>So hard to decide! So you look at your friend Bob’s pattern of decision making, and try to learn from him.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35" t="-138" r="-471"/>
                </a:stretch>
              </a:blipFill>
            </p:spPr>
            <p:txBody>
              <a:bodyPr/>
              <a:lstStyle/>
              <a:p>
                <a:r>
                  <a:rPr lang="en-US">
                    <a:noFill/>
                  </a:rPr>
                  <a:t> </a:t>
                </a:r>
              </a:p>
            </p:txBody>
          </p:sp>
        </mc:Fallback>
      </mc:AlternateContent>
    </p:spTree>
    <p:extLst>
      <p:ext uri="{BB962C8B-B14F-4D97-AF65-F5344CB8AC3E}">
        <p14:creationId xmlns:p14="http://schemas.microsoft.com/office/powerpoint/2010/main" val="30402526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ID3 Algorithm</a:t>
            </a:r>
          </a:p>
        </p:txBody>
      </p:sp>
      <p:sp>
        <p:nvSpPr>
          <p:cNvPr id="3" name="Content Placeholder 2"/>
          <p:cNvSpPr>
            <a:spLocks noGrp="1"/>
          </p:cNvSpPr>
          <p:nvPr>
            <p:ph idx="1"/>
          </p:nvPr>
        </p:nvSpPr>
        <p:spPr>
          <a:xfrm>
            <a:off x="550500" y="1818968"/>
            <a:ext cx="7771328" cy="4423889"/>
          </a:xfrm>
        </p:spPr>
        <p:txBody>
          <a:bodyPr/>
          <a:lstStyle/>
          <a:p>
            <a:r>
              <a:rPr lang="en-US" dirty="0"/>
              <a:t>Bob’s playing history for the past 14 days, based on weather, is shown in this table:</a:t>
            </a:r>
          </a:p>
        </p:txBody>
      </p:sp>
      <p:pic>
        <p:nvPicPr>
          <p:cNvPr id="4" name="Picture 3"/>
          <p:cNvPicPr>
            <a:picLocks noChangeAspect="1"/>
          </p:cNvPicPr>
          <p:nvPr/>
        </p:nvPicPr>
        <p:blipFill>
          <a:blip r:embed="rId2"/>
          <a:stretch>
            <a:fillRect/>
          </a:stretch>
        </p:blipFill>
        <p:spPr>
          <a:xfrm>
            <a:off x="2098967" y="2244435"/>
            <a:ext cx="4806571" cy="4262525"/>
          </a:xfrm>
          <a:prstGeom prst="rect">
            <a:avLst/>
          </a:prstGeom>
        </p:spPr>
      </p:pic>
    </p:spTree>
    <p:extLst>
      <p:ext uri="{BB962C8B-B14F-4D97-AF65-F5344CB8AC3E}">
        <p14:creationId xmlns:p14="http://schemas.microsoft.com/office/powerpoint/2010/main" val="3771583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ID3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Let’s begin by computing </a:t>
                </a:r>
                <a:r>
                  <a:rPr lang="en-US" i="1" dirty="0"/>
                  <a:t>H(S)</a:t>
                </a:r>
                <a:r>
                  <a:rPr lang="en-US" dirty="0"/>
                  <a:t>. There are two categories (Yes and No), and 9 instances of Yes and 5 of No. The entropy then is:</a:t>
                </a:r>
              </a:p>
              <a:p>
                <a:pPr marL="0" indent="0" algn="ctr">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𝑯</m:t>
                      </m:r>
                      <m:d>
                        <m:dPr>
                          <m:ctrlPr>
                            <a:rPr lang="en-US" b="1" i="1" smtClean="0">
                              <a:latin typeface="Cambria Math" panose="02040503050406030204" pitchFamily="18" charset="0"/>
                            </a:rPr>
                          </m:ctrlPr>
                        </m:dPr>
                        <m:e>
                          <m:r>
                            <a:rPr lang="en-US" b="1" i="1" smtClean="0">
                              <a:latin typeface="Cambria Math" panose="02040503050406030204" pitchFamily="18" charset="0"/>
                            </a:rPr>
                            <m:t>𝑺</m:t>
                          </m:r>
                        </m:e>
                      </m:d>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𝟗</m:t>
                          </m:r>
                        </m:num>
                        <m:den>
                          <m:r>
                            <a:rPr lang="en-US" b="1" i="1" smtClean="0">
                              <a:latin typeface="Cambria Math" panose="02040503050406030204" pitchFamily="18" charset="0"/>
                            </a:rPr>
                            <m:t>𝟏𝟒</m:t>
                          </m:r>
                        </m:den>
                      </m:f>
                      <m:r>
                        <a:rPr lang="en-US" b="1" i="1" smtClean="0">
                          <a:latin typeface="Cambria Math" panose="02040503050406030204" pitchFamily="18" charset="0"/>
                        </a:rPr>
                        <m:t>.</m:t>
                      </m:r>
                      <m:r>
                        <a:rPr lang="en-US" b="1" i="1" smtClean="0">
                          <a:latin typeface="Cambria Math" panose="02040503050406030204" pitchFamily="18" charset="0"/>
                        </a:rPr>
                        <m:t>𝒍𝒐</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𝒈</m:t>
                          </m:r>
                        </m:e>
                        <m:sub>
                          <m:r>
                            <a:rPr lang="en-US" b="1" i="1" smtClean="0">
                              <a:latin typeface="Cambria Math" panose="02040503050406030204" pitchFamily="18" charset="0"/>
                            </a:rPr>
                            <m:t>𝟐</m:t>
                          </m:r>
                        </m:sub>
                      </m:sSub>
                      <m:d>
                        <m:dPr>
                          <m:ctrlPr>
                            <a:rPr lang="en-US" b="1" i="1" smtClean="0">
                              <a:latin typeface="Cambria Math" panose="02040503050406030204" pitchFamily="18" charset="0"/>
                            </a:rPr>
                          </m:ctrlPr>
                        </m:dPr>
                        <m:e>
                          <m:f>
                            <m:fPr>
                              <m:ctrlPr>
                                <a:rPr lang="en-US" b="1" i="1" smtClean="0">
                                  <a:latin typeface="Cambria Math" panose="02040503050406030204" pitchFamily="18" charset="0"/>
                                </a:rPr>
                              </m:ctrlPr>
                            </m:fPr>
                            <m:num>
                              <m:r>
                                <a:rPr lang="en-US" b="1" i="1" smtClean="0">
                                  <a:latin typeface="Cambria Math" panose="02040503050406030204" pitchFamily="18" charset="0"/>
                                </a:rPr>
                                <m:t>𝟗</m:t>
                              </m:r>
                            </m:num>
                            <m:den>
                              <m:r>
                                <a:rPr lang="en-US" b="1" i="1" smtClean="0">
                                  <a:latin typeface="Cambria Math" panose="02040503050406030204" pitchFamily="18" charset="0"/>
                                </a:rPr>
                                <m:t>𝟏𝟒</m:t>
                              </m:r>
                            </m:den>
                          </m:f>
                        </m:e>
                      </m:d>
                      <m:r>
                        <a:rPr lang="en-US" b="1" i="1" smtClean="0">
                          <a:latin typeface="Cambria Math" panose="02040503050406030204" pitchFamily="18" charset="0"/>
                        </a:rPr>
                        <m:t>+</m:t>
                      </m:r>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𝟓</m:t>
                              </m:r>
                            </m:num>
                            <m:den>
                              <m:r>
                                <a:rPr lang="en-US" b="1" i="1" smtClean="0">
                                  <a:latin typeface="Cambria Math" panose="02040503050406030204" pitchFamily="18" charset="0"/>
                                </a:rPr>
                                <m:t>𝟏𝟒</m:t>
                              </m:r>
                            </m:den>
                          </m:f>
                          <m:r>
                            <a:rPr lang="en-US" b="1" i="1" smtClean="0">
                              <a:latin typeface="Cambria Math" panose="02040503050406030204" pitchFamily="18" charset="0"/>
                            </a:rPr>
                            <m:t>.</m:t>
                          </m:r>
                          <m:r>
                            <a:rPr lang="en-US" b="1" i="1" smtClean="0">
                              <a:latin typeface="Cambria Math" panose="02040503050406030204" pitchFamily="18" charset="0"/>
                            </a:rPr>
                            <m:t>𝒍𝒐</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𝒈</m:t>
                              </m:r>
                            </m:e>
                            <m:sub>
                              <m:r>
                                <a:rPr lang="en-US" b="1" i="1" smtClean="0">
                                  <a:latin typeface="Cambria Math" panose="02040503050406030204" pitchFamily="18" charset="0"/>
                                </a:rPr>
                                <m:t>𝟐</m:t>
                              </m:r>
                              <m:r>
                                <a:rPr lang="en-US" b="1" i="1" smtClean="0">
                                  <a:latin typeface="Cambria Math" panose="02040503050406030204" pitchFamily="18" charset="0"/>
                                </a:rPr>
                                <m:t> </m:t>
                              </m:r>
                            </m:sub>
                          </m:sSub>
                          <m:d>
                            <m:dPr>
                              <m:ctrlPr>
                                <a:rPr lang="en-US" b="1" i="1" smtClean="0">
                                  <a:latin typeface="Cambria Math" panose="02040503050406030204" pitchFamily="18" charset="0"/>
                                </a:rPr>
                              </m:ctrlPr>
                            </m:dPr>
                            <m:e>
                              <m:f>
                                <m:fPr>
                                  <m:ctrlPr>
                                    <a:rPr lang="en-US" b="1" i="1" smtClean="0">
                                      <a:latin typeface="Cambria Math" panose="02040503050406030204" pitchFamily="18" charset="0"/>
                                    </a:rPr>
                                  </m:ctrlPr>
                                </m:fPr>
                                <m:num>
                                  <m:r>
                                    <a:rPr lang="en-US" b="1" i="0" smtClean="0">
                                      <a:latin typeface="Cambria Math" panose="02040503050406030204" pitchFamily="18" charset="0"/>
                                    </a:rPr>
                                    <m:t>𝟓</m:t>
                                  </m:r>
                                </m:num>
                                <m:den>
                                  <m:r>
                                    <a:rPr lang="en-US" b="1" i="0" smtClean="0">
                                      <a:latin typeface="Cambria Math" panose="02040503050406030204" pitchFamily="18" charset="0"/>
                                    </a:rPr>
                                    <m:t>𝟏𝟒</m:t>
                                  </m:r>
                                </m:den>
                              </m:f>
                            </m:e>
                          </m:d>
                        </m:e>
                      </m:d>
                    </m:oMath>
                  </m:oMathPara>
                </a14:m>
                <a:endParaRPr lang="en-US" dirty="0"/>
              </a:p>
              <a:p>
                <a:pPr marL="0" indent="0" algn="ctr">
                  <a:buNone/>
                </a:pPr>
                <a:r>
                  <a:rPr lang="en-US" dirty="0"/>
                  <a:t>= 0.940</a:t>
                </a:r>
              </a:p>
              <a:p>
                <a:pPr algn="just"/>
                <a:r>
                  <a:rPr lang="en-US" dirty="0"/>
                  <a:t>Ok here comes the really painful bit: We need to find the decision factor that results in the </a:t>
                </a:r>
                <a:r>
                  <a:rPr lang="en-US" i="1" dirty="0"/>
                  <a:t>largest</a:t>
                </a:r>
                <a:r>
                  <a:rPr lang="en-US" dirty="0"/>
                  <a:t> gain. Yes, we need to go through each of them in turn. Let’s begin with wind:</a:t>
                </a:r>
              </a:p>
              <a:p>
                <a:pPr lvl="1" algn="just"/>
                <a:r>
                  <a:rPr lang="en-US" dirty="0"/>
                  <a:t>There are two wind categories: Weak and Strong.</a:t>
                </a:r>
              </a:p>
              <a:p>
                <a:pPr lvl="1" algn="just"/>
                <a:r>
                  <a:rPr lang="en-US" dirty="0"/>
                  <a:t>We compute the entropies for each category of decision, for each category of wind:</a:t>
                </a:r>
              </a:p>
              <a:p>
                <a:pPr lvl="1" indent="0" algn="just">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𝐻</m:t>
                      </m:r>
                      <m:d>
                        <m:dPr>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𝑆</m:t>
                          </m:r>
                          <m:r>
                            <a:rPr lang="en-US" sz="1600" b="0" i="1" smtClean="0">
                              <a:latin typeface="Cambria Math" panose="02040503050406030204" pitchFamily="18" charset="0"/>
                            </a:rPr>
                            <m:t> </m:t>
                          </m:r>
                        </m:e>
                      </m:d>
                      <m:r>
                        <a:rPr lang="en-US" sz="1600" b="0" i="1" smtClean="0">
                          <a:latin typeface="Cambria Math" panose="02040503050406030204" pitchFamily="18" charset="0"/>
                        </a:rPr>
                        <m:t>𝑊𝑖𝑛𝑑</m:t>
                      </m:r>
                      <m:r>
                        <a:rPr lang="en-US" sz="1600" b="0" i="1" smtClean="0">
                          <a:latin typeface="Cambria Math" panose="02040503050406030204" pitchFamily="18" charset="0"/>
                        </a:rPr>
                        <m:t>=</m:t>
                      </m:r>
                      <m:r>
                        <a:rPr lang="en-US" sz="1600" b="0" i="1" smtClean="0">
                          <a:latin typeface="Cambria Math" panose="02040503050406030204" pitchFamily="18" charset="0"/>
                        </a:rPr>
                        <m:t>𝑊𝑒𝑎𝑘</m:t>
                      </m:r>
                      <m:r>
                        <a:rPr lang="en-US" sz="1600" b="0" i="1" smtClean="0">
                          <a:latin typeface="Cambria Math" panose="02040503050406030204" pitchFamily="18" charset="0"/>
                        </a:rPr>
                        <m:t>)=</m:t>
                      </m:r>
                      <m:nary>
                        <m:naryPr>
                          <m:chr m:val="∑"/>
                          <m:supHide m:val="on"/>
                          <m:ctrlPr>
                            <a:rPr lang="en-US" sz="1600" b="0" i="1" smtClean="0">
                              <a:latin typeface="Cambria Math" panose="02040503050406030204" pitchFamily="18" charset="0"/>
                            </a:rPr>
                          </m:ctrlPr>
                        </m:naryPr>
                        <m:sub>
                          <m:r>
                            <a:rPr lang="en-US" sz="1600" b="0" i="1" smtClean="0">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rPr>
                            <m:t>𝑣</m:t>
                          </m:r>
                          <m:r>
                            <a:rPr lang="en-US" sz="1600" b="0" i="1" smtClean="0">
                              <a:latin typeface="Cambria Math" panose="02040503050406030204" pitchFamily="18" charset="0"/>
                            </a:rPr>
                            <m:t>(</m:t>
                          </m:r>
                          <m:r>
                            <a:rPr lang="en-US" sz="1600" b="0" i="1" smtClean="0">
                              <a:latin typeface="Cambria Math" panose="02040503050406030204" pitchFamily="18" charset="0"/>
                            </a:rPr>
                            <m:t>𝑆</m:t>
                          </m:r>
                          <m:r>
                            <a:rPr lang="en-US" sz="1600" b="0" i="1" smtClean="0">
                              <a:latin typeface="Cambria Math" panose="02040503050406030204" pitchFamily="18" charset="0"/>
                            </a:rPr>
                            <m:t>|</m:t>
                          </m:r>
                          <m:r>
                            <a:rPr lang="en-US" sz="1600" b="0" i="1" smtClean="0">
                              <a:latin typeface="Cambria Math" panose="02040503050406030204" pitchFamily="18" charset="0"/>
                            </a:rPr>
                            <m:t>𝐴</m:t>
                          </m:r>
                          <m:r>
                            <a:rPr lang="en-US" sz="1600" b="0" i="1" smtClean="0">
                              <a:latin typeface="Cambria Math" panose="02040503050406030204" pitchFamily="18" charset="0"/>
                            </a:rPr>
                            <m:t>)</m:t>
                          </m:r>
                        </m:sub>
                        <m:sup/>
                        <m:e>
                          <m:r>
                            <a:rPr lang="en-US" sz="1600" b="0" i="1" smtClean="0">
                              <a:latin typeface="Cambria Math" panose="02040503050406030204" pitchFamily="18" charset="0"/>
                            </a:rPr>
                            <m:t>𝑝</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rPr>
                                <m:t>𝑊𝑖𝑛𝑑</m:t>
                              </m:r>
                              <m:r>
                                <a:rPr lang="en-US" sz="1600" b="0" i="1" smtClean="0">
                                  <a:latin typeface="Cambria Math" panose="02040503050406030204" pitchFamily="18" charset="0"/>
                                </a:rPr>
                                <m:t>=</m:t>
                              </m:r>
                              <m:r>
                                <a:rPr lang="en-US" sz="1600" b="0" i="1" smtClean="0">
                                  <a:latin typeface="Cambria Math" panose="02040503050406030204" pitchFamily="18" charset="0"/>
                                </a:rPr>
                                <m:t>𝑊𝑒𝑎𝑘</m:t>
                              </m:r>
                            </m:e>
                          </m:d>
                          <m:func>
                            <m:funcPr>
                              <m:ctrlPr>
                                <a:rPr lang="en-US" sz="1600" b="0" i="1" smtClean="0">
                                  <a:latin typeface="Cambria Math" panose="02040503050406030204" pitchFamily="18" charset="0"/>
                                </a:rPr>
                              </m:ctrlPr>
                            </m:funcPr>
                            <m:fName>
                              <m:sSub>
                                <m:sSubPr>
                                  <m:ctrlPr>
                                    <a:rPr lang="en-US" sz="1600" b="0" i="1" smtClean="0">
                                      <a:latin typeface="Cambria Math" panose="02040503050406030204" pitchFamily="18" charset="0"/>
                                    </a:rPr>
                                  </m:ctrlPr>
                                </m:sSubPr>
                                <m:e>
                                  <m:r>
                                    <m:rPr>
                                      <m:sty m:val="p"/>
                                    </m:rPr>
                                    <a:rPr lang="en-US" sz="1600" b="0" i="0" smtClean="0">
                                      <a:latin typeface="Cambria Math" panose="02040503050406030204" pitchFamily="18" charset="0"/>
                                    </a:rPr>
                                    <m:t>log</m:t>
                                  </m:r>
                                </m:e>
                                <m:sub>
                                  <m:r>
                                    <a:rPr lang="en-US" sz="1600" b="0" i="1" smtClean="0">
                                      <a:latin typeface="Cambria Math" panose="02040503050406030204" pitchFamily="18" charset="0"/>
                                    </a:rPr>
                                    <m:t>2</m:t>
                                  </m:r>
                                </m:sub>
                              </m:sSub>
                            </m:fName>
                            <m:e>
                              <m:r>
                                <a:rPr lang="en-US" sz="1600" b="0" i="1" smtClean="0">
                                  <a:latin typeface="Cambria Math" panose="02040503050406030204" pitchFamily="18" charset="0"/>
                                </a:rPr>
                                <m:t>𝑝</m:t>
                              </m:r>
                              <m:d>
                                <m:dPr>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r>
                                    <a:rPr lang="en-US" sz="1600" b="0" i="1" smtClean="0">
                                      <a:latin typeface="Cambria Math" panose="02040503050406030204" pitchFamily="18" charset="0"/>
                                    </a:rPr>
                                    <m:t> </m:t>
                                  </m:r>
                                </m:e>
                              </m:d>
                              <m:r>
                                <a:rPr lang="en-US" sz="1600" b="0" i="1" smtClean="0">
                                  <a:latin typeface="Cambria Math" panose="02040503050406030204" pitchFamily="18" charset="0"/>
                                </a:rPr>
                                <m:t>𝑊𝑖𝑛𝑑</m:t>
                              </m:r>
                              <m:r>
                                <a:rPr lang="en-US" sz="1600" b="0" i="1" smtClean="0">
                                  <a:latin typeface="Cambria Math" panose="02040503050406030204" pitchFamily="18" charset="0"/>
                                </a:rPr>
                                <m:t>=</m:t>
                              </m:r>
                              <m:r>
                                <a:rPr lang="en-US" sz="1600" b="0" i="1" smtClean="0">
                                  <a:latin typeface="Cambria Math" panose="02040503050406030204" pitchFamily="18" charset="0"/>
                                </a:rPr>
                                <m:t>𝑊𝑒𝑎𝑘</m:t>
                              </m:r>
                              <m:r>
                                <a:rPr lang="en-US" sz="1600" b="0" i="1" smtClean="0">
                                  <a:latin typeface="Cambria Math" panose="02040503050406030204" pitchFamily="18" charset="0"/>
                                </a:rPr>
                                <m:t>)</m:t>
                              </m:r>
                            </m:e>
                          </m:func>
                        </m:e>
                      </m:nary>
                    </m:oMath>
                  </m:oMathPara>
                </a14:m>
                <a:endParaRPr lang="en-US" sz="1600" dirty="0"/>
              </a:p>
              <a:p>
                <a:pPr lvl="1" indent="0" algn="just">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𝐻</m:t>
                      </m:r>
                      <m:d>
                        <m:dPr>
                          <m:endChr m:val="|"/>
                          <m:ctrlPr>
                            <a:rPr lang="en-US" sz="1600" i="1">
                              <a:latin typeface="Cambria Math" panose="02040503050406030204" pitchFamily="18" charset="0"/>
                            </a:rPr>
                          </m:ctrlPr>
                        </m:dPr>
                        <m:e>
                          <m:r>
                            <a:rPr lang="en-US" sz="1600" b="0" i="1" smtClean="0">
                              <a:latin typeface="Cambria Math" panose="02040503050406030204" pitchFamily="18" charset="0"/>
                            </a:rPr>
                            <m:t>𝑆</m:t>
                          </m:r>
                          <m:r>
                            <a:rPr lang="en-US" sz="1600" i="1">
                              <a:latin typeface="Cambria Math" panose="02040503050406030204" pitchFamily="18" charset="0"/>
                            </a:rPr>
                            <m:t> </m:t>
                          </m:r>
                        </m:e>
                      </m:d>
                      <m:r>
                        <a:rPr lang="en-US" sz="1600" b="0" i="1" smtClean="0">
                          <a:latin typeface="Cambria Math" panose="02040503050406030204" pitchFamily="18" charset="0"/>
                        </a:rPr>
                        <m:t>𝑊𝑖𝑛𝑑</m:t>
                      </m:r>
                      <m:r>
                        <a:rPr lang="en-US" sz="1600" i="1">
                          <a:latin typeface="Cambria Math" panose="02040503050406030204" pitchFamily="18" charset="0"/>
                        </a:rPr>
                        <m:t>=</m:t>
                      </m:r>
                      <m:r>
                        <a:rPr lang="en-US" sz="1600" b="0" i="1" smtClean="0">
                          <a:latin typeface="Cambria Math" panose="02040503050406030204" pitchFamily="18" charset="0"/>
                        </a:rPr>
                        <m:t>𝑆𝑡𝑟𝑜𝑛𝑔</m:t>
                      </m:r>
                      <m:r>
                        <a:rPr lang="en-US" sz="1600" i="1">
                          <a:latin typeface="Cambria Math" panose="02040503050406030204" pitchFamily="18" charset="0"/>
                        </a:rPr>
                        <m:t>)=</m:t>
                      </m:r>
                      <m:nary>
                        <m:naryPr>
                          <m:chr m:val="∑"/>
                          <m:supHide m:val="on"/>
                          <m:ctrlPr>
                            <a:rPr lang="en-US" sz="1600" i="1">
                              <a:latin typeface="Cambria Math" panose="02040503050406030204" pitchFamily="18" charset="0"/>
                            </a:rPr>
                          </m:ctrlPr>
                        </m:naryPr>
                        <m:sub>
                          <m:r>
                            <a:rPr lang="en-US" sz="1600" i="1">
                              <a:latin typeface="Cambria Math" panose="02040503050406030204" pitchFamily="18" charset="0"/>
                            </a:rPr>
                            <m:t>𝑥</m:t>
                          </m:r>
                          <m:r>
                            <a:rPr lang="en-US" sz="1600" i="1">
                              <a:latin typeface="Cambria Math" panose="02040503050406030204" pitchFamily="18" charset="0"/>
                            </a:rPr>
                            <m:t>∈</m:t>
                          </m:r>
                          <m:r>
                            <a:rPr lang="en-US" sz="1600" i="1">
                              <a:latin typeface="Cambria Math" panose="02040503050406030204" pitchFamily="18" charset="0"/>
                            </a:rPr>
                            <m:t>𝑣</m:t>
                          </m:r>
                          <m:r>
                            <a:rPr lang="en-US" sz="1600" i="1">
                              <a:latin typeface="Cambria Math" panose="02040503050406030204" pitchFamily="18" charset="0"/>
                            </a:rPr>
                            <m:t>(</m:t>
                          </m:r>
                          <m:r>
                            <a:rPr lang="en-US" sz="1600" i="1">
                              <a:latin typeface="Cambria Math" panose="02040503050406030204" pitchFamily="18" charset="0"/>
                            </a:rPr>
                            <m:t>𝑆</m:t>
                          </m:r>
                          <m:r>
                            <a:rPr lang="en-US" sz="1600" b="0" i="1" smtClean="0">
                              <a:latin typeface="Cambria Math" panose="02040503050406030204" pitchFamily="18" charset="0"/>
                            </a:rPr>
                            <m:t>|</m:t>
                          </m:r>
                          <m:r>
                            <a:rPr lang="en-US" sz="1600" b="0" i="1" smtClean="0">
                              <a:latin typeface="Cambria Math" panose="02040503050406030204" pitchFamily="18" charset="0"/>
                            </a:rPr>
                            <m:t>𝐴</m:t>
                          </m:r>
                          <m:r>
                            <a:rPr lang="en-US" sz="1600" i="1">
                              <a:latin typeface="Cambria Math" panose="02040503050406030204" pitchFamily="18" charset="0"/>
                            </a:rPr>
                            <m:t>)</m:t>
                          </m:r>
                        </m:sub>
                        <m:sup/>
                        <m:e>
                          <m:r>
                            <a:rPr lang="en-US" sz="1600" i="1">
                              <a:latin typeface="Cambria Math" panose="02040503050406030204" pitchFamily="18" charset="0"/>
                            </a:rPr>
                            <m:t>𝑝</m:t>
                          </m:r>
                          <m:d>
                            <m:dPr>
                              <m:ctrlPr>
                                <a:rPr lang="en-US" sz="1600" i="1">
                                  <a:latin typeface="Cambria Math" panose="02040503050406030204" pitchFamily="18" charset="0"/>
                                </a:rPr>
                              </m:ctrlPr>
                            </m:dPr>
                            <m:e>
                              <m:r>
                                <a:rPr lang="en-US" sz="1600" i="1">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rPr>
                                <m:t>𝑊𝑖𝑛𝑑</m:t>
                              </m:r>
                              <m:r>
                                <a:rPr lang="en-US" sz="1600" b="0" i="1" smtClean="0">
                                  <a:latin typeface="Cambria Math" panose="02040503050406030204" pitchFamily="18" charset="0"/>
                                </a:rPr>
                                <m:t>=</m:t>
                              </m:r>
                              <m:r>
                                <a:rPr lang="en-US" sz="1600" b="0" i="1" smtClean="0">
                                  <a:latin typeface="Cambria Math" panose="02040503050406030204" pitchFamily="18" charset="0"/>
                                </a:rPr>
                                <m:t>𝑆𝑡𝑟𝑜𝑛𝑔</m:t>
                              </m:r>
                            </m:e>
                          </m:d>
                          <m:func>
                            <m:funcPr>
                              <m:ctrlPr>
                                <a:rPr lang="en-US" sz="1600" i="1">
                                  <a:latin typeface="Cambria Math" panose="02040503050406030204" pitchFamily="18" charset="0"/>
                                </a:rPr>
                              </m:ctrlPr>
                            </m:funcPr>
                            <m:fName>
                              <m:sSub>
                                <m:sSubPr>
                                  <m:ctrlPr>
                                    <a:rPr lang="en-US" sz="1600" i="1">
                                      <a:latin typeface="Cambria Math" panose="02040503050406030204" pitchFamily="18" charset="0"/>
                                    </a:rPr>
                                  </m:ctrlPr>
                                </m:sSubPr>
                                <m:e>
                                  <m:r>
                                    <m:rPr>
                                      <m:sty m:val="p"/>
                                    </m:rPr>
                                    <a:rPr lang="en-US" sz="1600">
                                      <a:latin typeface="Cambria Math" panose="02040503050406030204" pitchFamily="18" charset="0"/>
                                    </a:rPr>
                                    <m:t>log</m:t>
                                  </m:r>
                                </m:e>
                                <m:sub>
                                  <m:r>
                                    <a:rPr lang="en-US" sz="1600" i="1">
                                      <a:latin typeface="Cambria Math" panose="02040503050406030204" pitchFamily="18" charset="0"/>
                                    </a:rPr>
                                    <m:t>2</m:t>
                                  </m:r>
                                </m:sub>
                              </m:sSub>
                            </m:fName>
                            <m:e>
                              <m:r>
                                <a:rPr lang="en-US" sz="1600" i="1">
                                  <a:latin typeface="Cambria Math" panose="02040503050406030204" pitchFamily="18" charset="0"/>
                                </a:rPr>
                                <m:t>𝑝</m:t>
                              </m:r>
                              <m:d>
                                <m:dPr>
                                  <m:endChr m:val="|"/>
                                  <m:ctrlPr>
                                    <a:rPr lang="en-US" sz="1600" i="1">
                                      <a:latin typeface="Cambria Math" panose="02040503050406030204" pitchFamily="18" charset="0"/>
                                    </a:rPr>
                                  </m:ctrlPr>
                                </m:dPr>
                                <m:e>
                                  <m:r>
                                    <a:rPr lang="en-US" sz="1600" i="1">
                                      <a:latin typeface="Cambria Math" panose="02040503050406030204" pitchFamily="18" charset="0"/>
                                    </a:rPr>
                                    <m:t>𝑥</m:t>
                                  </m:r>
                                  <m:r>
                                    <a:rPr lang="en-US" sz="1600" i="1">
                                      <a:latin typeface="Cambria Math" panose="02040503050406030204" pitchFamily="18" charset="0"/>
                                    </a:rPr>
                                    <m:t> </m:t>
                                  </m:r>
                                </m:e>
                              </m:d>
                              <m:r>
                                <a:rPr lang="en-US" sz="1600" b="0" i="1" smtClean="0">
                                  <a:latin typeface="Cambria Math" panose="02040503050406030204" pitchFamily="18" charset="0"/>
                                </a:rPr>
                                <m:t>𝑊𝑖𝑛𝑑</m:t>
                              </m:r>
                              <m:r>
                                <a:rPr lang="en-US" sz="1600" i="1">
                                  <a:latin typeface="Cambria Math" panose="02040503050406030204" pitchFamily="18" charset="0"/>
                                </a:rPr>
                                <m:t>=</m:t>
                              </m:r>
                              <m:r>
                                <a:rPr lang="en-US" sz="1600" b="0" i="1" smtClean="0">
                                  <a:latin typeface="Cambria Math" panose="02040503050406030204" pitchFamily="18" charset="0"/>
                                </a:rPr>
                                <m:t>𝑆𝑡𝑟𝑜𝑛𝑔</m:t>
                              </m:r>
                              <m:r>
                                <a:rPr lang="en-US" sz="1600" i="1">
                                  <a:latin typeface="Cambria Math" panose="02040503050406030204" pitchFamily="18" charset="0"/>
                                </a:rPr>
                                <m:t>)</m:t>
                              </m:r>
                            </m:e>
                          </m:func>
                        </m:e>
                      </m:nary>
                    </m:oMath>
                  </m:oMathPara>
                </a14:m>
                <a:endParaRPr lang="en-US" dirty="0"/>
              </a:p>
              <a:p>
                <a:pPr lvl="1" indent="0" algn="just">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35" t="-138" r="-392" b="-830"/>
                </a:stretch>
              </a:blipFill>
            </p:spPr>
            <p:txBody>
              <a:bodyPr/>
              <a:lstStyle/>
              <a:p>
                <a:r>
                  <a:rPr lang="en-US">
                    <a:noFill/>
                  </a:rPr>
                  <a:t> </a:t>
                </a:r>
              </a:p>
            </p:txBody>
          </p:sp>
        </mc:Fallback>
      </mc:AlternateContent>
    </p:spTree>
    <p:extLst>
      <p:ext uri="{BB962C8B-B14F-4D97-AF65-F5344CB8AC3E}">
        <p14:creationId xmlns:p14="http://schemas.microsoft.com/office/powerpoint/2010/main" val="8048437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ID3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0500" y="3436101"/>
                <a:ext cx="7771328" cy="2788413"/>
              </a:xfrm>
            </p:spPr>
            <p:txBody>
              <a:bodyPr/>
              <a:lstStyle/>
              <a:p>
                <a:r>
                  <a:rPr lang="en-US" dirty="0"/>
                  <a:t>Let’s look at the decisions made during weak wind:</a:t>
                </a:r>
              </a:p>
              <a:p>
                <a:pPr lvl="1"/>
                <a:r>
                  <a:rPr lang="en-US" dirty="0"/>
                  <a:t>There are 6 “Yes” decisions and 2 “No”. From this we can compute H(S|A=weak):</a:t>
                </a:r>
              </a:p>
              <a:p>
                <a:pPr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𝑊𝑒𝑎𝑘</m:t>
                          </m:r>
                        </m:e>
                      </m:d>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8</m:t>
                              </m:r>
                            </m:den>
                          </m:f>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8</m:t>
                                  </m:r>
                                </m:den>
                              </m:f>
                            </m:e>
                          </m:d>
                        </m:e>
                      </m:func>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8</m:t>
                              </m:r>
                            </m:den>
                          </m:f>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8</m:t>
                                  </m:r>
                                </m:den>
                              </m:f>
                            </m:e>
                          </m:d>
                        </m:e>
                      </m:func>
                    </m:oMath>
                  </m:oMathPara>
                </a14:m>
                <a:endParaRPr lang="en-US" b="0" dirty="0"/>
              </a:p>
              <a:p>
                <a:pPr lvl="1" indent="0" algn="ctr">
                  <a:buNone/>
                </a:pPr>
                <a:r>
                  <a:rPr lang="en-US" dirty="0"/>
                  <a:t>= 0.811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0500" y="3436101"/>
                <a:ext cx="7771328" cy="2788413"/>
              </a:xfrm>
              <a:blipFill>
                <a:blip r:embed="rId2"/>
                <a:stretch>
                  <a:fillRect l="-235" t="-438"/>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3183774" y="732807"/>
            <a:ext cx="4422544" cy="2703294"/>
          </a:xfrm>
          <a:prstGeom prst="rect">
            <a:avLst/>
          </a:prstGeom>
        </p:spPr>
      </p:pic>
    </p:spTree>
    <p:extLst>
      <p:ext uri="{BB962C8B-B14F-4D97-AF65-F5344CB8AC3E}">
        <p14:creationId xmlns:p14="http://schemas.microsoft.com/office/powerpoint/2010/main" val="15841829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ID3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0500" y="3503727"/>
                <a:ext cx="7771328" cy="2720788"/>
              </a:xfrm>
            </p:spPr>
            <p:txBody>
              <a:bodyPr/>
              <a:lstStyle/>
              <a:p>
                <a:r>
                  <a:rPr lang="en-US" dirty="0"/>
                  <a:t>Let’s look at decisions made during strong wind:</a:t>
                </a:r>
              </a:p>
              <a:p>
                <a:pPr lvl="1"/>
                <a:r>
                  <a:rPr lang="en-US" dirty="0"/>
                  <a:t>There are 3 “No” decisions and 3 “Yes” decisions. We can compute H(S|A=Strong)</a:t>
                </a:r>
              </a:p>
              <a:p>
                <a:pPr lvl="1"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𝑆𝑡𝑟𝑜𝑛𝑔</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6</m:t>
                              </m:r>
                            </m:den>
                          </m:f>
                        </m:e>
                      </m:d>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6</m:t>
                                  </m:r>
                                </m:den>
                              </m:f>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6</m:t>
                                  </m:r>
                                </m:den>
                              </m:f>
                            </m:e>
                          </m:d>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6</m:t>
                                      </m:r>
                                    </m:den>
                                  </m:f>
                                </m:e>
                              </m:d>
                            </m:e>
                          </m:func>
                        </m:e>
                      </m:func>
                    </m:oMath>
                  </m:oMathPara>
                </a14:m>
                <a:endParaRPr lang="en-US" dirty="0"/>
              </a:p>
              <a:p>
                <a:pPr lvl="1"/>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0500" y="3503727"/>
                <a:ext cx="7771328" cy="2720788"/>
              </a:xfrm>
              <a:blipFill>
                <a:blip r:embed="rId2"/>
                <a:stretch>
                  <a:fillRect l="-235" t="-448"/>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3268729" y="1061396"/>
            <a:ext cx="5053099" cy="2442331"/>
          </a:xfrm>
          <a:prstGeom prst="rect">
            <a:avLst/>
          </a:prstGeom>
        </p:spPr>
      </p:pic>
      <p:sp>
        <p:nvSpPr>
          <p:cNvPr id="8" name="TextBox 7"/>
          <p:cNvSpPr txBox="1"/>
          <p:nvPr/>
        </p:nvSpPr>
        <p:spPr>
          <a:xfrm>
            <a:off x="4114800" y="2971800"/>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276815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a:t>
            </a:r>
            <a:r>
              <a:rPr lang="mr-IN" dirty="0"/>
              <a:t>–</a:t>
            </a:r>
            <a:r>
              <a:rPr lang="en-US" dirty="0"/>
              <a:t> Regression</a:t>
            </a:r>
            <a:endParaRPr lang="en-SG" dirty="0"/>
          </a:p>
        </p:txBody>
      </p:sp>
      <p:sp>
        <p:nvSpPr>
          <p:cNvPr id="3" name="Content Placeholder 2"/>
          <p:cNvSpPr>
            <a:spLocks noGrp="1"/>
          </p:cNvSpPr>
          <p:nvPr>
            <p:ph idx="1"/>
          </p:nvPr>
        </p:nvSpPr>
        <p:spPr/>
        <p:txBody>
          <a:bodyPr/>
          <a:lstStyle/>
          <a:p>
            <a:r>
              <a:rPr lang="en-SG" dirty="0"/>
              <a:t>In regression analysis:</a:t>
            </a:r>
          </a:p>
          <a:p>
            <a:pPr lvl="1"/>
            <a:r>
              <a:rPr lang="en-SG" dirty="0"/>
              <a:t>We have data that shows the relationship between a dependent variable and one or more independent variables.</a:t>
            </a:r>
          </a:p>
          <a:p>
            <a:pPr lvl="2"/>
            <a:r>
              <a:rPr lang="en-SG" dirty="0"/>
              <a:t>E.g. the relationship between population growth and time.</a:t>
            </a:r>
          </a:p>
          <a:p>
            <a:pPr lvl="1"/>
            <a:r>
              <a:rPr lang="en-SG" dirty="0"/>
              <a:t>We want to estimate this relationship.</a:t>
            </a:r>
          </a:p>
          <a:p>
            <a:r>
              <a:rPr lang="en-SG" dirty="0"/>
              <a:t>The relationship between the dependent variable and the independent variable can be a straight line (linear) or not (nonlinear).</a:t>
            </a:r>
          </a:p>
          <a:p>
            <a:pPr lvl="1"/>
            <a:r>
              <a:rPr lang="en-SG" dirty="0"/>
              <a:t>We will only consider linear relationships with one independent variable (simple linear regression).</a:t>
            </a:r>
          </a:p>
          <a:p>
            <a:pPr lvl="1"/>
            <a:r>
              <a:rPr lang="en-SG" dirty="0"/>
              <a:t>In the hands-on we will look at multivariable linear regression.</a:t>
            </a:r>
          </a:p>
          <a:p>
            <a:pPr lvl="1"/>
            <a:r>
              <a:rPr lang="en-SG" dirty="0"/>
              <a:t>We skip non-linear regression as this is served well by neural networks and deep learning techniques that we have already seen.</a:t>
            </a:r>
          </a:p>
          <a:p>
            <a:pPr lvl="1"/>
            <a:endParaRPr lang="en-SG" dirty="0"/>
          </a:p>
        </p:txBody>
      </p:sp>
    </p:spTree>
    <p:extLst>
      <p:ext uri="{BB962C8B-B14F-4D97-AF65-F5344CB8AC3E}">
        <p14:creationId xmlns:p14="http://schemas.microsoft.com/office/powerpoint/2010/main" val="18067704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ID3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1800" dirty="0"/>
                  <a:t>Now we can compute our gain. Since there are 8 “weak wind” and 6 “strong wind” records:</a:t>
                </a:r>
              </a:p>
              <a:p>
                <a:pPr lvl="1"/>
                <a14:m>
                  <m:oMath xmlns:m="http://schemas.openxmlformats.org/officeDocument/2006/math">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𝑊𝑖𝑛𝑑</m:t>
                        </m:r>
                        <m:r>
                          <a:rPr lang="en-US" sz="1800" b="0" i="1" smtClean="0">
                            <a:latin typeface="Cambria Math" panose="02040503050406030204" pitchFamily="18" charset="0"/>
                          </a:rPr>
                          <m:t>=</m:t>
                        </m:r>
                        <m:r>
                          <a:rPr lang="en-US" sz="1800" b="0" i="1" smtClean="0">
                            <a:latin typeface="Cambria Math" panose="02040503050406030204" pitchFamily="18" charset="0"/>
                          </a:rPr>
                          <m:t>𝑊𝑒𝑎𝑘</m:t>
                        </m:r>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8</m:t>
                        </m:r>
                      </m:num>
                      <m:den>
                        <m:r>
                          <a:rPr lang="en-US" sz="1800" b="0" i="1" smtClean="0">
                            <a:latin typeface="Cambria Math" panose="02040503050406030204" pitchFamily="18" charset="0"/>
                          </a:rPr>
                          <m:t>14</m:t>
                        </m:r>
                      </m:den>
                    </m:f>
                    <m:r>
                      <a:rPr lang="en-US" sz="1800" b="0" i="1" smtClean="0">
                        <a:latin typeface="Cambria Math" panose="02040503050406030204" pitchFamily="18" charset="0"/>
                      </a:rPr>
                      <m:t>,</m:t>
                    </m:r>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𝑊𝑖𝑛𝑑</m:t>
                        </m:r>
                        <m:r>
                          <a:rPr lang="en-US" sz="1800" b="0" i="1" smtClean="0">
                            <a:latin typeface="Cambria Math" panose="02040503050406030204" pitchFamily="18" charset="0"/>
                          </a:rPr>
                          <m:t>=</m:t>
                        </m:r>
                        <m:r>
                          <a:rPr lang="en-US" sz="1800" b="0" i="1" smtClean="0">
                            <a:latin typeface="Cambria Math" panose="02040503050406030204" pitchFamily="18" charset="0"/>
                          </a:rPr>
                          <m:t>𝑆𝑡𝑟𝑜𝑛𝑔</m:t>
                        </m:r>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6</m:t>
                        </m:r>
                      </m:num>
                      <m:den>
                        <m:r>
                          <a:rPr lang="en-US" sz="1800" b="0" i="1" smtClean="0">
                            <a:latin typeface="Cambria Math" panose="02040503050406030204" pitchFamily="18" charset="0"/>
                          </a:rPr>
                          <m:t>14</m:t>
                        </m:r>
                      </m:den>
                    </m:f>
                  </m:oMath>
                </a14:m>
                <a:endParaRPr lang="en-US" sz="1800" b="0" dirty="0"/>
              </a:p>
              <a:p>
                <a:r>
                  <a:rPr lang="en-US" sz="1800" b="0" dirty="0"/>
                  <a:t>Thus the Gain is now:</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𝐺𝑎𝑖𝑛</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𝑆</m:t>
                          </m:r>
                        </m:e>
                        <m:e>
                          <m:r>
                            <a:rPr lang="en-US" sz="1800" b="0" i="1" smtClean="0">
                              <a:latin typeface="Cambria Math" panose="02040503050406030204" pitchFamily="18" charset="0"/>
                            </a:rPr>
                            <m:t>𝑊𝑖𝑛𝑑</m:t>
                          </m:r>
                        </m:e>
                      </m:d>
                      <m:r>
                        <a:rPr lang="en-US" sz="1800" b="0" i="1" smtClean="0">
                          <a:latin typeface="Cambria Math" panose="02040503050406030204" pitchFamily="18" charset="0"/>
                        </a:rPr>
                        <m:t>=</m:t>
                      </m:r>
                      <m:r>
                        <a:rPr lang="en-US" sz="1800" b="0" i="1" smtClean="0">
                          <a:latin typeface="Cambria Math" panose="02040503050406030204" pitchFamily="18" charset="0"/>
                        </a:rPr>
                        <m:t>𝐻</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𝑆</m:t>
                          </m:r>
                        </m:e>
                      </m:d>
                      <m:r>
                        <a:rPr lang="en-US" sz="1800" b="0" i="1" smtClean="0">
                          <a:latin typeface="Cambria Math" panose="02040503050406030204" pitchFamily="18" charset="0"/>
                        </a:rPr>
                        <m:t>−(</m:t>
                      </m:r>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𝑊𝑖𝑛𝑑</m:t>
                          </m:r>
                          <m:r>
                            <a:rPr lang="en-US" sz="1800" b="0" i="1" smtClean="0">
                              <a:latin typeface="Cambria Math" panose="02040503050406030204" pitchFamily="18" charset="0"/>
                            </a:rPr>
                            <m:t>=</m:t>
                          </m:r>
                          <m:r>
                            <a:rPr lang="en-US" sz="1800" b="0" i="1" smtClean="0">
                              <a:latin typeface="Cambria Math" panose="02040503050406030204" pitchFamily="18" charset="0"/>
                            </a:rPr>
                            <m:t>𝑊𝑒𝑎𝑘</m:t>
                          </m:r>
                        </m:e>
                      </m:d>
                      <m:r>
                        <a:rPr lang="en-US" sz="1800" b="0" i="1" smtClean="0">
                          <a:latin typeface="Cambria Math" panose="02040503050406030204" pitchFamily="18" charset="0"/>
                        </a:rPr>
                        <m:t>.</m:t>
                      </m:r>
                      <m:r>
                        <a:rPr lang="en-US" sz="1800" b="0" i="1" smtClean="0">
                          <a:latin typeface="Cambria Math" panose="02040503050406030204" pitchFamily="18" charset="0"/>
                        </a:rPr>
                        <m:t>𝐻</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𝑆</m:t>
                          </m:r>
                        </m:e>
                        <m:e>
                          <m:r>
                            <a:rPr lang="en-US" sz="1800" b="0" i="1" smtClean="0">
                              <a:latin typeface="Cambria Math" panose="02040503050406030204" pitchFamily="18" charset="0"/>
                            </a:rPr>
                            <m:t>𝑊𝑖𝑛𝑑</m:t>
                          </m:r>
                          <m:r>
                            <a:rPr lang="en-US" sz="1800" b="0" i="1" smtClean="0">
                              <a:latin typeface="Cambria Math" panose="02040503050406030204" pitchFamily="18" charset="0"/>
                            </a:rPr>
                            <m:t>=</m:t>
                          </m:r>
                          <m:r>
                            <a:rPr lang="en-US" sz="1800" b="0" i="1" smtClean="0">
                              <a:latin typeface="Cambria Math" panose="02040503050406030204" pitchFamily="18" charset="0"/>
                            </a:rPr>
                            <m:t>𝑊𝑒𝑎𝑘</m:t>
                          </m:r>
                        </m:e>
                      </m:d>
                      <m:r>
                        <a:rPr lang="en-US" sz="1800" b="0" i="1" smtClean="0">
                          <a:latin typeface="Cambria Math" panose="02040503050406030204" pitchFamily="18" charset="0"/>
                        </a:rPr>
                        <m:t>+</m:t>
                      </m:r>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𝑊𝑖𝑛𝑑</m:t>
                          </m:r>
                          <m:r>
                            <a:rPr lang="en-US" sz="1800" b="0" i="1" smtClean="0">
                              <a:latin typeface="Cambria Math" panose="02040503050406030204" pitchFamily="18" charset="0"/>
                            </a:rPr>
                            <m:t>=</m:t>
                          </m:r>
                          <m:r>
                            <a:rPr lang="en-US" sz="1800" b="0" i="1" smtClean="0">
                              <a:latin typeface="Cambria Math" panose="02040503050406030204" pitchFamily="18" charset="0"/>
                            </a:rPr>
                            <m:t>𝑆𝑡𝑟𝑜𝑛𝑔</m:t>
                          </m:r>
                        </m:e>
                      </m:d>
                      <m:r>
                        <a:rPr lang="en-US" sz="1800" b="0" i="1" smtClean="0">
                          <a:latin typeface="Cambria Math" panose="02040503050406030204" pitchFamily="18" charset="0"/>
                        </a:rPr>
                        <m:t>.</m:t>
                      </m:r>
                      <m:r>
                        <a:rPr lang="en-US" sz="1800" b="0" i="1" smtClean="0">
                          <a:latin typeface="Cambria Math" panose="02040503050406030204" pitchFamily="18" charset="0"/>
                        </a:rPr>
                        <m:t>𝐻</m:t>
                      </m:r>
                      <m:r>
                        <a:rPr lang="en-US" sz="1800" b="0" i="1" smtClean="0">
                          <a:latin typeface="Cambria Math" panose="02040503050406030204" pitchFamily="18" charset="0"/>
                        </a:rPr>
                        <m:t>(</m:t>
                      </m:r>
                      <m:r>
                        <a:rPr lang="en-US" sz="1800" b="0" i="1" smtClean="0">
                          <a:latin typeface="Cambria Math" panose="02040503050406030204" pitchFamily="18" charset="0"/>
                        </a:rPr>
                        <m:t>𝑆</m:t>
                      </m:r>
                      <m:r>
                        <a:rPr lang="en-US" sz="1800" b="0" i="1" smtClean="0">
                          <a:latin typeface="Cambria Math" panose="02040503050406030204" pitchFamily="18" charset="0"/>
                        </a:rPr>
                        <m:t>|</m:t>
                      </m:r>
                      <m:r>
                        <a:rPr lang="en-US" sz="1800" b="0" i="1" smtClean="0">
                          <a:latin typeface="Cambria Math" panose="02040503050406030204" pitchFamily="18" charset="0"/>
                        </a:rPr>
                        <m:t>𝑊𝑖𝑛𝑑</m:t>
                      </m:r>
                      <m:r>
                        <a:rPr lang="en-US" sz="1800" b="0" i="1" smtClean="0">
                          <a:latin typeface="Cambria Math" panose="02040503050406030204" pitchFamily="18" charset="0"/>
                        </a:rPr>
                        <m:t>=</m:t>
                      </m:r>
                      <m:r>
                        <a:rPr lang="en-US" sz="1800" b="0" i="1" smtClean="0">
                          <a:latin typeface="Cambria Math" panose="02040503050406030204" pitchFamily="18" charset="0"/>
                        </a:rPr>
                        <m:t>𝑆𝑡𝑟𝑜𝑛𝑔</m:t>
                      </m:r>
                      <m:r>
                        <a:rPr lang="en-US" sz="1800" b="0" i="1" smtClean="0">
                          <a:latin typeface="Cambria Math" panose="02040503050406030204" pitchFamily="18" charset="0"/>
                        </a:rPr>
                        <m:t>)</m:t>
                      </m:r>
                    </m:oMath>
                  </m:oMathPara>
                </a14:m>
                <a:endParaRPr lang="en-US" sz="1800" b="0" dirty="0"/>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=0.940 −</m:t>
                      </m:r>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8</m:t>
                              </m:r>
                            </m:num>
                            <m:den>
                              <m:r>
                                <a:rPr lang="en-US" sz="1800" b="0" i="1" smtClean="0">
                                  <a:latin typeface="Cambria Math" panose="02040503050406030204" pitchFamily="18" charset="0"/>
                                </a:rPr>
                                <m:t>14</m:t>
                              </m:r>
                            </m:den>
                          </m:f>
                          <m:r>
                            <a:rPr lang="en-US" sz="1800" b="0" i="1" smtClean="0">
                              <a:latin typeface="Cambria Math" panose="02040503050406030204" pitchFamily="18" charset="0"/>
                            </a:rPr>
                            <m:t>.0.811+</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6</m:t>
                              </m:r>
                            </m:num>
                            <m:den>
                              <m:r>
                                <a:rPr lang="en-US" sz="1800" b="0" i="1" smtClean="0">
                                  <a:latin typeface="Cambria Math" panose="02040503050406030204" pitchFamily="18" charset="0"/>
                                </a:rPr>
                                <m:t>14</m:t>
                              </m:r>
                            </m:den>
                          </m:f>
                          <m:r>
                            <a:rPr lang="en-US" sz="1800" b="0" i="1" smtClean="0">
                              <a:latin typeface="Cambria Math" panose="02040503050406030204" pitchFamily="18" charset="0"/>
                            </a:rPr>
                            <m:t>.1</m:t>
                          </m:r>
                        </m:e>
                      </m:d>
                    </m:oMath>
                  </m:oMathPara>
                </a14:m>
                <a:endParaRPr lang="en-US" sz="1800" b="0" dirty="0"/>
              </a:p>
              <a:p>
                <a:pPr marL="0" indent="0" algn="ctr">
                  <a:buNone/>
                </a:pPr>
                <a:r>
                  <a:rPr lang="en-US" sz="1800" b="0" dirty="0"/>
                  <a:t>	</a:t>
                </a:r>
                <a14:m>
                  <m:oMath xmlns:m="http://schemas.openxmlformats.org/officeDocument/2006/math">
                    <m:r>
                      <a:rPr lang="en-US" sz="1800" b="0" i="1" smtClean="0">
                        <a:latin typeface="Cambria Math" panose="02040503050406030204" pitchFamily="18" charset="0"/>
                      </a:rPr>
                      <m:t>=0.048</m:t>
                    </m:r>
                  </m:oMath>
                </a14:m>
                <a:endParaRPr lang="en-US" sz="1800" b="0" dirty="0"/>
              </a:p>
              <a:p>
                <a:pPr marL="0" indent="0" algn="ctr">
                  <a:buNone/>
                </a:pPr>
                <a:endParaRPr lang="en-US" sz="1800" b="0" dirty="0"/>
              </a:p>
              <a:p>
                <a:pPr lvl="1"/>
                <a:endParaRPr lang="en-US" sz="1800" b="0" dirty="0"/>
              </a:p>
              <a:p>
                <a:pPr lvl="1"/>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3" t="-287"/>
                </a:stretch>
              </a:blipFill>
            </p:spPr>
            <p:txBody>
              <a:bodyPr/>
              <a:lstStyle/>
              <a:p>
                <a:r>
                  <a:rPr lang="en-US">
                    <a:noFill/>
                  </a:rPr>
                  <a:t> </a:t>
                </a:r>
              </a:p>
            </p:txBody>
          </p:sp>
        </mc:Fallback>
      </mc:AlternateContent>
    </p:spTree>
    <p:extLst>
      <p:ext uri="{BB962C8B-B14F-4D97-AF65-F5344CB8AC3E}">
        <p14:creationId xmlns:p14="http://schemas.microsoft.com/office/powerpoint/2010/main" val="36217728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ID3 Algorithm</a:t>
            </a:r>
          </a:p>
        </p:txBody>
      </p:sp>
      <p:sp>
        <p:nvSpPr>
          <p:cNvPr id="3" name="Content Placeholder 2"/>
          <p:cNvSpPr>
            <a:spLocks noGrp="1"/>
          </p:cNvSpPr>
          <p:nvPr>
            <p:ph idx="1"/>
          </p:nvPr>
        </p:nvSpPr>
        <p:spPr/>
        <p:txBody>
          <a:bodyPr/>
          <a:lstStyle/>
          <a:p>
            <a:r>
              <a:rPr lang="en-US" dirty="0"/>
              <a:t>We repeat for all the columns and get:</a:t>
            </a:r>
          </a:p>
          <a:p>
            <a:endParaRPr lang="en-US" dirty="0"/>
          </a:p>
          <a:p>
            <a:endParaRPr lang="en-US" dirty="0"/>
          </a:p>
          <a:p>
            <a:endParaRPr lang="en-US" dirty="0"/>
          </a:p>
          <a:p>
            <a:endParaRPr lang="en-US" dirty="0"/>
          </a:p>
          <a:p>
            <a:endParaRPr lang="en-US" dirty="0"/>
          </a:p>
          <a:p>
            <a:endParaRPr lang="en-US" dirty="0"/>
          </a:p>
          <a:p>
            <a:endParaRPr lang="en-US" dirty="0"/>
          </a:p>
          <a:p>
            <a:r>
              <a:rPr lang="en-US" dirty="0"/>
              <a:t>The factor with the highest gain is 0.246, so we pick that as the root and get the following tree:</a:t>
            </a:r>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E4C5A87E-CACC-8240-9E74-7DA773A49A91}"/>
              </a:ext>
            </a:extLst>
          </p:cNvPr>
          <p:cNvGraphicFramePr>
            <a:graphicFrameLocks noGrp="1"/>
          </p:cNvGraphicFramePr>
          <p:nvPr>
            <p:extLst>
              <p:ext uri="{D42A27DB-BD31-4B8C-83A1-F6EECF244321}">
                <p14:modId xmlns:p14="http://schemas.microsoft.com/office/powerpoint/2010/main" val="2884991649"/>
              </p:ext>
            </p:extLst>
          </p:nvPr>
        </p:nvGraphicFramePr>
        <p:xfrm>
          <a:off x="1388164" y="2387600"/>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831847883"/>
                    </a:ext>
                  </a:extLst>
                </a:gridCol>
                <a:gridCol w="3048000">
                  <a:extLst>
                    <a:ext uri="{9D8B030D-6E8A-4147-A177-3AD203B41FA5}">
                      <a16:colId xmlns:a16="http://schemas.microsoft.com/office/drawing/2014/main" val="1390383547"/>
                    </a:ext>
                  </a:extLst>
                </a:gridCol>
              </a:tblGrid>
              <a:tr h="370840">
                <a:tc>
                  <a:txBody>
                    <a:bodyPr/>
                    <a:lstStyle/>
                    <a:p>
                      <a:r>
                        <a:rPr lang="en-US" dirty="0">
                          <a:solidFill>
                            <a:schemeClr val="tx1"/>
                          </a:solidFill>
                        </a:rPr>
                        <a:t>Factor</a:t>
                      </a:r>
                    </a:p>
                  </a:txBody>
                  <a:tcPr/>
                </a:tc>
                <a:tc>
                  <a:txBody>
                    <a:bodyPr/>
                    <a:lstStyle/>
                    <a:p>
                      <a:r>
                        <a:rPr lang="en-US" dirty="0">
                          <a:solidFill>
                            <a:schemeClr val="tx1"/>
                          </a:solidFill>
                        </a:rPr>
                        <a:t>Gain</a:t>
                      </a:r>
                    </a:p>
                  </a:txBody>
                  <a:tcPr/>
                </a:tc>
                <a:extLst>
                  <a:ext uri="{0D108BD9-81ED-4DB2-BD59-A6C34878D82A}">
                    <a16:rowId xmlns:a16="http://schemas.microsoft.com/office/drawing/2014/main" val="269293487"/>
                  </a:ext>
                </a:extLst>
              </a:tr>
              <a:tr h="370840">
                <a:tc>
                  <a:txBody>
                    <a:bodyPr/>
                    <a:lstStyle/>
                    <a:p>
                      <a:r>
                        <a:rPr lang="en-US" dirty="0">
                          <a:solidFill>
                            <a:schemeClr val="tx1"/>
                          </a:solidFill>
                        </a:rPr>
                        <a:t>Wind</a:t>
                      </a:r>
                    </a:p>
                  </a:txBody>
                  <a:tcPr/>
                </a:tc>
                <a:tc>
                  <a:txBody>
                    <a:bodyPr/>
                    <a:lstStyle/>
                    <a:p>
                      <a:r>
                        <a:rPr lang="en-US" dirty="0">
                          <a:solidFill>
                            <a:schemeClr val="tx1"/>
                          </a:solidFill>
                        </a:rPr>
                        <a:t>0.048</a:t>
                      </a:r>
                    </a:p>
                  </a:txBody>
                  <a:tcPr/>
                </a:tc>
                <a:extLst>
                  <a:ext uri="{0D108BD9-81ED-4DB2-BD59-A6C34878D82A}">
                    <a16:rowId xmlns:a16="http://schemas.microsoft.com/office/drawing/2014/main" val="3658057701"/>
                  </a:ext>
                </a:extLst>
              </a:tr>
              <a:tr h="370840">
                <a:tc>
                  <a:txBody>
                    <a:bodyPr/>
                    <a:lstStyle/>
                    <a:p>
                      <a:r>
                        <a:rPr lang="en-US" dirty="0">
                          <a:solidFill>
                            <a:schemeClr val="tx1"/>
                          </a:solidFill>
                        </a:rPr>
                        <a:t>Outlook</a:t>
                      </a:r>
                    </a:p>
                  </a:txBody>
                  <a:tcPr/>
                </a:tc>
                <a:tc>
                  <a:txBody>
                    <a:bodyPr/>
                    <a:lstStyle/>
                    <a:p>
                      <a:r>
                        <a:rPr lang="en-US" dirty="0">
                          <a:solidFill>
                            <a:schemeClr val="tx1"/>
                          </a:solidFill>
                        </a:rPr>
                        <a:t>0.246</a:t>
                      </a:r>
                    </a:p>
                  </a:txBody>
                  <a:tcPr/>
                </a:tc>
                <a:extLst>
                  <a:ext uri="{0D108BD9-81ED-4DB2-BD59-A6C34878D82A}">
                    <a16:rowId xmlns:a16="http://schemas.microsoft.com/office/drawing/2014/main" val="758196657"/>
                  </a:ext>
                </a:extLst>
              </a:tr>
              <a:tr h="370840">
                <a:tc>
                  <a:txBody>
                    <a:bodyPr/>
                    <a:lstStyle/>
                    <a:p>
                      <a:r>
                        <a:rPr lang="en-US" dirty="0">
                          <a:solidFill>
                            <a:schemeClr val="tx1"/>
                          </a:solidFill>
                        </a:rPr>
                        <a:t>Temperature</a:t>
                      </a:r>
                    </a:p>
                  </a:txBody>
                  <a:tcPr/>
                </a:tc>
                <a:tc>
                  <a:txBody>
                    <a:bodyPr/>
                    <a:lstStyle/>
                    <a:p>
                      <a:r>
                        <a:rPr lang="en-US" dirty="0">
                          <a:solidFill>
                            <a:schemeClr val="tx1"/>
                          </a:solidFill>
                        </a:rPr>
                        <a:t>0.029</a:t>
                      </a:r>
                    </a:p>
                  </a:txBody>
                  <a:tcPr/>
                </a:tc>
                <a:extLst>
                  <a:ext uri="{0D108BD9-81ED-4DB2-BD59-A6C34878D82A}">
                    <a16:rowId xmlns:a16="http://schemas.microsoft.com/office/drawing/2014/main" val="1538058368"/>
                  </a:ext>
                </a:extLst>
              </a:tr>
              <a:tr h="370840">
                <a:tc>
                  <a:txBody>
                    <a:bodyPr/>
                    <a:lstStyle/>
                    <a:p>
                      <a:r>
                        <a:rPr lang="en-US" dirty="0">
                          <a:solidFill>
                            <a:schemeClr val="tx1"/>
                          </a:solidFill>
                        </a:rPr>
                        <a:t>Humidity</a:t>
                      </a:r>
                    </a:p>
                  </a:txBody>
                  <a:tcPr/>
                </a:tc>
                <a:tc>
                  <a:txBody>
                    <a:bodyPr/>
                    <a:lstStyle/>
                    <a:p>
                      <a:r>
                        <a:rPr lang="en-US" dirty="0">
                          <a:solidFill>
                            <a:schemeClr val="tx1"/>
                          </a:solidFill>
                        </a:rPr>
                        <a:t>0.151</a:t>
                      </a:r>
                    </a:p>
                  </a:txBody>
                  <a:tcPr/>
                </a:tc>
                <a:extLst>
                  <a:ext uri="{0D108BD9-81ED-4DB2-BD59-A6C34878D82A}">
                    <a16:rowId xmlns:a16="http://schemas.microsoft.com/office/drawing/2014/main" val="4244213923"/>
                  </a:ext>
                </a:extLst>
              </a:tr>
            </a:tbl>
          </a:graphicData>
        </a:graphic>
      </p:graphicFrame>
    </p:spTree>
    <p:extLst>
      <p:ext uri="{BB962C8B-B14F-4D97-AF65-F5344CB8AC3E}">
        <p14:creationId xmlns:p14="http://schemas.microsoft.com/office/powerpoint/2010/main" val="1001389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98F8E-D199-DC4E-A085-17D38207A66A}"/>
              </a:ext>
            </a:extLst>
          </p:cNvPr>
          <p:cNvSpPr>
            <a:spLocks noGrp="1"/>
          </p:cNvSpPr>
          <p:nvPr>
            <p:ph type="title"/>
          </p:nvPr>
        </p:nvSpPr>
        <p:spPr/>
        <p:txBody>
          <a:bodyPr/>
          <a:lstStyle/>
          <a:p>
            <a:r>
              <a:rPr lang="en-US" dirty="0"/>
              <a:t>The ID3 Algorithm</a:t>
            </a:r>
          </a:p>
        </p:txBody>
      </p:sp>
      <p:sp>
        <p:nvSpPr>
          <p:cNvPr id="3" name="Content Placeholder 2">
            <a:extLst>
              <a:ext uri="{FF2B5EF4-FFF2-40B4-BE49-F238E27FC236}">
                <a16:creationId xmlns:a16="http://schemas.microsoft.com/office/drawing/2014/main" id="{868434C2-0D4D-F944-97D9-09852B994108}"/>
              </a:ext>
            </a:extLst>
          </p:cNvPr>
          <p:cNvSpPr>
            <a:spLocks noGrp="1"/>
          </p:cNvSpPr>
          <p:nvPr>
            <p:ph idx="1"/>
          </p:nvPr>
        </p:nvSpPr>
        <p:spPr>
          <a:xfrm>
            <a:off x="550500" y="3026229"/>
            <a:ext cx="7771328" cy="3198286"/>
          </a:xfrm>
        </p:spPr>
        <p:txBody>
          <a:bodyPr/>
          <a:lstStyle/>
          <a:p>
            <a:r>
              <a:rPr lang="en-US" dirty="0"/>
              <a:t>There are three outcomes for Outlook: Sunny, Overcast, Rain. Let’s look at the decision history for these three outcomes.</a:t>
            </a:r>
          </a:p>
          <a:p>
            <a:pPr lvl="1"/>
            <a:r>
              <a:rPr lang="en-US" dirty="0"/>
              <a:t>First we look at Overcast. We find that the decision is always yes. We can stop here.</a:t>
            </a:r>
          </a:p>
        </p:txBody>
      </p:sp>
      <p:pic>
        <p:nvPicPr>
          <p:cNvPr id="4" name="Picture 3">
            <a:extLst>
              <a:ext uri="{FF2B5EF4-FFF2-40B4-BE49-F238E27FC236}">
                <a16:creationId xmlns:a16="http://schemas.microsoft.com/office/drawing/2014/main" id="{455E3C0A-8A24-8249-BBD4-028A63DECC4F}"/>
              </a:ext>
            </a:extLst>
          </p:cNvPr>
          <p:cNvPicPr>
            <a:picLocks noChangeAspect="1"/>
          </p:cNvPicPr>
          <p:nvPr/>
        </p:nvPicPr>
        <p:blipFill>
          <a:blip r:embed="rId2"/>
          <a:stretch>
            <a:fillRect/>
          </a:stretch>
        </p:blipFill>
        <p:spPr>
          <a:xfrm>
            <a:off x="2384207" y="1430262"/>
            <a:ext cx="4103914" cy="1595967"/>
          </a:xfrm>
          <a:prstGeom prst="rect">
            <a:avLst/>
          </a:prstGeom>
        </p:spPr>
      </p:pic>
      <p:pic>
        <p:nvPicPr>
          <p:cNvPr id="5" name="Picture 4">
            <a:extLst>
              <a:ext uri="{FF2B5EF4-FFF2-40B4-BE49-F238E27FC236}">
                <a16:creationId xmlns:a16="http://schemas.microsoft.com/office/drawing/2014/main" id="{7784B42F-48D9-2C4C-816B-5B9CB1D8776F}"/>
              </a:ext>
            </a:extLst>
          </p:cNvPr>
          <p:cNvPicPr>
            <a:picLocks noChangeAspect="1"/>
          </p:cNvPicPr>
          <p:nvPr/>
        </p:nvPicPr>
        <p:blipFill>
          <a:blip r:embed="rId3"/>
          <a:stretch>
            <a:fillRect/>
          </a:stretch>
        </p:blipFill>
        <p:spPr>
          <a:xfrm>
            <a:off x="1252092" y="4338837"/>
            <a:ext cx="6368143" cy="2000250"/>
          </a:xfrm>
          <a:prstGeom prst="rect">
            <a:avLst/>
          </a:prstGeom>
        </p:spPr>
      </p:pic>
    </p:spTree>
    <p:extLst>
      <p:ext uri="{BB962C8B-B14F-4D97-AF65-F5344CB8AC3E}">
        <p14:creationId xmlns:p14="http://schemas.microsoft.com/office/powerpoint/2010/main" val="27599736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58084-9BB2-EB46-A447-A6132D12E6BA}"/>
              </a:ext>
            </a:extLst>
          </p:cNvPr>
          <p:cNvSpPr>
            <a:spLocks noGrp="1"/>
          </p:cNvSpPr>
          <p:nvPr>
            <p:ph type="title"/>
          </p:nvPr>
        </p:nvSpPr>
        <p:spPr/>
        <p:txBody>
          <a:bodyPr/>
          <a:lstStyle/>
          <a:p>
            <a:r>
              <a:rPr lang="en-US" dirty="0"/>
              <a:t>The ID3 Algorithm</a:t>
            </a:r>
          </a:p>
        </p:txBody>
      </p:sp>
      <p:sp>
        <p:nvSpPr>
          <p:cNvPr id="3" name="Content Placeholder 2">
            <a:extLst>
              <a:ext uri="{FF2B5EF4-FFF2-40B4-BE49-F238E27FC236}">
                <a16:creationId xmlns:a16="http://schemas.microsoft.com/office/drawing/2014/main" id="{51D100EE-5D9A-D04F-BB1B-8861B3198CED}"/>
              </a:ext>
            </a:extLst>
          </p:cNvPr>
          <p:cNvSpPr>
            <a:spLocks noGrp="1"/>
          </p:cNvSpPr>
          <p:nvPr>
            <p:ph idx="1"/>
          </p:nvPr>
        </p:nvSpPr>
        <p:spPr/>
        <p:txBody>
          <a:bodyPr/>
          <a:lstStyle/>
          <a:p>
            <a:pPr lvl="1"/>
            <a:r>
              <a:rPr lang="en-US" dirty="0"/>
              <a:t>We look at the outcome for Sunny:</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We work out the gains for temperature, humidity and wind:</a:t>
            </a:r>
          </a:p>
          <a:p>
            <a:pPr lvl="1"/>
            <a:endParaRPr lang="en-US" dirty="0"/>
          </a:p>
        </p:txBody>
      </p:sp>
      <p:pic>
        <p:nvPicPr>
          <p:cNvPr id="5" name="Picture 4">
            <a:extLst>
              <a:ext uri="{FF2B5EF4-FFF2-40B4-BE49-F238E27FC236}">
                <a16:creationId xmlns:a16="http://schemas.microsoft.com/office/drawing/2014/main" id="{4302A913-5230-0E40-A252-EEFC1FA53F4B}"/>
              </a:ext>
            </a:extLst>
          </p:cNvPr>
          <p:cNvPicPr>
            <a:picLocks noChangeAspect="1"/>
          </p:cNvPicPr>
          <p:nvPr/>
        </p:nvPicPr>
        <p:blipFill>
          <a:blip r:embed="rId2"/>
          <a:stretch>
            <a:fillRect/>
          </a:stretch>
        </p:blipFill>
        <p:spPr>
          <a:xfrm>
            <a:off x="1328057" y="2193883"/>
            <a:ext cx="5741205" cy="2536982"/>
          </a:xfrm>
          <a:prstGeom prst="rect">
            <a:avLst/>
          </a:prstGeom>
        </p:spPr>
      </p:pic>
      <p:graphicFrame>
        <p:nvGraphicFramePr>
          <p:cNvPr id="6" name="Table 5">
            <a:extLst>
              <a:ext uri="{FF2B5EF4-FFF2-40B4-BE49-F238E27FC236}">
                <a16:creationId xmlns:a16="http://schemas.microsoft.com/office/drawing/2014/main" id="{EA648BBD-5B36-264A-87C7-E8E2A6AB6B4C}"/>
              </a:ext>
            </a:extLst>
          </p:cNvPr>
          <p:cNvGraphicFramePr>
            <a:graphicFrameLocks noGrp="1"/>
          </p:cNvGraphicFramePr>
          <p:nvPr>
            <p:extLst>
              <p:ext uri="{D42A27DB-BD31-4B8C-83A1-F6EECF244321}">
                <p14:modId xmlns:p14="http://schemas.microsoft.com/office/powerpoint/2010/main" val="3210021580"/>
              </p:ext>
            </p:extLst>
          </p:nvPr>
        </p:nvGraphicFramePr>
        <p:xfrm>
          <a:off x="1366392" y="5105779"/>
          <a:ext cx="5679894" cy="1382108"/>
        </p:xfrm>
        <a:graphic>
          <a:graphicData uri="http://schemas.openxmlformats.org/drawingml/2006/table">
            <a:tbl>
              <a:tblPr firstRow="1" bandRow="1">
                <a:tableStyleId>{5C22544A-7EE6-4342-B048-85BDC9FD1C3A}</a:tableStyleId>
              </a:tblPr>
              <a:tblGrid>
                <a:gridCol w="2839947">
                  <a:extLst>
                    <a:ext uri="{9D8B030D-6E8A-4147-A177-3AD203B41FA5}">
                      <a16:colId xmlns:a16="http://schemas.microsoft.com/office/drawing/2014/main" val="2789843493"/>
                    </a:ext>
                  </a:extLst>
                </a:gridCol>
                <a:gridCol w="2839947">
                  <a:extLst>
                    <a:ext uri="{9D8B030D-6E8A-4147-A177-3AD203B41FA5}">
                      <a16:colId xmlns:a16="http://schemas.microsoft.com/office/drawing/2014/main" val="1630553530"/>
                    </a:ext>
                  </a:extLst>
                </a:gridCol>
              </a:tblGrid>
              <a:tr h="345527">
                <a:tc>
                  <a:txBody>
                    <a:bodyPr/>
                    <a:lstStyle/>
                    <a:p>
                      <a:r>
                        <a:rPr lang="en-US" sz="1100" dirty="0">
                          <a:solidFill>
                            <a:schemeClr val="tx1"/>
                          </a:solidFill>
                        </a:rPr>
                        <a:t>Factor</a:t>
                      </a:r>
                    </a:p>
                  </a:txBody>
                  <a:tcPr marL="85198" marR="85198" marT="42599" marB="42599"/>
                </a:tc>
                <a:tc>
                  <a:txBody>
                    <a:bodyPr/>
                    <a:lstStyle/>
                    <a:p>
                      <a:r>
                        <a:rPr lang="en-US" sz="1100" dirty="0">
                          <a:solidFill>
                            <a:schemeClr val="tx1"/>
                          </a:solidFill>
                        </a:rPr>
                        <a:t>Gain</a:t>
                      </a:r>
                    </a:p>
                  </a:txBody>
                  <a:tcPr marL="85198" marR="85198" marT="42599" marB="42599"/>
                </a:tc>
                <a:extLst>
                  <a:ext uri="{0D108BD9-81ED-4DB2-BD59-A6C34878D82A}">
                    <a16:rowId xmlns:a16="http://schemas.microsoft.com/office/drawing/2014/main" val="3691590544"/>
                  </a:ext>
                </a:extLst>
              </a:tr>
              <a:tr h="345527">
                <a:tc>
                  <a:txBody>
                    <a:bodyPr/>
                    <a:lstStyle/>
                    <a:p>
                      <a:r>
                        <a:rPr lang="en-US" sz="1100" dirty="0">
                          <a:solidFill>
                            <a:schemeClr val="tx1"/>
                          </a:solidFill>
                        </a:rPr>
                        <a:t>Temperature</a:t>
                      </a:r>
                    </a:p>
                  </a:txBody>
                  <a:tcPr marL="85198" marR="85198" marT="42599" marB="42599"/>
                </a:tc>
                <a:tc>
                  <a:txBody>
                    <a:bodyPr/>
                    <a:lstStyle/>
                    <a:p>
                      <a:r>
                        <a:rPr lang="en-US" sz="1100" dirty="0">
                          <a:solidFill>
                            <a:schemeClr val="tx1"/>
                          </a:solidFill>
                        </a:rPr>
                        <a:t>0.570</a:t>
                      </a:r>
                    </a:p>
                  </a:txBody>
                  <a:tcPr marL="85198" marR="85198" marT="42599" marB="42599"/>
                </a:tc>
                <a:extLst>
                  <a:ext uri="{0D108BD9-81ED-4DB2-BD59-A6C34878D82A}">
                    <a16:rowId xmlns:a16="http://schemas.microsoft.com/office/drawing/2014/main" val="1677966827"/>
                  </a:ext>
                </a:extLst>
              </a:tr>
              <a:tr h="345527">
                <a:tc>
                  <a:txBody>
                    <a:bodyPr/>
                    <a:lstStyle/>
                    <a:p>
                      <a:r>
                        <a:rPr lang="en-US" sz="1100" dirty="0">
                          <a:solidFill>
                            <a:schemeClr val="tx1"/>
                          </a:solidFill>
                        </a:rPr>
                        <a:t>Humidity</a:t>
                      </a:r>
                    </a:p>
                  </a:txBody>
                  <a:tcPr marL="85198" marR="85198" marT="42599" marB="42599"/>
                </a:tc>
                <a:tc>
                  <a:txBody>
                    <a:bodyPr/>
                    <a:lstStyle/>
                    <a:p>
                      <a:r>
                        <a:rPr lang="en-US" sz="1100" dirty="0">
                          <a:solidFill>
                            <a:schemeClr val="tx1"/>
                          </a:solidFill>
                        </a:rPr>
                        <a:t>0.970</a:t>
                      </a:r>
                    </a:p>
                  </a:txBody>
                  <a:tcPr marL="85198" marR="85198" marT="42599" marB="42599"/>
                </a:tc>
                <a:extLst>
                  <a:ext uri="{0D108BD9-81ED-4DB2-BD59-A6C34878D82A}">
                    <a16:rowId xmlns:a16="http://schemas.microsoft.com/office/drawing/2014/main" val="843389030"/>
                  </a:ext>
                </a:extLst>
              </a:tr>
              <a:tr h="345527">
                <a:tc>
                  <a:txBody>
                    <a:bodyPr/>
                    <a:lstStyle/>
                    <a:p>
                      <a:r>
                        <a:rPr lang="en-US" sz="1100" dirty="0">
                          <a:solidFill>
                            <a:schemeClr val="tx1"/>
                          </a:solidFill>
                        </a:rPr>
                        <a:t>Wind</a:t>
                      </a:r>
                    </a:p>
                  </a:txBody>
                  <a:tcPr marL="85198" marR="85198" marT="42599" marB="42599"/>
                </a:tc>
                <a:tc>
                  <a:txBody>
                    <a:bodyPr/>
                    <a:lstStyle/>
                    <a:p>
                      <a:r>
                        <a:rPr lang="en-US" sz="1100" dirty="0">
                          <a:solidFill>
                            <a:schemeClr val="tx1"/>
                          </a:solidFill>
                        </a:rPr>
                        <a:t>0.019</a:t>
                      </a:r>
                    </a:p>
                  </a:txBody>
                  <a:tcPr marL="85198" marR="85198" marT="42599" marB="42599"/>
                </a:tc>
                <a:extLst>
                  <a:ext uri="{0D108BD9-81ED-4DB2-BD59-A6C34878D82A}">
                    <a16:rowId xmlns:a16="http://schemas.microsoft.com/office/drawing/2014/main" val="1364500557"/>
                  </a:ext>
                </a:extLst>
              </a:tr>
            </a:tbl>
          </a:graphicData>
        </a:graphic>
      </p:graphicFrame>
    </p:spTree>
    <p:extLst>
      <p:ext uri="{BB962C8B-B14F-4D97-AF65-F5344CB8AC3E}">
        <p14:creationId xmlns:p14="http://schemas.microsoft.com/office/powerpoint/2010/main" val="39515806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433C-83E9-BF40-8C05-522A80B3A945}"/>
              </a:ext>
            </a:extLst>
          </p:cNvPr>
          <p:cNvSpPr>
            <a:spLocks noGrp="1"/>
          </p:cNvSpPr>
          <p:nvPr>
            <p:ph type="title"/>
          </p:nvPr>
        </p:nvSpPr>
        <p:spPr/>
        <p:txBody>
          <a:bodyPr/>
          <a:lstStyle/>
          <a:p>
            <a:r>
              <a:rPr lang="en-US" dirty="0"/>
              <a:t>The ID3 Algorithm</a:t>
            </a:r>
          </a:p>
        </p:txBody>
      </p:sp>
      <p:sp>
        <p:nvSpPr>
          <p:cNvPr id="3" name="Content Placeholder 2">
            <a:extLst>
              <a:ext uri="{FF2B5EF4-FFF2-40B4-BE49-F238E27FC236}">
                <a16:creationId xmlns:a16="http://schemas.microsoft.com/office/drawing/2014/main" id="{6EC5265D-4226-8B4B-BADE-E492A800A9B8}"/>
              </a:ext>
            </a:extLst>
          </p:cNvPr>
          <p:cNvSpPr>
            <a:spLocks noGrp="1"/>
          </p:cNvSpPr>
          <p:nvPr>
            <p:ph idx="1"/>
          </p:nvPr>
        </p:nvSpPr>
        <p:spPr/>
        <p:txBody>
          <a:bodyPr/>
          <a:lstStyle/>
          <a:p>
            <a:r>
              <a:rPr lang="en-US" dirty="0"/>
              <a:t>Here humidity has the highest gain. There are two possible outcomes: “High” and “Normal”. We can look at the decisions made for both when it is sunny: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decision is straightforward: Yes if humidity is normal, no if high.</a:t>
            </a:r>
          </a:p>
        </p:txBody>
      </p:sp>
      <p:pic>
        <p:nvPicPr>
          <p:cNvPr id="4" name="Picture 3">
            <a:extLst>
              <a:ext uri="{FF2B5EF4-FFF2-40B4-BE49-F238E27FC236}">
                <a16:creationId xmlns:a16="http://schemas.microsoft.com/office/drawing/2014/main" id="{7EA149DC-AFAC-F94D-84AB-78E0AFC5DEC5}"/>
              </a:ext>
            </a:extLst>
          </p:cNvPr>
          <p:cNvPicPr>
            <a:picLocks noChangeAspect="1"/>
          </p:cNvPicPr>
          <p:nvPr/>
        </p:nvPicPr>
        <p:blipFill>
          <a:blip r:embed="rId2"/>
          <a:stretch>
            <a:fillRect/>
          </a:stretch>
        </p:blipFill>
        <p:spPr>
          <a:xfrm>
            <a:off x="887421" y="2402503"/>
            <a:ext cx="7097486" cy="1783471"/>
          </a:xfrm>
          <a:prstGeom prst="rect">
            <a:avLst/>
          </a:prstGeom>
        </p:spPr>
      </p:pic>
      <p:pic>
        <p:nvPicPr>
          <p:cNvPr id="5" name="Picture 4">
            <a:extLst>
              <a:ext uri="{FF2B5EF4-FFF2-40B4-BE49-F238E27FC236}">
                <a16:creationId xmlns:a16="http://schemas.microsoft.com/office/drawing/2014/main" id="{36A783AA-3B43-894A-90BB-122C225FE802}"/>
              </a:ext>
            </a:extLst>
          </p:cNvPr>
          <p:cNvPicPr>
            <a:picLocks noChangeAspect="1"/>
          </p:cNvPicPr>
          <p:nvPr/>
        </p:nvPicPr>
        <p:blipFill>
          <a:blip r:embed="rId3"/>
          <a:stretch>
            <a:fillRect/>
          </a:stretch>
        </p:blipFill>
        <p:spPr>
          <a:xfrm>
            <a:off x="887421" y="4291323"/>
            <a:ext cx="7097486" cy="1364192"/>
          </a:xfrm>
          <a:prstGeom prst="rect">
            <a:avLst/>
          </a:prstGeom>
        </p:spPr>
      </p:pic>
    </p:spTree>
    <p:extLst>
      <p:ext uri="{BB962C8B-B14F-4D97-AF65-F5344CB8AC3E}">
        <p14:creationId xmlns:p14="http://schemas.microsoft.com/office/powerpoint/2010/main" val="30621964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9F83-A900-8A4B-B98F-B58BF1111571}"/>
              </a:ext>
            </a:extLst>
          </p:cNvPr>
          <p:cNvSpPr>
            <a:spLocks noGrp="1"/>
          </p:cNvSpPr>
          <p:nvPr>
            <p:ph type="title"/>
          </p:nvPr>
        </p:nvSpPr>
        <p:spPr/>
        <p:txBody>
          <a:bodyPr/>
          <a:lstStyle/>
          <a:p>
            <a:r>
              <a:rPr lang="en-US" dirty="0"/>
              <a:t>The ID3 Algorithm</a:t>
            </a:r>
          </a:p>
        </p:txBody>
      </p:sp>
      <p:sp>
        <p:nvSpPr>
          <p:cNvPr id="3" name="Content Placeholder 2">
            <a:extLst>
              <a:ext uri="{FF2B5EF4-FFF2-40B4-BE49-F238E27FC236}">
                <a16:creationId xmlns:a16="http://schemas.microsoft.com/office/drawing/2014/main" id="{49AAA25A-FF2E-084F-A788-8996C8DA10B9}"/>
              </a:ext>
            </a:extLst>
          </p:cNvPr>
          <p:cNvSpPr>
            <a:spLocks noGrp="1"/>
          </p:cNvSpPr>
          <p:nvPr>
            <p:ph idx="1"/>
          </p:nvPr>
        </p:nvSpPr>
        <p:spPr/>
        <p:txBody>
          <a:bodyPr/>
          <a:lstStyle/>
          <a:p>
            <a:r>
              <a:rPr lang="en-US" dirty="0"/>
              <a:t>Now let’s look at decisions when it is raining:</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Let’s look at the gains for the remaining factors:</a:t>
            </a:r>
          </a:p>
        </p:txBody>
      </p:sp>
      <p:pic>
        <p:nvPicPr>
          <p:cNvPr id="4" name="Picture 3">
            <a:extLst>
              <a:ext uri="{FF2B5EF4-FFF2-40B4-BE49-F238E27FC236}">
                <a16:creationId xmlns:a16="http://schemas.microsoft.com/office/drawing/2014/main" id="{14B0C341-E2B8-F54B-A1AB-EFEE999E10A3}"/>
              </a:ext>
            </a:extLst>
          </p:cNvPr>
          <p:cNvPicPr>
            <a:picLocks noChangeAspect="1"/>
          </p:cNvPicPr>
          <p:nvPr/>
        </p:nvPicPr>
        <p:blipFill>
          <a:blip r:embed="rId2"/>
          <a:stretch>
            <a:fillRect/>
          </a:stretch>
        </p:blipFill>
        <p:spPr>
          <a:xfrm>
            <a:off x="550499" y="2193890"/>
            <a:ext cx="6224583" cy="2378110"/>
          </a:xfrm>
          <a:prstGeom prst="rect">
            <a:avLst/>
          </a:prstGeom>
        </p:spPr>
      </p:pic>
      <p:graphicFrame>
        <p:nvGraphicFramePr>
          <p:cNvPr id="5" name="Table 4">
            <a:extLst>
              <a:ext uri="{FF2B5EF4-FFF2-40B4-BE49-F238E27FC236}">
                <a16:creationId xmlns:a16="http://schemas.microsoft.com/office/drawing/2014/main" id="{EB44054E-DFEC-3948-93EC-20DA780513CF}"/>
              </a:ext>
            </a:extLst>
          </p:cNvPr>
          <p:cNvGraphicFramePr>
            <a:graphicFrameLocks noGrp="1"/>
          </p:cNvGraphicFramePr>
          <p:nvPr>
            <p:extLst>
              <p:ext uri="{D42A27DB-BD31-4B8C-83A1-F6EECF244321}">
                <p14:modId xmlns:p14="http://schemas.microsoft.com/office/powerpoint/2010/main" val="1266108962"/>
              </p:ext>
            </p:extLst>
          </p:nvPr>
        </p:nvGraphicFramePr>
        <p:xfrm>
          <a:off x="550499" y="4963971"/>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625340345"/>
                    </a:ext>
                  </a:extLst>
                </a:gridCol>
                <a:gridCol w="3048000">
                  <a:extLst>
                    <a:ext uri="{9D8B030D-6E8A-4147-A177-3AD203B41FA5}">
                      <a16:colId xmlns:a16="http://schemas.microsoft.com/office/drawing/2014/main" val="4015117270"/>
                    </a:ext>
                  </a:extLst>
                </a:gridCol>
              </a:tblGrid>
              <a:tr h="370840">
                <a:tc>
                  <a:txBody>
                    <a:bodyPr/>
                    <a:lstStyle/>
                    <a:p>
                      <a:r>
                        <a:rPr lang="en-US" dirty="0">
                          <a:solidFill>
                            <a:schemeClr val="tx1"/>
                          </a:solidFill>
                        </a:rPr>
                        <a:t>Factor</a:t>
                      </a:r>
                    </a:p>
                  </a:txBody>
                  <a:tcPr/>
                </a:tc>
                <a:tc>
                  <a:txBody>
                    <a:bodyPr/>
                    <a:lstStyle/>
                    <a:p>
                      <a:r>
                        <a:rPr lang="en-US" dirty="0">
                          <a:solidFill>
                            <a:schemeClr val="tx1"/>
                          </a:solidFill>
                        </a:rPr>
                        <a:t>Gain</a:t>
                      </a:r>
                    </a:p>
                  </a:txBody>
                  <a:tcPr/>
                </a:tc>
                <a:extLst>
                  <a:ext uri="{0D108BD9-81ED-4DB2-BD59-A6C34878D82A}">
                    <a16:rowId xmlns:a16="http://schemas.microsoft.com/office/drawing/2014/main" val="2499153991"/>
                  </a:ext>
                </a:extLst>
              </a:tr>
              <a:tr h="370840">
                <a:tc>
                  <a:txBody>
                    <a:bodyPr/>
                    <a:lstStyle/>
                    <a:p>
                      <a:r>
                        <a:rPr lang="en-US" dirty="0">
                          <a:solidFill>
                            <a:schemeClr val="tx1"/>
                          </a:solidFill>
                        </a:rPr>
                        <a:t>Temperature</a:t>
                      </a:r>
                    </a:p>
                  </a:txBody>
                  <a:tcPr/>
                </a:tc>
                <a:tc>
                  <a:txBody>
                    <a:bodyPr/>
                    <a:lstStyle/>
                    <a:p>
                      <a:r>
                        <a:rPr lang="en-US" dirty="0">
                          <a:solidFill>
                            <a:schemeClr val="tx1"/>
                          </a:solidFill>
                        </a:rPr>
                        <a:t>0.019973</a:t>
                      </a:r>
                    </a:p>
                  </a:txBody>
                  <a:tcPr/>
                </a:tc>
                <a:extLst>
                  <a:ext uri="{0D108BD9-81ED-4DB2-BD59-A6C34878D82A}">
                    <a16:rowId xmlns:a16="http://schemas.microsoft.com/office/drawing/2014/main" val="948339840"/>
                  </a:ext>
                </a:extLst>
              </a:tr>
              <a:tr h="370840">
                <a:tc>
                  <a:txBody>
                    <a:bodyPr/>
                    <a:lstStyle/>
                    <a:p>
                      <a:r>
                        <a:rPr lang="en-US" dirty="0">
                          <a:solidFill>
                            <a:schemeClr val="tx1"/>
                          </a:solidFill>
                        </a:rPr>
                        <a:t>Humidity</a:t>
                      </a:r>
                    </a:p>
                  </a:txBody>
                  <a:tcPr/>
                </a:tc>
                <a:tc>
                  <a:txBody>
                    <a:bodyPr/>
                    <a:lstStyle/>
                    <a:p>
                      <a:r>
                        <a:rPr lang="en-US" dirty="0">
                          <a:solidFill>
                            <a:schemeClr val="tx1"/>
                          </a:solidFill>
                        </a:rPr>
                        <a:t>0.019773</a:t>
                      </a:r>
                    </a:p>
                  </a:txBody>
                  <a:tcPr/>
                </a:tc>
                <a:extLst>
                  <a:ext uri="{0D108BD9-81ED-4DB2-BD59-A6C34878D82A}">
                    <a16:rowId xmlns:a16="http://schemas.microsoft.com/office/drawing/2014/main" val="3185673890"/>
                  </a:ext>
                </a:extLst>
              </a:tr>
              <a:tr h="370840">
                <a:tc>
                  <a:txBody>
                    <a:bodyPr/>
                    <a:lstStyle/>
                    <a:p>
                      <a:r>
                        <a:rPr lang="en-US" dirty="0">
                          <a:solidFill>
                            <a:schemeClr val="tx1"/>
                          </a:solidFill>
                        </a:rPr>
                        <a:t>Wind</a:t>
                      </a:r>
                    </a:p>
                  </a:txBody>
                  <a:tcPr/>
                </a:tc>
                <a:tc>
                  <a:txBody>
                    <a:bodyPr/>
                    <a:lstStyle/>
                    <a:p>
                      <a:r>
                        <a:rPr lang="en-US" dirty="0">
                          <a:solidFill>
                            <a:schemeClr val="tx1"/>
                          </a:solidFill>
                        </a:rPr>
                        <a:t>0.9710</a:t>
                      </a:r>
                    </a:p>
                  </a:txBody>
                  <a:tcPr/>
                </a:tc>
                <a:extLst>
                  <a:ext uri="{0D108BD9-81ED-4DB2-BD59-A6C34878D82A}">
                    <a16:rowId xmlns:a16="http://schemas.microsoft.com/office/drawing/2014/main" val="3558365974"/>
                  </a:ext>
                </a:extLst>
              </a:tr>
            </a:tbl>
          </a:graphicData>
        </a:graphic>
      </p:graphicFrame>
    </p:spTree>
    <p:extLst>
      <p:ext uri="{BB962C8B-B14F-4D97-AF65-F5344CB8AC3E}">
        <p14:creationId xmlns:p14="http://schemas.microsoft.com/office/powerpoint/2010/main" val="1202719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13415-6D8F-EE47-A67F-67E515794338}"/>
              </a:ext>
            </a:extLst>
          </p:cNvPr>
          <p:cNvSpPr>
            <a:spLocks noGrp="1"/>
          </p:cNvSpPr>
          <p:nvPr>
            <p:ph type="title"/>
          </p:nvPr>
        </p:nvSpPr>
        <p:spPr/>
        <p:txBody>
          <a:bodyPr/>
          <a:lstStyle/>
          <a:p>
            <a:r>
              <a:rPr lang="en-US" dirty="0"/>
              <a:t>The ID3 Algorithm</a:t>
            </a:r>
          </a:p>
        </p:txBody>
      </p:sp>
      <p:sp>
        <p:nvSpPr>
          <p:cNvPr id="3" name="Content Placeholder 2">
            <a:extLst>
              <a:ext uri="{FF2B5EF4-FFF2-40B4-BE49-F238E27FC236}">
                <a16:creationId xmlns:a16="http://schemas.microsoft.com/office/drawing/2014/main" id="{C645851E-CA55-7A49-A0A8-9902FD77C950}"/>
              </a:ext>
            </a:extLst>
          </p:cNvPr>
          <p:cNvSpPr>
            <a:spLocks noGrp="1"/>
          </p:cNvSpPr>
          <p:nvPr>
            <p:ph idx="1"/>
          </p:nvPr>
        </p:nvSpPr>
        <p:spPr/>
        <p:txBody>
          <a:bodyPr/>
          <a:lstStyle/>
          <a:p>
            <a:r>
              <a:rPr lang="en-US" dirty="0"/>
              <a:t>Here Wind has the highest gain. There are two values: Strong and Weak. We can look at the decisions for both:</a:t>
            </a:r>
          </a:p>
        </p:txBody>
      </p:sp>
      <p:pic>
        <p:nvPicPr>
          <p:cNvPr id="4" name="Picture 3">
            <a:extLst>
              <a:ext uri="{FF2B5EF4-FFF2-40B4-BE49-F238E27FC236}">
                <a16:creationId xmlns:a16="http://schemas.microsoft.com/office/drawing/2014/main" id="{8FB6BB70-D36E-B44F-A34A-35C4360EC8A6}"/>
              </a:ext>
            </a:extLst>
          </p:cNvPr>
          <p:cNvPicPr>
            <a:picLocks noChangeAspect="1"/>
          </p:cNvPicPr>
          <p:nvPr/>
        </p:nvPicPr>
        <p:blipFill>
          <a:blip r:embed="rId2"/>
          <a:stretch>
            <a:fillRect/>
          </a:stretch>
        </p:blipFill>
        <p:spPr>
          <a:xfrm>
            <a:off x="794893" y="2461575"/>
            <a:ext cx="7042822" cy="1842388"/>
          </a:xfrm>
          <a:prstGeom prst="rect">
            <a:avLst/>
          </a:prstGeom>
        </p:spPr>
      </p:pic>
      <p:pic>
        <p:nvPicPr>
          <p:cNvPr id="5" name="Picture 4">
            <a:extLst>
              <a:ext uri="{FF2B5EF4-FFF2-40B4-BE49-F238E27FC236}">
                <a16:creationId xmlns:a16="http://schemas.microsoft.com/office/drawing/2014/main" id="{FFFF7270-89D8-7540-9DDD-3A7241FF907B}"/>
              </a:ext>
            </a:extLst>
          </p:cNvPr>
          <p:cNvPicPr>
            <a:picLocks noChangeAspect="1"/>
          </p:cNvPicPr>
          <p:nvPr/>
        </p:nvPicPr>
        <p:blipFill>
          <a:blip r:embed="rId3"/>
          <a:stretch>
            <a:fillRect/>
          </a:stretch>
        </p:blipFill>
        <p:spPr>
          <a:xfrm>
            <a:off x="794893" y="4428373"/>
            <a:ext cx="7042822" cy="1383412"/>
          </a:xfrm>
          <a:prstGeom prst="rect">
            <a:avLst/>
          </a:prstGeom>
        </p:spPr>
      </p:pic>
    </p:spTree>
    <p:extLst>
      <p:ext uri="{BB962C8B-B14F-4D97-AF65-F5344CB8AC3E}">
        <p14:creationId xmlns:p14="http://schemas.microsoft.com/office/powerpoint/2010/main" val="36975731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B4F18-9E8B-154B-A415-F33377D53816}"/>
              </a:ext>
            </a:extLst>
          </p:cNvPr>
          <p:cNvSpPr>
            <a:spLocks noGrp="1"/>
          </p:cNvSpPr>
          <p:nvPr>
            <p:ph type="title"/>
          </p:nvPr>
        </p:nvSpPr>
        <p:spPr/>
        <p:txBody>
          <a:bodyPr/>
          <a:lstStyle/>
          <a:p>
            <a:r>
              <a:rPr lang="en-US" dirty="0"/>
              <a:t>The ID3 Algorithm</a:t>
            </a:r>
          </a:p>
        </p:txBody>
      </p:sp>
      <p:sp>
        <p:nvSpPr>
          <p:cNvPr id="3" name="Content Placeholder 2">
            <a:extLst>
              <a:ext uri="{FF2B5EF4-FFF2-40B4-BE49-F238E27FC236}">
                <a16:creationId xmlns:a16="http://schemas.microsoft.com/office/drawing/2014/main" id="{9073EE09-46E6-B24F-910C-0CBF595CEBD0}"/>
              </a:ext>
            </a:extLst>
          </p:cNvPr>
          <p:cNvSpPr>
            <a:spLocks noGrp="1"/>
          </p:cNvSpPr>
          <p:nvPr>
            <p:ph idx="1"/>
          </p:nvPr>
        </p:nvSpPr>
        <p:spPr>
          <a:xfrm>
            <a:off x="550500" y="1818969"/>
            <a:ext cx="7771328" cy="1065745"/>
          </a:xfrm>
        </p:spPr>
        <p:txBody>
          <a:bodyPr/>
          <a:lstStyle/>
          <a:p>
            <a:r>
              <a:rPr lang="en-US" dirty="0"/>
              <a:t>So when it rains, we will always play when the wind is weak, and never when it is strong. We are done! This is how we decide whether or not to play tennis (or at least this is how Bob decides):</a:t>
            </a:r>
          </a:p>
        </p:txBody>
      </p:sp>
      <p:pic>
        <p:nvPicPr>
          <p:cNvPr id="4" name="Picture 3">
            <a:extLst>
              <a:ext uri="{FF2B5EF4-FFF2-40B4-BE49-F238E27FC236}">
                <a16:creationId xmlns:a16="http://schemas.microsoft.com/office/drawing/2014/main" id="{95DDA044-8A5B-294B-BEA7-65AEC83D3C77}"/>
              </a:ext>
            </a:extLst>
          </p:cNvPr>
          <p:cNvPicPr>
            <a:picLocks noChangeAspect="1"/>
          </p:cNvPicPr>
          <p:nvPr/>
        </p:nvPicPr>
        <p:blipFill>
          <a:blip r:embed="rId2"/>
          <a:stretch>
            <a:fillRect/>
          </a:stretch>
        </p:blipFill>
        <p:spPr>
          <a:xfrm>
            <a:off x="1692964" y="2964781"/>
            <a:ext cx="5486400" cy="3454124"/>
          </a:xfrm>
          <a:prstGeom prst="rect">
            <a:avLst/>
          </a:prstGeom>
        </p:spPr>
      </p:pic>
    </p:spTree>
    <p:extLst>
      <p:ext uri="{BB962C8B-B14F-4D97-AF65-F5344CB8AC3E}">
        <p14:creationId xmlns:p14="http://schemas.microsoft.com/office/powerpoint/2010/main" val="41707289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4497B-E614-5643-B959-A9194167C9C9}"/>
              </a:ext>
            </a:extLst>
          </p:cNvPr>
          <p:cNvSpPr>
            <a:spLocks noGrp="1"/>
          </p:cNvSpPr>
          <p:nvPr>
            <p:ph type="title"/>
          </p:nvPr>
        </p:nvSpPr>
        <p:spPr/>
        <p:txBody>
          <a:bodyPr/>
          <a:lstStyle/>
          <a:p>
            <a:r>
              <a:rPr lang="en-US" dirty="0"/>
              <a:t>The C4.5 Algorithm, Regression Trees</a:t>
            </a:r>
          </a:p>
        </p:txBody>
      </p:sp>
      <p:sp>
        <p:nvSpPr>
          <p:cNvPr id="3" name="Content Placeholder 2">
            <a:extLst>
              <a:ext uri="{FF2B5EF4-FFF2-40B4-BE49-F238E27FC236}">
                <a16:creationId xmlns:a16="http://schemas.microsoft.com/office/drawing/2014/main" id="{2FFF6696-C3B9-9642-9077-FFEC32731272}"/>
              </a:ext>
            </a:extLst>
          </p:cNvPr>
          <p:cNvSpPr>
            <a:spLocks noGrp="1"/>
          </p:cNvSpPr>
          <p:nvPr>
            <p:ph idx="1"/>
          </p:nvPr>
        </p:nvSpPr>
        <p:spPr/>
        <p:txBody>
          <a:bodyPr/>
          <a:lstStyle/>
          <a:p>
            <a:r>
              <a:rPr lang="en-US" sz="1800" dirty="0"/>
              <a:t>The ID3 Algorithm has one drawback:</a:t>
            </a:r>
          </a:p>
          <a:p>
            <a:pPr lvl="1"/>
            <a:r>
              <a:rPr lang="en-US" sz="1800" dirty="0"/>
              <a:t>It only works with “nominal” values – i.e. each factor has values that are clear categories. It doesn’t work with continuous values.</a:t>
            </a:r>
          </a:p>
          <a:p>
            <a:r>
              <a:rPr lang="en-US" sz="1800" dirty="0"/>
              <a:t>The C4.5 algorithm addresses this. In addition the gains of each factor are also scaled by their entropies.</a:t>
            </a:r>
          </a:p>
          <a:p>
            <a:pPr lvl="1"/>
            <a:r>
              <a:rPr lang="en-US" sz="1800" dirty="0"/>
              <a:t>You can find the C4.5 algorithm described at: </a:t>
            </a:r>
            <a:r>
              <a:rPr lang="en-US" sz="2000" dirty="0">
                <a:hlinkClick r:id="rId2"/>
              </a:rPr>
              <a:t>https://sefiks.com/2018/05/13/a-step-by-step-c4-5-decision-tree-example/</a:t>
            </a:r>
            <a:endParaRPr lang="en-US" sz="2000" dirty="0"/>
          </a:p>
          <a:p>
            <a:r>
              <a:rPr lang="en-US" sz="1800" dirty="0"/>
              <a:t>Here we use decision trees for classification. They can also be used for regression, but this will be outside the scope of this course. Please see </a:t>
            </a:r>
            <a:r>
              <a:rPr lang="en-SG" sz="1800" dirty="0">
                <a:hlinkClick r:id="rId3"/>
              </a:rPr>
              <a:t>https://sefiks.com/2018/08/28/a-step-by-step-regression-decision-tree-example/</a:t>
            </a:r>
            <a:endParaRPr lang="en-SG" sz="1800" dirty="0"/>
          </a:p>
          <a:p>
            <a:endParaRPr lang="en-US" sz="1800" dirty="0"/>
          </a:p>
          <a:p>
            <a:endParaRPr lang="en-US" sz="1800" dirty="0"/>
          </a:p>
        </p:txBody>
      </p:sp>
    </p:spTree>
    <p:extLst>
      <p:ext uri="{BB962C8B-B14F-4D97-AF65-F5344CB8AC3E}">
        <p14:creationId xmlns:p14="http://schemas.microsoft.com/office/powerpoint/2010/main" val="16297738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71B47-175B-2F43-8B37-EC390A96C72F}"/>
              </a:ext>
            </a:extLst>
          </p:cNvPr>
          <p:cNvSpPr>
            <a:spLocks noGrp="1"/>
          </p:cNvSpPr>
          <p:nvPr>
            <p:ph type="title"/>
          </p:nvPr>
        </p:nvSpPr>
        <p:spPr/>
        <p:txBody>
          <a:bodyPr/>
          <a:lstStyle/>
          <a:p>
            <a:r>
              <a:rPr lang="en-US" dirty="0"/>
              <a:t>Decision Trees Hands-on</a:t>
            </a:r>
          </a:p>
        </p:txBody>
      </p:sp>
      <p:sp>
        <p:nvSpPr>
          <p:cNvPr id="3" name="Content Placeholder 2">
            <a:extLst>
              <a:ext uri="{FF2B5EF4-FFF2-40B4-BE49-F238E27FC236}">
                <a16:creationId xmlns:a16="http://schemas.microsoft.com/office/drawing/2014/main" id="{2C993090-D57E-D341-8083-5E76C670911C}"/>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sz="2000" dirty="0"/>
              <a:t>Start up </a:t>
            </a:r>
            <a:r>
              <a:rPr lang="en-US" sz="2000" dirty="0" err="1"/>
              <a:t>Jupyter</a:t>
            </a:r>
            <a:r>
              <a:rPr lang="en-US" sz="2000" dirty="0"/>
              <a:t> and load the “</a:t>
            </a:r>
            <a:r>
              <a:rPr lang="en-US" sz="2000" dirty="0" err="1"/>
              <a:t>DecisionTrees.ipynb</a:t>
            </a:r>
            <a:r>
              <a:rPr lang="en-US" sz="2000" dirty="0"/>
              <a:t>” notebook.</a:t>
            </a:r>
          </a:p>
        </p:txBody>
      </p:sp>
    </p:spTree>
    <p:extLst>
      <p:ext uri="{BB962C8B-B14F-4D97-AF65-F5344CB8AC3E}">
        <p14:creationId xmlns:p14="http://schemas.microsoft.com/office/powerpoint/2010/main" val="2958993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a:t>
            </a:r>
          </a:p>
        </p:txBody>
      </p:sp>
      <p:sp>
        <p:nvSpPr>
          <p:cNvPr id="3" name="Content Placeholder 2"/>
          <p:cNvSpPr>
            <a:spLocks noGrp="1"/>
          </p:cNvSpPr>
          <p:nvPr>
            <p:ph idx="1"/>
          </p:nvPr>
        </p:nvSpPr>
        <p:spPr>
          <a:xfrm>
            <a:off x="550500" y="1980723"/>
            <a:ext cx="7771327" cy="1951197"/>
          </a:xfrm>
        </p:spPr>
        <p:txBody>
          <a:bodyPr/>
          <a:lstStyle/>
          <a:p>
            <a:r>
              <a:rPr lang="en-US" dirty="0"/>
              <a:t>Let’s suppose your company has data about sales figures versus GDP growth:</a:t>
            </a:r>
          </a:p>
          <a:p>
            <a:pPr lvl="1"/>
            <a:r>
              <a:rPr lang="en-US" dirty="0"/>
              <a:t>Independent variable:  This is the variable that you cannot control. Here it is GDP growth.</a:t>
            </a:r>
          </a:p>
          <a:p>
            <a:pPr lvl="1"/>
            <a:r>
              <a:rPr lang="en-US" dirty="0"/>
              <a:t>Dependent variable: This is the variable you are interested in predicting, against the independent variable. Here it is sales.</a:t>
            </a:r>
          </a:p>
        </p:txBody>
      </p:sp>
      <p:graphicFrame>
        <p:nvGraphicFramePr>
          <p:cNvPr id="4" name="Table 3"/>
          <p:cNvGraphicFramePr>
            <a:graphicFrameLocks noGrp="1"/>
          </p:cNvGraphicFramePr>
          <p:nvPr/>
        </p:nvGraphicFramePr>
        <p:xfrm>
          <a:off x="550499" y="3931920"/>
          <a:ext cx="1828800" cy="1211580"/>
        </p:xfrm>
        <a:graphic>
          <a:graphicData uri="http://schemas.openxmlformats.org/drawingml/2006/table">
            <a:tbl>
              <a:tblPr>
                <a:tableStyleId>{5C22544A-7EE6-4342-B048-85BDC9FD1C3A}</a:tableStyleId>
              </a:tblPr>
              <a:tblGrid>
                <a:gridCol w="1000125">
                  <a:extLst>
                    <a:ext uri="{9D8B030D-6E8A-4147-A177-3AD203B41FA5}">
                      <a16:colId xmlns:a16="http://schemas.microsoft.com/office/drawing/2014/main" val="20000"/>
                    </a:ext>
                  </a:extLst>
                </a:gridCol>
                <a:gridCol w="828675">
                  <a:extLst>
                    <a:ext uri="{9D8B030D-6E8A-4147-A177-3AD203B41FA5}">
                      <a16:colId xmlns:a16="http://schemas.microsoft.com/office/drawing/2014/main" val="20001"/>
                    </a:ext>
                  </a:extLst>
                </a:gridCol>
              </a:tblGrid>
              <a:tr h="113065">
                <a:tc>
                  <a:txBody>
                    <a:bodyPr/>
                    <a:lstStyle/>
                    <a:p>
                      <a:pPr algn="l" fontAlgn="b"/>
                      <a:r>
                        <a:rPr lang="en-US" sz="1200" u="none" strike="noStrike">
                          <a:effectLst/>
                        </a:rPr>
                        <a:t>Change in GDP</a:t>
                      </a:r>
                      <a:endParaRPr lang="en-US" sz="1200" b="0" i="0" u="none" strike="noStrike">
                        <a:solidFill>
                          <a:srgbClr val="000000"/>
                        </a:solidFill>
                        <a:effectLst/>
                        <a:latin typeface="Calibri" charset="0"/>
                      </a:endParaRPr>
                    </a:p>
                  </a:txBody>
                  <a:tcPr marL="12700" marR="12700" marT="12700" marB="0" anchor="b"/>
                </a:tc>
                <a:tc>
                  <a:txBody>
                    <a:bodyPr/>
                    <a:lstStyle/>
                    <a:p>
                      <a:pPr algn="l" fontAlgn="b"/>
                      <a:r>
                        <a:rPr lang="en-US" sz="1200" u="none" strike="noStrike">
                          <a:effectLst/>
                        </a:rPr>
                        <a:t>Sales</a:t>
                      </a:r>
                      <a:endParaRPr lang="en-US" sz="1200" b="0" i="0" u="none" strike="noStrike">
                        <a:solidFill>
                          <a:srgbClr val="000000"/>
                        </a:solidFill>
                        <a:effectLst/>
                        <a:latin typeface="Calibri" charset="0"/>
                      </a:endParaRPr>
                    </a:p>
                  </a:txBody>
                  <a:tcPr marL="12700" marR="12700" marT="12700" marB="0" anchor="b"/>
                </a:tc>
                <a:extLst>
                  <a:ext uri="{0D108BD9-81ED-4DB2-BD59-A6C34878D82A}">
                    <a16:rowId xmlns:a16="http://schemas.microsoft.com/office/drawing/2014/main" val="10000"/>
                  </a:ext>
                </a:extLst>
              </a:tr>
              <a:tr h="203200">
                <a:tc>
                  <a:txBody>
                    <a:bodyPr/>
                    <a:lstStyle/>
                    <a:p>
                      <a:pPr algn="r" fontAlgn="b"/>
                      <a:r>
                        <a:rPr lang="en-US" sz="1200" u="none" strike="noStrike" dirty="0">
                          <a:effectLst/>
                        </a:rPr>
                        <a:t>1</a:t>
                      </a:r>
                      <a:endParaRPr lang="en-US" sz="1200" b="0" i="0" u="none" strike="noStrike" dirty="0">
                        <a:solidFill>
                          <a:srgbClr val="000000"/>
                        </a:solidFill>
                        <a:effectLst/>
                        <a:latin typeface="Calibri" charset="0"/>
                      </a:endParaRPr>
                    </a:p>
                  </a:txBody>
                  <a:tcPr marL="12700" marR="12700" marT="12700" marB="0" anchor="b"/>
                </a:tc>
                <a:tc>
                  <a:txBody>
                    <a:bodyPr/>
                    <a:lstStyle/>
                    <a:p>
                      <a:pPr algn="r" fontAlgn="b"/>
                      <a:r>
                        <a:rPr lang="is-IS" sz="1200" u="none" strike="noStrike" dirty="0">
                          <a:effectLst/>
                        </a:rPr>
                        <a:t>100</a:t>
                      </a:r>
                      <a:endParaRPr lang="is-IS" sz="1200" b="0" i="0" u="none" strike="noStrike" dirty="0">
                        <a:solidFill>
                          <a:srgbClr val="000000"/>
                        </a:solidFill>
                        <a:effectLst/>
                        <a:latin typeface="Calibri" charset="0"/>
                      </a:endParaRPr>
                    </a:p>
                  </a:txBody>
                  <a:tcPr marL="12700" marR="12700" marT="12700" marB="0" anchor="b"/>
                </a:tc>
                <a:extLst>
                  <a:ext uri="{0D108BD9-81ED-4DB2-BD59-A6C34878D82A}">
                    <a16:rowId xmlns:a16="http://schemas.microsoft.com/office/drawing/2014/main" val="10001"/>
                  </a:ext>
                </a:extLst>
              </a:tr>
              <a:tr h="203200">
                <a:tc>
                  <a:txBody>
                    <a:bodyPr/>
                    <a:lstStyle/>
                    <a:p>
                      <a:pPr algn="r" fontAlgn="b"/>
                      <a:r>
                        <a:rPr lang="nb-NO" sz="1200" u="none" strike="noStrike" dirty="0">
                          <a:effectLst/>
                        </a:rPr>
                        <a:t>1.9</a:t>
                      </a:r>
                      <a:endParaRPr lang="nb-NO" sz="1200" b="0" i="0" u="none" strike="noStrike" dirty="0">
                        <a:solidFill>
                          <a:srgbClr val="000000"/>
                        </a:solidFill>
                        <a:effectLst/>
                        <a:latin typeface="Calibri" charset="0"/>
                      </a:endParaRPr>
                    </a:p>
                  </a:txBody>
                  <a:tcPr marL="12700" marR="12700" marT="12700" marB="0" anchor="b"/>
                </a:tc>
                <a:tc>
                  <a:txBody>
                    <a:bodyPr/>
                    <a:lstStyle/>
                    <a:p>
                      <a:pPr algn="r" fontAlgn="b"/>
                      <a:r>
                        <a:rPr lang="is-IS" sz="1200" u="none" strike="noStrike">
                          <a:effectLst/>
                        </a:rPr>
                        <a:t>250</a:t>
                      </a:r>
                      <a:endParaRPr lang="is-IS" sz="1200" b="0" i="0" u="none" strike="noStrike">
                        <a:solidFill>
                          <a:srgbClr val="000000"/>
                        </a:solidFill>
                        <a:effectLst/>
                        <a:latin typeface="Calibri" charset="0"/>
                      </a:endParaRPr>
                    </a:p>
                  </a:txBody>
                  <a:tcPr marL="12700" marR="12700" marT="12700" marB="0" anchor="b"/>
                </a:tc>
                <a:extLst>
                  <a:ext uri="{0D108BD9-81ED-4DB2-BD59-A6C34878D82A}">
                    <a16:rowId xmlns:a16="http://schemas.microsoft.com/office/drawing/2014/main" val="10002"/>
                  </a:ext>
                </a:extLst>
              </a:tr>
              <a:tr h="203200">
                <a:tc>
                  <a:txBody>
                    <a:bodyPr/>
                    <a:lstStyle/>
                    <a:p>
                      <a:pPr algn="r" fontAlgn="b"/>
                      <a:r>
                        <a:rPr lang="hr-HR" sz="1200" u="none" strike="noStrike" dirty="0">
                          <a:effectLst/>
                        </a:rPr>
                        <a:t>2.4</a:t>
                      </a:r>
                      <a:endParaRPr lang="hr-HR" sz="1200" b="0" i="0" u="none" strike="noStrike" dirty="0">
                        <a:solidFill>
                          <a:srgbClr val="000000"/>
                        </a:solidFill>
                        <a:effectLst/>
                        <a:latin typeface="Calibri" charset="0"/>
                      </a:endParaRPr>
                    </a:p>
                  </a:txBody>
                  <a:tcPr marL="12700" marR="12700" marT="12700" marB="0" anchor="b"/>
                </a:tc>
                <a:tc>
                  <a:txBody>
                    <a:bodyPr/>
                    <a:lstStyle/>
                    <a:p>
                      <a:pPr algn="r" fontAlgn="b"/>
                      <a:r>
                        <a:rPr lang="is-IS" sz="1200" u="none" strike="noStrike">
                          <a:effectLst/>
                        </a:rPr>
                        <a:t>275</a:t>
                      </a:r>
                      <a:endParaRPr lang="is-IS" sz="1200" b="0" i="0" u="none" strike="noStrike">
                        <a:solidFill>
                          <a:srgbClr val="000000"/>
                        </a:solidFill>
                        <a:effectLst/>
                        <a:latin typeface="Calibri" charset="0"/>
                      </a:endParaRPr>
                    </a:p>
                  </a:txBody>
                  <a:tcPr marL="12700" marR="12700" marT="12700" marB="0" anchor="b"/>
                </a:tc>
                <a:extLst>
                  <a:ext uri="{0D108BD9-81ED-4DB2-BD59-A6C34878D82A}">
                    <a16:rowId xmlns:a16="http://schemas.microsoft.com/office/drawing/2014/main" val="10003"/>
                  </a:ext>
                </a:extLst>
              </a:tr>
              <a:tr h="203200">
                <a:tc>
                  <a:txBody>
                    <a:bodyPr/>
                    <a:lstStyle/>
                    <a:p>
                      <a:pPr algn="r" fontAlgn="b"/>
                      <a:r>
                        <a:rPr lang="hr-HR" sz="1200" u="none" strike="noStrike" dirty="0">
                          <a:effectLst/>
                        </a:rPr>
                        <a:t>2.6</a:t>
                      </a:r>
                      <a:endParaRPr lang="hr-HR" sz="1200" b="0" i="0" u="none" strike="noStrike" dirty="0">
                        <a:solidFill>
                          <a:srgbClr val="000000"/>
                        </a:solidFill>
                        <a:effectLst/>
                        <a:latin typeface="Calibri" charset="0"/>
                      </a:endParaRPr>
                    </a:p>
                  </a:txBody>
                  <a:tcPr marL="12700" marR="12700" marT="12700" marB="0" anchor="b"/>
                </a:tc>
                <a:tc>
                  <a:txBody>
                    <a:bodyPr/>
                    <a:lstStyle/>
                    <a:p>
                      <a:pPr algn="r" fontAlgn="b"/>
                      <a:r>
                        <a:rPr lang="is-IS" sz="1200" u="none" strike="noStrike" dirty="0">
                          <a:effectLst/>
                        </a:rPr>
                        <a:t>200</a:t>
                      </a:r>
                      <a:endParaRPr lang="is-IS" sz="1200" b="0" i="0" u="none" strike="noStrike" dirty="0">
                        <a:solidFill>
                          <a:srgbClr val="000000"/>
                        </a:solidFill>
                        <a:effectLst/>
                        <a:latin typeface="Calibri" charset="0"/>
                      </a:endParaRPr>
                    </a:p>
                  </a:txBody>
                  <a:tcPr marL="12700" marR="12700" marT="12700" marB="0" anchor="b"/>
                </a:tc>
                <a:extLst>
                  <a:ext uri="{0D108BD9-81ED-4DB2-BD59-A6C34878D82A}">
                    <a16:rowId xmlns:a16="http://schemas.microsoft.com/office/drawing/2014/main" val="10004"/>
                  </a:ext>
                </a:extLst>
              </a:tr>
              <a:tr h="203200">
                <a:tc>
                  <a:txBody>
                    <a:bodyPr/>
                    <a:lstStyle/>
                    <a:p>
                      <a:pPr algn="r" fontAlgn="b"/>
                      <a:r>
                        <a:rPr lang="hr-HR" sz="1200" u="none" strike="noStrike" dirty="0">
                          <a:effectLst/>
                        </a:rPr>
                        <a:t>2.9</a:t>
                      </a:r>
                      <a:endParaRPr lang="hr-HR" sz="1200" b="0" i="0" u="none" strike="noStrike" dirty="0">
                        <a:solidFill>
                          <a:srgbClr val="000000"/>
                        </a:solidFill>
                        <a:effectLst/>
                        <a:latin typeface="Calibri" charset="0"/>
                      </a:endParaRPr>
                    </a:p>
                  </a:txBody>
                  <a:tcPr marL="12700" marR="12700" marT="12700" marB="0" anchor="b"/>
                </a:tc>
                <a:tc>
                  <a:txBody>
                    <a:bodyPr/>
                    <a:lstStyle/>
                    <a:p>
                      <a:pPr algn="r" fontAlgn="b"/>
                      <a:r>
                        <a:rPr lang="is-IS" sz="1200" u="none" strike="noStrike" dirty="0">
                          <a:effectLst/>
                        </a:rPr>
                        <a:t>300</a:t>
                      </a:r>
                      <a:endParaRPr lang="is-IS" sz="1200" b="0" i="0" u="none" strike="noStrike" dirty="0">
                        <a:solidFill>
                          <a:srgbClr val="000000"/>
                        </a:solidFill>
                        <a:effectLst/>
                        <a:latin typeface="Calibri" charset="0"/>
                      </a:endParaRPr>
                    </a:p>
                  </a:txBody>
                  <a:tcPr marL="12700" marR="12700" marT="12700" marB="0" anchor="b"/>
                </a:tc>
                <a:extLst>
                  <a:ext uri="{0D108BD9-81ED-4DB2-BD59-A6C34878D82A}">
                    <a16:rowId xmlns:a16="http://schemas.microsoft.com/office/drawing/2014/main" val="10005"/>
                  </a:ext>
                </a:extLst>
              </a:tr>
            </a:tbl>
          </a:graphicData>
        </a:graphic>
      </p:graphicFrame>
      <p:graphicFrame>
        <p:nvGraphicFramePr>
          <p:cNvPr id="5" name="Chart 4"/>
          <p:cNvGraphicFramePr>
            <a:graphicFrameLocks/>
          </p:cNvGraphicFramePr>
          <p:nvPr/>
        </p:nvGraphicFramePr>
        <p:xfrm>
          <a:off x="3474720" y="355092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226528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Classification: support vector machines</a:t>
            </a:r>
            <a:endParaRPr lang="en-SG" dirty="0"/>
          </a:p>
        </p:txBody>
      </p:sp>
      <p:sp>
        <p:nvSpPr>
          <p:cNvPr id="5" name="Text Placeholder 4"/>
          <p:cNvSpPr>
            <a:spLocks noGrp="1"/>
          </p:cNvSpPr>
          <p:nvPr>
            <p:ph type="body" idx="1"/>
          </p:nvPr>
        </p:nvSpPr>
        <p:spPr/>
        <p:txBody>
          <a:bodyPr/>
          <a:lstStyle/>
          <a:p>
            <a:r>
              <a:rPr lang="en-SG" dirty="0"/>
              <a:t>SWS3009 Embedded Systems and Deep Learning</a:t>
            </a:r>
          </a:p>
        </p:txBody>
      </p:sp>
    </p:spTree>
    <p:extLst>
      <p:ext uri="{BB962C8B-B14F-4D97-AF65-F5344CB8AC3E}">
        <p14:creationId xmlns:p14="http://schemas.microsoft.com/office/powerpoint/2010/main" val="24882041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Support Vector Machines</a:t>
            </a:r>
            <a:br>
              <a:rPr lang="en-SG" dirty="0"/>
            </a:br>
            <a:r>
              <a:rPr lang="en-SG" dirty="0"/>
              <a:t>Separation Hyperplanes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0500" y="1980723"/>
                <a:ext cx="6670107" cy="4243791"/>
              </a:xfrm>
            </p:spPr>
            <p:txBody>
              <a:bodyPr/>
              <a:lstStyle/>
              <a:p>
                <a:r>
                  <a:rPr lang="en-SG" dirty="0"/>
                  <a:t>A hyperplane is a </a:t>
                </a:r>
                <a:r>
                  <a:rPr lang="en-SG" i="1" dirty="0"/>
                  <a:t>d</a:t>
                </a:r>
                <a:r>
                  <a:rPr lang="en-SG" dirty="0"/>
                  <a:t> dimension plane defined by its normal vector </a:t>
                </a:r>
                <a:r>
                  <a:rPr lang="en-SG" i="1" dirty="0"/>
                  <a:t>w</a:t>
                </a:r>
                <a:r>
                  <a:rPr lang="en-SG" b="0" dirty="0"/>
                  <a:t>. </a:t>
                </a:r>
              </a:p>
              <a:p>
                <a:pPr lvl="1"/>
                <a:r>
                  <a:rPr lang="en-SG" dirty="0"/>
                  <a:t>In 2D a hyperplane is a straight line, in 3D it is a standard plane.</a:t>
                </a:r>
              </a:p>
              <a:p>
                <a:pPr lvl="1"/>
                <a:r>
                  <a:rPr lang="en-SG" dirty="0"/>
                  <a:t>The normal </a:t>
                </a:r>
                <a:r>
                  <a:rPr lang="en-SG" b="1" i="1" dirty="0"/>
                  <a:t>w</a:t>
                </a:r>
                <a:r>
                  <a:rPr lang="en-SG" dirty="0"/>
                  <a:t> is orthogonal to all points on the plane. I.e. for any point </a:t>
                </a:r>
                <a:r>
                  <a:rPr lang="en-SG" b="1" i="1" dirty="0"/>
                  <a:t>p</a:t>
                </a:r>
                <a:r>
                  <a:rPr lang="en-SG" dirty="0"/>
                  <a:t> on the plane, </a:t>
                </a:r>
                <a:r>
                  <a:rPr lang="en-SG" b="1" i="1" dirty="0" err="1"/>
                  <a:t>w</a:t>
                </a:r>
                <a:r>
                  <a:rPr lang="en-SG" b="1" i="1" baseline="30000" dirty="0" err="1"/>
                  <a:t>T</a:t>
                </a:r>
                <a:r>
                  <a:rPr lang="en-SG" b="1" i="1" dirty="0" err="1"/>
                  <a:t>p</a:t>
                </a:r>
                <a:r>
                  <a:rPr lang="en-SG" dirty="0"/>
                  <a:t> is 0. </a:t>
                </a:r>
              </a:p>
              <a:p>
                <a:pPr lvl="1"/>
                <a:r>
                  <a:rPr lang="en-SG" dirty="0"/>
                  <a:t>The hyperplane separates the </a:t>
                </a:r>
                <a:r>
                  <a:rPr lang="en-SG" i="1" dirty="0"/>
                  <a:t>d-</a:t>
                </a:r>
                <a:r>
                  <a:rPr lang="en-SG" dirty="0"/>
                  <a:t>dimension space into two halves.</a:t>
                </a:r>
              </a:p>
              <a:p>
                <a:pPr lvl="1"/>
                <a:r>
                  <a:rPr lang="en-SG" dirty="0"/>
                  <a:t>Hyperplanes always pass through the origin:</a:t>
                </a:r>
              </a:p>
              <a:p>
                <a:pPr lvl="2"/>
                <a:r>
                  <a:rPr lang="en-SG" dirty="0"/>
                  <a:t>This restricts its ability to partition the space.</a:t>
                </a:r>
              </a:p>
              <a:p>
                <a:pPr lvl="2"/>
                <a:r>
                  <a:rPr lang="en-SG" dirty="0"/>
                  <a:t>To fix this we add a </a:t>
                </a:r>
                <a:r>
                  <a:rPr lang="en-SG" i="1" dirty="0"/>
                  <a:t>d</a:t>
                </a:r>
                <a:r>
                  <a:rPr lang="en-SG" dirty="0"/>
                  <a:t>-dimension bias </a:t>
                </a:r>
                <a:r>
                  <a:rPr lang="en-SG" i="1" dirty="0"/>
                  <a:t>b</a:t>
                </a:r>
                <a:r>
                  <a:rPr lang="en-SG" dirty="0"/>
                  <a:t>.</a:t>
                </a:r>
              </a:p>
              <a:p>
                <a:r>
                  <a:rPr lang="en-SG" dirty="0"/>
                  <a:t>Our goal:</a:t>
                </a:r>
              </a:p>
              <a:p>
                <a:pPr lvl="1"/>
                <a:r>
                  <a:rPr lang="en-SG" dirty="0"/>
                  <a:t>To learn </a:t>
                </a:r>
                <a:r>
                  <a:rPr lang="en-SG" b="1" i="1" dirty="0"/>
                  <a:t>w</a:t>
                </a:r>
                <a:r>
                  <a:rPr lang="en-SG" dirty="0"/>
                  <a:t> and </a:t>
                </a:r>
                <a:r>
                  <a:rPr lang="en-SG" b="1" i="1" dirty="0"/>
                  <a:t>b</a:t>
                </a:r>
                <a:r>
                  <a:rPr lang="en-SG" dirty="0"/>
                  <a:t> such that given an input </a:t>
                </a:r>
                <a:r>
                  <a:rPr lang="en-SG" b="1" i="1" dirty="0"/>
                  <a:t>x</a:t>
                </a:r>
                <a:r>
                  <a:rPr lang="en-SG" dirty="0"/>
                  <a:t>:</a:t>
                </a:r>
              </a:p>
              <a:p>
                <a:pPr lvl="1" indent="0">
                  <a:buNone/>
                </a:pPr>
                <a:endParaRPr lang="en-SG" dirty="0"/>
              </a:p>
              <a:p>
                <a:pPr lvl="1" indent="0">
                  <a:buNone/>
                </a:pPr>
                <a14:m>
                  <m:oMathPara xmlns:m="http://schemas.openxmlformats.org/officeDocument/2006/math">
                    <m:oMathParaPr>
                      <m:jc m:val="centerGroup"/>
                    </m:oMathParaPr>
                    <m:oMath xmlns:m="http://schemas.openxmlformats.org/officeDocument/2006/math">
                      <m:sSup>
                        <m:sSupPr>
                          <m:ctrlPr>
                            <a:rPr lang="en-SG" i="1" smtClean="0">
                              <a:latin typeface="Cambria Math" panose="02040503050406030204" pitchFamily="18" charset="0"/>
                            </a:rPr>
                          </m:ctrlPr>
                        </m:sSupPr>
                        <m:e>
                          <m:r>
                            <a:rPr lang="en-SG" b="0" i="1" smtClean="0">
                              <a:latin typeface="Cambria Math" panose="02040503050406030204" pitchFamily="18" charset="0"/>
                            </a:rPr>
                            <m:t>𝑤</m:t>
                          </m:r>
                        </m:e>
                        <m:sup>
                          <m:r>
                            <a:rPr lang="en-SG" b="0" i="1" smtClean="0">
                              <a:latin typeface="Cambria Math" panose="02040503050406030204" pitchFamily="18" charset="0"/>
                            </a:rPr>
                            <m:t>𝑇</m:t>
                          </m:r>
                        </m:sup>
                      </m:sSup>
                      <m:r>
                        <a:rPr lang="en-SG" b="0" i="1" smtClean="0">
                          <a:latin typeface="Cambria Math" panose="02040503050406030204" pitchFamily="18" charset="0"/>
                        </a:rPr>
                        <m:t>𝑥</m:t>
                      </m:r>
                      <m:r>
                        <a:rPr lang="en-SG" b="0" i="1" smtClean="0">
                          <a:latin typeface="Cambria Math" panose="02040503050406030204" pitchFamily="18" charset="0"/>
                        </a:rPr>
                        <m:t>+</m:t>
                      </m:r>
                      <m:r>
                        <a:rPr lang="en-SG" b="0" i="1" smtClean="0">
                          <a:latin typeface="Cambria Math" panose="02040503050406030204" pitchFamily="18" charset="0"/>
                        </a:rPr>
                        <m:t>𝑏</m:t>
                      </m:r>
                      <m:r>
                        <a:rPr lang="en-SG" b="0" i="1" smtClean="0">
                          <a:latin typeface="Cambria Math" panose="02040503050406030204" pitchFamily="18" charset="0"/>
                        </a:rPr>
                        <m:t>&gt;0 </m:t>
                      </m:r>
                      <m:r>
                        <a:rPr lang="en-SG" b="0" i="1" smtClean="0">
                          <a:latin typeface="Cambria Math" panose="02040503050406030204" pitchFamily="18" charset="0"/>
                        </a:rPr>
                        <m:t>𝑖𝑓</m:t>
                      </m:r>
                      <m:r>
                        <a:rPr lang="en-SG" b="0" i="1" smtClean="0">
                          <a:latin typeface="Cambria Math" panose="02040503050406030204" pitchFamily="18" charset="0"/>
                        </a:rPr>
                        <m:t> </m:t>
                      </m:r>
                      <m:r>
                        <a:rPr lang="en-SG" b="0" i="1" smtClean="0">
                          <a:latin typeface="Cambria Math" panose="02040503050406030204" pitchFamily="18" charset="0"/>
                        </a:rPr>
                        <m:t>𝑥</m:t>
                      </m:r>
                      <m:r>
                        <a:rPr lang="en-SG" b="0" i="1" smtClean="0">
                          <a:latin typeface="Cambria Math" panose="02040503050406030204" pitchFamily="18" charset="0"/>
                        </a:rPr>
                        <m:t> </m:t>
                      </m:r>
                      <m:r>
                        <a:rPr lang="en-SG" b="0" i="1" smtClean="0">
                          <a:latin typeface="Cambria Math" panose="02040503050406030204" pitchFamily="18" charset="0"/>
                        </a:rPr>
                        <m:t>𝑏𝑒𝑙𝑜𝑛𝑔𝑠</m:t>
                      </m:r>
                      <m:r>
                        <a:rPr lang="en-SG" b="0" i="1" smtClean="0">
                          <a:latin typeface="Cambria Math" panose="02040503050406030204" pitchFamily="18" charset="0"/>
                        </a:rPr>
                        <m:t> </m:t>
                      </m:r>
                      <m:r>
                        <a:rPr lang="en-SG" b="0" i="1" smtClean="0">
                          <a:latin typeface="Cambria Math" panose="02040503050406030204" pitchFamily="18" charset="0"/>
                        </a:rPr>
                        <m:t>𝑡𝑜</m:t>
                      </m:r>
                      <m:r>
                        <a:rPr lang="en-SG" b="0" i="1" smtClean="0">
                          <a:latin typeface="Cambria Math" panose="02040503050406030204" pitchFamily="18" charset="0"/>
                        </a:rPr>
                        <m:t> </m:t>
                      </m:r>
                      <m:r>
                        <a:rPr lang="en-SG" b="0" i="1" smtClean="0">
                          <a:latin typeface="Cambria Math" panose="02040503050406030204" pitchFamily="18" charset="0"/>
                        </a:rPr>
                        <m:t>𝑐𝑙𝑎𝑠𝑠</m:t>
                      </m:r>
                      <m:r>
                        <a:rPr lang="en-SG" b="0" i="1" smtClean="0">
                          <a:latin typeface="Cambria Math" panose="02040503050406030204" pitchFamily="18" charset="0"/>
                        </a:rPr>
                        <m:t> </m:t>
                      </m:r>
                      <m:r>
                        <a:rPr lang="en-SG" b="0" i="1" smtClean="0">
                          <a:latin typeface="Cambria Math" panose="02040503050406030204" pitchFamily="18" charset="0"/>
                        </a:rPr>
                        <m:t>𝐴</m:t>
                      </m:r>
                    </m:oMath>
                  </m:oMathPara>
                </a14:m>
                <a:endParaRPr lang="en-SG" dirty="0"/>
              </a:p>
              <a:p>
                <a:pPr lvl="1" indent="0">
                  <a:buNone/>
                </a:pPr>
                <a14:m>
                  <m:oMathPara xmlns:m="http://schemas.openxmlformats.org/officeDocument/2006/math">
                    <m:oMathParaPr>
                      <m:jc m:val="centerGroup"/>
                    </m:oMathParaPr>
                    <m:oMath xmlns:m="http://schemas.openxmlformats.org/officeDocument/2006/math">
                      <m:sSup>
                        <m:sSupPr>
                          <m:ctrlPr>
                            <a:rPr lang="en-SG" i="1">
                              <a:latin typeface="Cambria Math" panose="02040503050406030204" pitchFamily="18" charset="0"/>
                            </a:rPr>
                          </m:ctrlPr>
                        </m:sSupPr>
                        <m:e>
                          <m:r>
                            <a:rPr lang="en-SG" i="1">
                              <a:latin typeface="Cambria Math" panose="02040503050406030204" pitchFamily="18" charset="0"/>
                            </a:rPr>
                            <m:t>𝑤</m:t>
                          </m:r>
                        </m:e>
                        <m:sup>
                          <m:r>
                            <a:rPr lang="en-SG" i="1">
                              <a:latin typeface="Cambria Math" panose="02040503050406030204" pitchFamily="18" charset="0"/>
                            </a:rPr>
                            <m:t>𝑇</m:t>
                          </m:r>
                        </m:sup>
                      </m:sSup>
                      <m:r>
                        <a:rPr lang="en-SG" i="1">
                          <a:latin typeface="Cambria Math" panose="02040503050406030204" pitchFamily="18" charset="0"/>
                        </a:rPr>
                        <m:t>𝑥</m:t>
                      </m:r>
                      <m:r>
                        <a:rPr lang="en-SG" i="1">
                          <a:latin typeface="Cambria Math" panose="02040503050406030204" pitchFamily="18" charset="0"/>
                        </a:rPr>
                        <m:t>+</m:t>
                      </m:r>
                      <m:r>
                        <a:rPr lang="en-SG" i="1">
                          <a:latin typeface="Cambria Math" panose="02040503050406030204" pitchFamily="18" charset="0"/>
                        </a:rPr>
                        <m:t>𝑏</m:t>
                      </m:r>
                      <m:r>
                        <a:rPr lang="en-SG" b="0" i="1" smtClean="0">
                          <a:latin typeface="Cambria Math" panose="02040503050406030204" pitchFamily="18" charset="0"/>
                        </a:rPr>
                        <m:t>&lt;</m:t>
                      </m:r>
                      <m:r>
                        <a:rPr lang="en-SG" i="1">
                          <a:latin typeface="Cambria Math" panose="02040503050406030204" pitchFamily="18" charset="0"/>
                        </a:rPr>
                        <m:t>0 </m:t>
                      </m:r>
                      <m:r>
                        <a:rPr lang="en-SG" i="1">
                          <a:latin typeface="Cambria Math" panose="02040503050406030204" pitchFamily="18" charset="0"/>
                        </a:rPr>
                        <m:t>𝑖𝑓</m:t>
                      </m:r>
                      <m:r>
                        <a:rPr lang="en-SG" i="1">
                          <a:latin typeface="Cambria Math" panose="02040503050406030204" pitchFamily="18" charset="0"/>
                        </a:rPr>
                        <m:t> </m:t>
                      </m:r>
                      <m:r>
                        <a:rPr lang="en-SG" i="1">
                          <a:latin typeface="Cambria Math" panose="02040503050406030204" pitchFamily="18" charset="0"/>
                        </a:rPr>
                        <m:t>𝑥</m:t>
                      </m:r>
                      <m:r>
                        <a:rPr lang="en-SG" i="1">
                          <a:latin typeface="Cambria Math" panose="02040503050406030204" pitchFamily="18" charset="0"/>
                        </a:rPr>
                        <m:t> </m:t>
                      </m:r>
                      <m:r>
                        <a:rPr lang="en-SG" i="1">
                          <a:latin typeface="Cambria Math" panose="02040503050406030204" pitchFamily="18" charset="0"/>
                        </a:rPr>
                        <m:t>𝑏𝑒𝑙𝑜𝑛𝑔𝑠</m:t>
                      </m:r>
                      <m:r>
                        <a:rPr lang="en-SG" i="1">
                          <a:latin typeface="Cambria Math" panose="02040503050406030204" pitchFamily="18" charset="0"/>
                        </a:rPr>
                        <m:t> </m:t>
                      </m:r>
                      <m:r>
                        <a:rPr lang="en-SG" i="1">
                          <a:latin typeface="Cambria Math" panose="02040503050406030204" pitchFamily="18" charset="0"/>
                        </a:rPr>
                        <m:t>𝑡𝑜</m:t>
                      </m:r>
                      <m:r>
                        <a:rPr lang="en-SG" i="1">
                          <a:latin typeface="Cambria Math" panose="02040503050406030204" pitchFamily="18" charset="0"/>
                        </a:rPr>
                        <m:t> </m:t>
                      </m:r>
                      <m:r>
                        <a:rPr lang="en-SG" i="1">
                          <a:latin typeface="Cambria Math" panose="02040503050406030204" pitchFamily="18" charset="0"/>
                        </a:rPr>
                        <m:t>𝑐𝑙𝑎𝑠𝑠</m:t>
                      </m:r>
                      <m:r>
                        <a:rPr lang="en-SG" i="1">
                          <a:latin typeface="Cambria Math" panose="02040503050406030204" pitchFamily="18" charset="0"/>
                        </a:rPr>
                        <m:t> </m:t>
                      </m:r>
                      <m:r>
                        <a:rPr lang="en-SG" b="0" i="1" smtClean="0">
                          <a:latin typeface="Cambria Math" panose="02040503050406030204" pitchFamily="18" charset="0"/>
                        </a:rPr>
                        <m:t>𝐵</m:t>
                      </m:r>
                    </m:oMath>
                  </m:oMathPara>
                </a14:m>
                <a:endParaRPr lang="en-SG" dirty="0"/>
              </a:p>
              <a:p>
                <a:pPr lvl="1" indent="0">
                  <a:buNone/>
                </a:pPr>
                <a:endParaRPr lang="en-SG" dirty="0"/>
              </a:p>
              <a:p>
                <a:pPr lvl="1" indent="0">
                  <a:buNone/>
                </a:pPr>
                <a:endParaRPr lang="en-SG" dirty="0"/>
              </a:p>
              <a:p>
                <a:pPr lvl="1"/>
                <a:endParaRPr lang="en-SG" b="0" dirty="0"/>
              </a:p>
              <a:p>
                <a:endParaRPr lang="en-SG" dirty="0"/>
              </a:p>
              <a:p>
                <a:endParaRPr lang="en-S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0500" y="1980723"/>
                <a:ext cx="6670107" cy="4243791"/>
              </a:xfrm>
              <a:blipFill>
                <a:blip r:embed="rId2"/>
                <a:stretch>
                  <a:fillRect l="-274" t="-287" r="-914"/>
                </a:stretch>
              </a:blipFill>
            </p:spPr>
            <p:txBody>
              <a:bodyPr/>
              <a:lstStyle/>
              <a:p>
                <a:r>
                  <a:rPr lang="en-SG">
                    <a:noFill/>
                  </a:rPr>
                  <a:t> </a:t>
                </a:r>
              </a:p>
            </p:txBody>
          </p:sp>
        </mc:Fallback>
      </mc:AlternateContent>
      <p:pic>
        <p:nvPicPr>
          <p:cNvPr id="4" name="Picture 3"/>
          <p:cNvPicPr>
            <a:picLocks noChangeAspect="1"/>
          </p:cNvPicPr>
          <p:nvPr/>
        </p:nvPicPr>
        <p:blipFill>
          <a:blip r:embed="rId3"/>
          <a:stretch>
            <a:fillRect/>
          </a:stretch>
        </p:blipFill>
        <p:spPr>
          <a:xfrm>
            <a:off x="7124700" y="2449732"/>
            <a:ext cx="2019300" cy="1895475"/>
          </a:xfrm>
          <a:prstGeom prst="rect">
            <a:avLst/>
          </a:prstGeom>
        </p:spPr>
      </p:pic>
    </p:spTree>
    <p:extLst>
      <p:ext uri="{BB962C8B-B14F-4D97-AF65-F5344CB8AC3E}">
        <p14:creationId xmlns:p14="http://schemas.microsoft.com/office/powerpoint/2010/main" val="32580722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Support Vector Machines</a:t>
            </a:r>
            <a:br>
              <a:rPr lang="en-SG" dirty="0"/>
            </a:br>
            <a:r>
              <a:rPr lang="en-SG" dirty="0"/>
              <a:t>Assumptions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0501" y="1980723"/>
                <a:ext cx="5762012" cy="4243791"/>
              </a:xfrm>
            </p:spPr>
            <p:txBody>
              <a:bodyPr/>
              <a:lstStyle/>
              <a:p>
                <a:r>
                  <a:rPr lang="en-SG" dirty="0"/>
                  <a:t>A “Support Vector Machine” or SVM is a classifier that uses two hyperplanes to separate points between two classes:</a:t>
                </a:r>
              </a:p>
              <a:p>
                <a:pPr marL="0" indent="0">
                  <a:buNone/>
                </a:pPr>
                <a:endParaRPr lang="en-SG" dirty="0"/>
              </a:p>
              <a:p>
                <a:pPr marL="0" indent="0">
                  <a:buNone/>
                </a:pPr>
                <a:r>
                  <a:rPr lang="en-SG" dirty="0"/>
                  <a:t>			  </a:t>
                </a:r>
                <a14:m>
                  <m:oMath xmlns:m="http://schemas.openxmlformats.org/officeDocument/2006/math">
                    <m:sSubSup>
                      <m:sSubSupPr>
                        <m:ctrlPr>
                          <a:rPr lang="en-SG" b="1" i="1" smtClean="0">
                            <a:latin typeface="Cambria Math" panose="02040503050406030204" pitchFamily="18" charset="0"/>
                          </a:rPr>
                        </m:ctrlPr>
                      </m:sSubSupPr>
                      <m:e>
                        <m:r>
                          <a:rPr lang="en-SG" b="1" i="1" smtClean="0">
                            <a:latin typeface="Cambria Math" panose="02040503050406030204" pitchFamily="18" charset="0"/>
                          </a:rPr>
                          <m:t>𝒘</m:t>
                        </m:r>
                      </m:e>
                      <m:sub>
                        <m:r>
                          <a:rPr lang="en-SG" b="1" i="1" smtClean="0">
                            <a:latin typeface="Cambria Math" panose="02040503050406030204" pitchFamily="18" charset="0"/>
                          </a:rPr>
                          <m:t>𝟏</m:t>
                        </m:r>
                      </m:sub>
                      <m:sup>
                        <m:r>
                          <a:rPr lang="en-SG" b="1" i="1" smtClean="0">
                            <a:latin typeface="Cambria Math" panose="02040503050406030204" pitchFamily="18" charset="0"/>
                          </a:rPr>
                          <m:t>𝑻</m:t>
                        </m:r>
                      </m:sup>
                    </m:sSubSup>
                    <m:r>
                      <a:rPr lang="en-SG" b="1" i="1" smtClean="0">
                        <a:latin typeface="Cambria Math" panose="02040503050406030204" pitchFamily="18" charset="0"/>
                      </a:rPr>
                      <m:t>𝒙</m:t>
                    </m:r>
                    <m:r>
                      <a:rPr lang="en-SG" b="1" i="1" smtClean="0">
                        <a:latin typeface="Cambria Math" panose="02040503050406030204" pitchFamily="18" charset="0"/>
                      </a:rPr>
                      <m:t>+</m:t>
                    </m:r>
                    <m:sSub>
                      <m:sSubPr>
                        <m:ctrlPr>
                          <a:rPr lang="en-SG" b="1" i="1" smtClean="0">
                            <a:latin typeface="Cambria Math" panose="02040503050406030204" pitchFamily="18" charset="0"/>
                          </a:rPr>
                        </m:ctrlPr>
                      </m:sSubPr>
                      <m:e>
                        <m:r>
                          <a:rPr lang="en-SG" b="1" i="1" smtClean="0">
                            <a:latin typeface="Cambria Math" panose="02040503050406030204" pitchFamily="18" charset="0"/>
                          </a:rPr>
                          <m:t>𝒃</m:t>
                        </m:r>
                      </m:e>
                      <m:sub>
                        <m:r>
                          <a:rPr lang="en-SG" b="1" i="1" smtClean="0">
                            <a:latin typeface="Cambria Math" panose="02040503050406030204" pitchFamily="18" charset="0"/>
                          </a:rPr>
                          <m:t>𝟏</m:t>
                        </m:r>
                      </m:sub>
                    </m:sSub>
                    <m:r>
                      <a:rPr lang="en-SG" b="1" i="1" smtClean="0">
                        <a:latin typeface="Cambria Math" panose="02040503050406030204" pitchFamily="18" charset="0"/>
                      </a:rPr>
                      <m:t>=</m:t>
                    </m:r>
                    <m:r>
                      <a:rPr lang="en-SG" b="1" i="1" smtClean="0">
                        <a:latin typeface="Cambria Math" panose="02040503050406030204" pitchFamily="18" charset="0"/>
                      </a:rPr>
                      <m:t>𝟏</m:t>
                    </m:r>
                  </m:oMath>
                </a14:m>
                <a:endParaRPr lang="en-SG" dirty="0"/>
              </a:p>
              <a:p>
                <a:endParaRPr lang="en-SG" dirty="0"/>
              </a:p>
              <a:p>
                <a:r>
                  <a:rPr lang="en-SG" dirty="0"/>
                  <a:t>Anything above this hyperplane will be classified as a “1” (class A, class 1, </a:t>
                </a:r>
                <a:r>
                  <a:rPr lang="en-SG" dirty="0" err="1"/>
                  <a:t>etc</a:t>
                </a:r>
                <a:r>
                  <a:rPr lang="en-SG" dirty="0"/>
                  <a:t>)</a:t>
                </a:r>
              </a:p>
              <a:p>
                <a:endParaRPr lang="en-SG" dirty="0"/>
              </a:p>
              <a:p>
                <a:pPr marL="0" indent="0">
                  <a:buNone/>
                </a:pPr>
                <a14:m>
                  <m:oMathPara xmlns:m="http://schemas.openxmlformats.org/officeDocument/2006/math">
                    <m:oMathParaPr>
                      <m:jc m:val="centerGroup"/>
                    </m:oMathParaPr>
                    <m:oMath xmlns:m="http://schemas.openxmlformats.org/officeDocument/2006/math">
                      <m:sSubSup>
                        <m:sSubSupPr>
                          <m:ctrlPr>
                            <a:rPr lang="en-SG" i="1" smtClean="0">
                              <a:latin typeface="Cambria Math" panose="02040503050406030204" pitchFamily="18" charset="0"/>
                            </a:rPr>
                          </m:ctrlPr>
                        </m:sSubSupPr>
                        <m:e>
                          <m:r>
                            <a:rPr lang="en-SG" b="1" i="1" smtClean="0">
                              <a:latin typeface="Cambria Math" panose="02040503050406030204" pitchFamily="18" charset="0"/>
                            </a:rPr>
                            <m:t>𝒘</m:t>
                          </m:r>
                        </m:e>
                        <m:sub>
                          <m:r>
                            <a:rPr lang="en-SG" b="1" i="1" smtClean="0">
                              <a:latin typeface="Cambria Math" panose="02040503050406030204" pitchFamily="18" charset="0"/>
                            </a:rPr>
                            <m:t>𝟐</m:t>
                          </m:r>
                        </m:sub>
                        <m:sup>
                          <m:r>
                            <a:rPr lang="en-SG" b="1" i="1" smtClean="0">
                              <a:latin typeface="Cambria Math" panose="02040503050406030204" pitchFamily="18" charset="0"/>
                            </a:rPr>
                            <m:t>𝑻</m:t>
                          </m:r>
                        </m:sup>
                      </m:sSubSup>
                      <m:r>
                        <a:rPr lang="en-SG" i="1">
                          <a:latin typeface="Cambria Math" panose="02040503050406030204" pitchFamily="18" charset="0"/>
                        </a:rPr>
                        <m:t>𝒙</m:t>
                      </m:r>
                      <m:r>
                        <a:rPr lang="en-SG" i="1">
                          <a:latin typeface="Cambria Math" panose="02040503050406030204" pitchFamily="18" charset="0"/>
                        </a:rPr>
                        <m:t>+</m:t>
                      </m:r>
                      <m:sSub>
                        <m:sSubPr>
                          <m:ctrlPr>
                            <a:rPr lang="en-SG" i="1" smtClean="0">
                              <a:latin typeface="Cambria Math" panose="02040503050406030204" pitchFamily="18" charset="0"/>
                            </a:rPr>
                          </m:ctrlPr>
                        </m:sSubPr>
                        <m:e>
                          <m:r>
                            <a:rPr lang="en-SG" b="1" i="1" smtClean="0">
                              <a:latin typeface="Cambria Math" panose="02040503050406030204" pitchFamily="18" charset="0"/>
                            </a:rPr>
                            <m:t>𝒃</m:t>
                          </m:r>
                        </m:e>
                        <m:sub>
                          <m:r>
                            <a:rPr lang="en-SG" b="1" i="1" smtClean="0">
                              <a:latin typeface="Cambria Math" panose="02040503050406030204" pitchFamily="18" charset="0"/>
                            </a:rPr>
                            <m:t>𝟐</m:t>
                          </m:r>
                        </m:sub>
                      </m:sSub>
                      <m:r>
                        <a:rPr lang="en-SG" i="1">
                          <a:latin typeface="Cambria Math" panose="02040503050406030204" pitchFamily="18" charset="0"/>
                        </a:rPr>
                        <m:t>=</m:t>
                      </m:r>
                      <m:r>
                        <a:rPr lang="en-SG" b="1" i="1" smtClean="0">
                          <a:latin typeface="Cambria Math" panose="02040503050406030204" pitchFamily="18" charset="0"/>
                        </a:rPr>
                        <m:t>−</m:t>
                      </m:r>
                      <m:r>
                        <a:rPr lang="en-SG" i="1">
                          <a:latin typeface="Cambria Math" panose="02040503050406030204" pitchFamily="18" charset="0"/>
                        </a:rPr>
                        <m:t>𝟏</m:t>
                      </m:r>
                    </m:oMath>
                  </m:oMathPara>
                </a14:m>
                <a:endParaRPr lang="en-SG" dirty="0"/>
              </a:p>
              <a:p>
                <a:pPr marL="0" indent="0">
                  <a:buNone/>
                </a:pPr>
                <a:endParaRPr lang="en-SG" dirty="0"/>
              </a:p>
              <a:p>
                <a:r>
                  <a:rPr lang="en-SG" dirty="0"/>
                  <a:t>Anything below this line will be classified as a “-1” (class B, class 2, etc.)</a:t>
                </a:r>
              </a:p>
              <a:p>
                <a:pPr marL="0" indent="0">
                  <a:buNone/>
                </a:pPr>
                <a:endParaRPr lang="en-S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0501" y="1980723"/>
                <a:ext cx="5762012" cy="4243791"/>
              </a:xfrm>
              <a:blipFill>
                <a:blip r:embed="rId2"/>
                <a:stretch>
                  <a:fillRect l="-317" t="-287" r="-317"/>
                </a:stretch>
              </a:blipFill>
            </p:spPr>
            <p:txBody>
              <a:bodyPr/>
              <a:lstStyle/>
              <a:p>
                <a:r>
                  <a:rPr lang="en-SG">
                    <a:noFill/>
                  </a:rPr>
                  <a:t> </a:t>
                </a:r>
              </a:p>
            </p:txBody>
          </p:sp>
        </mc:Fallback>
      </mc:AlternateContent>
      <p:pic>
        <p:nvPicPr>
          <p:cNvPr id="1026" name="Picture 2" descr="https://upload.wikimedia.org/wikipedia/commons/thumb/2/2a/Svm_max_sep_hyperplane_with_margin.png/220px-Svm_max_sep_hyperplane_with_marg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8988" y="2172915"/>
            <a:ext cx="2095500" cy="225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3073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Support Vector Machines</a:t>
            </a:r>
            <a:br>
              <a:rPr lang="en-SG" dirty="0"/>
            </a:br>
            <a:r>
              <a:rPr lang="en-SG" dirty="0"/>
              <a:t>Assumptions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0501" y="1980723"/>
                <a:ext cx="5490846" cy="4243791"/>
              </a:xfrm>
            </p:spPr>
            <p:txBody>
              <a:bodyPr/>
              <a:lstStyle/>
              <a:p>
                <a:r>
                  <a:rPr lang="en-SG" dirty="0"/>
                  <a:t>These two hyperplanes must be as far apart as possible:</a:t>
                </a:r>
              </a:p>
              <a:p>
                <a:pPr lvl="1"/>
                <a:r>
                  <a:rPr lang="en-SG" dirty="0"/>
                  <a:t>This means that they will be determined by the points in two different classes (1 and -1) that are closest together.</a:t>
                </a:r>
              </a:p>
              <a:p>
                <a:pPr lvl="1"/>
                <a:r>
                  <a:rPr lang="en-SG" dirty="0"/>
                  <a:t>These points are called “support vectors”.</a:t>
                </a:r>
              </a:p>
              <a:p>
                <a:r>
                  <a:rPr lang="en-SG" dirty="0"/>
                  <a:t>In practice we want a hyperplane </a:t>
                </a:r>
                <a14:m>
                  <m:oMath xmlns:m="http://schemas.openxmlformats.org/officeDocument/2006/math">
                    <m:sSup>
                      <m:sSupPr>
                        <m:ctrlPr>
                          <a:rPr lang="en-SG" i="1" smtClean="0">
                            <a:latin typeface="Cambria Math" panose="02040503050406030204" pitchFamily="18" charset="0"/>
                          </a:rPr>
                        </m:ctrlPr>
                      </m:sSupPr>
                      <m:e>
                        <m:r>
                          <a:rPr lang="en-SG" b="1" i="1" smtClean="0">
                            <a:latin typeface="Cambria Math" panose="02040503050406030204" pitchFamily="18" charset="0"/>
                          </a:rPr>
                          <m:t>𝒘</m:t>
                        </m:r>
                      </m:e>
                      <m:sup>
                        <m:r>
                          <a:rPr lang="en-SG" b="1" i="1" smtClean="0">
                            <a:latin typeface="Cambria Math" panose="02040503050406030204" pitchFamily="18" charset="0"/>
                          </a:rPr>
                          <m:t>𝑻</m:t>
                        </m:r>
                      </m:sup>
                    </m:sSup>
                    <m:r>
                      <a:rPr lang="en-SG" b="1" i="1" smtClean="0">
                        <a:latin typeface="Cambria Math" panose="02040503050406030204" pitchFamily="18" charset="0"/>
                      </a:rPr>
                      <m:t>+</m:t>
                    </m:r>
                    <m:r>
                      <a:rPr lang="en-SG" b="1" i="1" smtClean="0">
                        <a:latin typeface="Cambria Math" panose="02040503050406030204" pitchFamily="18" charset="0"/>
                      </a:rPr>
                      <m:t>𝒃</m:t>
                    </m:r>
                  </m:oMath>
                </a14:m>
                <a:r>
                  <a:rPr lang="en-SG" dirty="0"/>
                  <a:t> that is in the middle of these two hyperplanes. This maximizes the margin </a:t>
                </a:r>
                <a14:m>
                  <m:oMath xmlns:m="http://schemas.openxmlformats.org/officeDocument/2006/math">
                    <m:r>
                      <a:rPr lang="en-SG" i="1" smtClean="0">
                        <a:latin typeface="Cambria Math" panose="02040503050406030204" pitchFamily="18" charset="0"/>
                        <a:ea typeface="Cambria Math" panose="02040503050406030204" pitchFamily="18" charset="0"/>
                      </a:rPr>
                      <m:t>𝜸</m:t>
                    </m:r>
                    <m:r>
                      <a:rPr lang="en-SG" b="1" i="1" smtClean="0">
                        <a:latin typeface="Cambria Math" panose="02040503050406030204" pitchFamily="18" charset="0"/>
                        <a:ea typeface="Cambria Math" panose="02040503050406030204" pitchFamily="18" charset="0"/>
                      </a:rPr>
                      <m:t>=</m:t>
                    </m:r>
                    <m:f>
                      <m:fPr>
                        <m:ctrlPr>
                          <a:rPr lang="en-SG" b="1" i="1" smtClean="0">
                            <a:latin typeface="Cambria Math" panose="02040503050406030204" pitchFamily="18" charset="0"/>
                            <a:ea typeface="Cambria Math" panose="02040503050406030204" pitchFamily="18" charset="0"/>
                          </a:rPr>
                        </m:ctrlPr>
                      </m:fPr>
                      <m:num>
                        <m:r>
                          <a:rPr lang="en-SG" b="1" i="1" smtClean="0">
                            <a:latin typeface="Cambria Math" panose="02040503050406030204" pitchFamily="18" charset="0"/>
                            <a:ea typeface="Cambria Math" panose="02040503050406030204" pitchFamily="18" charset="0"/>
                          </a:rPr>
                          <m:t>𝟏</m:t>
                        </m:r>
                      </m:num>
                      <m:den>
                        <m:r>
                          <a:rPr lang="en-SG" b="1" i="1" smtClean="0">
                            <a:latin typeface="Cambria Math" panose="02040503050406030204" pitchFamily="18" charset="0"/>
                            <a:ea typeface="Cambria Math" panose="02040503050406030204" pitchFamily="18" charset="0"/>
                          </a:rPr>
                          <m:t>|</m:t>
                        </m:r>
                        <m:d>
                          <m:dPr>
                            <m:begChr m:val="|"/>
                            <m:endChr m:val="|"/>
                            <m:ctrlPr>
                              <a:rPr lang="en-SG" b="1" i="1" smtClean="0">
                                <a:latin typeface="Cambria Math" panose="02040503050406030204" pitchFamily="18" charset="0"/>
                                <a:ea typeface="Cambria Math" panose="02040503050406030204" pitchFamily="18" charset="0"/>
                              </a:rPr>
                            </m:ctrlPr>
                          </m:dPr>
                          <m:e>
                            <m:r>
                              <a:rPr lang="en-SG" b="1" i="1" smtClean="0">
                                <a:latin typeface="Cambria Math" panose="02040503050406030204" pitchFamily="18" charset="0"/>
                                <a:ea typeface="Cambria Math" panose="02040503050406030204" pitchFamily="18" charset="0"/>
                              </a:rPr>
                              <m:t>𝒘</m:t>
                            </m:r>
                          </m:e>
                        </m:d>
                        <m:r>
                          <a:rPr lang="en-SG" b="1" i="1" smtClean="0">
                            <a:latin typeface="Cambria Math" panose="02040503050406030204" pitchFamily="18" charset="0"/>
                            <a:ea typeface="Cambria Math" panose="02040503050406030204" pitchFamily="18" charset="0"/>
                          </a:rPr>
                          <m:t>|</m:t>
                        </m:r>
                      </m:den>
                    </m:f>
                  </m:oMath>
                </a14:m>
                <a:r>
                  <a:rPr lang="en-SG" dirty="0"/>
                  <a:t> between the classes.</a:t>
                </a:r>
              </a:p>
              <a:p>
                <a:r>
                  <a:rPr lang="en-SG" dirty="0"/>
                  <a:t>This is equivalent to maximizing ||w||, subject to:</a:t>
                </a:r>
              </a:p>
              <a:p>
                <a:pPr marL="0" indent="0">
                  <a:buNone/>
                </a:pPr>
                <a:endParaRPr lang="en-SG" dirty="0"/>
              </a:p>
              <a:p>
                <a:pPr marL="0" indent="0">
                  <a:buNone/>
                </a:pPr>
                <a:r>
                  <a:rPr lang="en-SG" dirty="0"/>
                  <a:t>			</a:t>
                </a:r>
                <a14:m>
                  <m:oMath xmlns:m="http://schemas.openxmlformats.org/officeDocument/2006/math">
                    <m:r>
                      <a:rPr lang="en-SG" b="1" i="1" smtClean="0">
                        <a:latin typeface="Cambria Math" panose="02040503050406030204" pitchFamily="18" charset="0"/>
                      </a:rPr>
                      <m:t>𝒚</m:t>
                    </m:r>
                    <m:r>
                      <a:rPr lang="en-SG" b="1" i="1" smtClean="0">
                        <a:latin typeface="Cambria Math" panose="02040503050406030204" pitchFamily="18" charset="0"/>
                      </a:rPr>
                      <m:t>(</m:t>
                    </m:r>
                    <m:sSub>
                      <m:sSubPr>
                        <m:ctrlPr>
                          <a:rPr lang="en-SG" b="1" i="1" smtClean="0">
                            <a:latin typeface="Cambria Math" panose="02040503050406030204" pitchFamily="18" charset="0"/>
                          </a:rPr>
                        </m:ctrlPr>
                      </m:sSubPr>
                      <m:e>
                        <m:r>
                          <a:rPr lang="en-SG" b="1" i="1" smtClean="0">
                            <a:latin typeface="Cambria Math" panose="02040503050406030204" pitchFamily="18" charset="0"/>
                          </a:rPr>
                          <m:t>𝒙</m:t>
                        </m:r>
                      </m:e>
                      <m:sub>
                        <m:r>
                          <a:rPr lang="en-SG" b="1" i="1" smtClean="0">
                            <a:latin typeface="Cambria Math" panose="02040503050406030204" pitchFamily="18" charset="0"/>
                          </a:rPr>
                          <m:t>𝒊</m:t>
                        </m:r>
                      </m:sub>
                    </m:sSub>
                    <m:r>
                      <a:rPr lang="en-SG" b="1" i="1" smtClean="0">
                        <a:latin typeface="Cambria Math" panose="02040503050406030204" pitchFamily="18" charset="0"/>
                      </a:rPr>
                      <m:t>.</m:t>
                    </m:r>
                    <m:r>
                      <a:rPr lang="en-SG" b="1" i="1" smtClean="0">
                        <a:latin typeface="Cambria Math" panose="02040503050406030204" pitchFamily="18" charset="0"/>
                      </a:rPr>
                      <m:t>𝒘</m:t>
                    </m:r>
                    <m:r>
                      <a:rPr lang="en-SG" b="1" i="1" smtClean="0">
                        <a:latin typeface="Cambria Math" panose="02040503050406030204" pitchFamily="18" charset="0"/>
                      </a:rPr>
                      <m:t>)≥</m:t>
                    </m:r>
                    <m:r>
                      <a:rPr lang="en-SG" b="1" i="1" smtClean="0">
                        <a:latin typeface="Cambria Math" panose="02040503050406030204" pitchFamily="18" charset="0"/>
                        <a:ea typeface="Cambria Math" panose="02040503050406030204" pitchFamily="18" charset="0"/>
                      </a:rPr>
                      <m:t>𝟏</m:t>
                    </m:r>
                  </m:oMath>
                </a14:m>
                <a:endParaRPr lang="en-SG" dirty="0"/>
              </a:p>
              <a:p>
                <a:pPr marL="0" indent="0">
                  <a:buNone/>
                </a:pPr>
                <a:endParaRPr lang="en-S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0501" y="1980723"/>
                <a:ext cx="5490846" cy="4243791"/>
              </a:xfrm>
              <a:blipFill>
                <a:blip r:embed="rId2"/>
                <a:stretch>
                  <a:fillRect l="-333" t="-287"/>
                </a:stretch>
              </a:blipFill>
            </p:spPr>
            <p:txBody>
              <a:bodyPr/>
              <a:lstStyle/>
              <a:p>
                <a:r>
                  <a:rPr lang="en-SG">
                    <a:noFill/>
                  </a:rPr>
                  <a:t> </a:t>
                </a:r>
              </a:p>
            </p:txBody>
          </p:sp>
        </mc:Fallback>
      </mc:AlternateContent>
      <p:pic>
        <p:nvPicPr>
          <p:cNvPr id="5" name="Picture 2" descr="https://upload.wikimedia.org/wikipedia/commons/thumb/2/2a/Svm_max_sep_hyperplane_with_margin.png/220px-Svm_max_sep_hyperplane_with_marg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8988" y="2172915"/>
            <a:ext cx="2095500" cy="225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2298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Support Vector Machines</a:t>
            </a:r>
            <a:br>
              <a:rPr lang="en-SG" dirty="0"/>
            </a:br>
            <a:r>
              <a:rPr lang="en-SG" dirty="0"/>
              <a:t>Non-Linearly Separable Points</a:t>
            </a:r>
          </a:p>
        </p:txBody>
      </p:sp>
      <p:sp>
        <p:nvSpPr>
          <p:cNvPr id="3" name="Content Placeholder 2"/>
          <p:cNvSpPr>
            <a:spLocks noGrp="1"/>
          </p:cNvSpPr>
          <p:nvPr>
            <p:ph idx="1"/>
          </p:nvPr>
        </p:nvSpPr>
        <p:spPr>
          <a:xfrm>
            <a:off x="550500" y="1980723"/>
            <a:ext cx="7771327" cy="1752551"/>
          </a:xfrm>
        </p:spPr>
        <p:txBody>
          <a:bodyPr/>
          <a:lstStyle/>
          <a:p>
            <a:r>
              <a:rPr lang="en-SG" dirty="0"/>
              <a:t>The standard SVM can only classify linearly separable points. For points that are not linearly separable, SVMs can apply a “kernel trick”:</a:t>
            </a:r>
          </a:p>
          <a:p>
            <a:pPr lvl="1"/>
            <a:r>
              <a:rPr lang="en-SG" dirty="0"/>
              <a:t>Choose a kernel function that maps the points to a higher dimension.</a:t>
            </a:r>
          </a:p>
          <a:p>
            <a:pPr lvl="1"/>
            <a:r>
              <a:rPr lang="en-SG" dirty="0"/>
              <a:t>If properly chosen the higher dimension points should become linearly separable.	</a:t>
            </a:r>
          </a:p>
        </p:txBody>
      </p:sp>
      <p:pic>
        <p:nvPicPr>
          <p:cNvPr id="2050" name="Picture 2" descr="Image result for svm kernel tri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787" y="4209894"/>
            <a:ext cx="5842065" cy="2328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8020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Machines</a:t>
            </a:r>
            <a:br>
              <a:rPr lang="en-US" dirty="0"/>
            </a:br>
            <a:r>
              <a:rPr lang="en-US" dirty="0"/>
              <a:t>Parameter Estimation</a:t>
            </a:r>
            <a:endParaRPr lang="en-SG"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Parameter estimation begins with choosing a “loss function”. The simplest is “empirical risk”:</a:t>
                </a:r>
              </a:p>
              <a:p>
                <a:pPr marL="0" indent="0">
                  <a:buNone/>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US" b="1" i="1" smtClean="0">
                              <a:latin typeface="Cambria Math" panose="02040503050406030204" pitchFamily="18" charset="0"/>
                            </a:rPr>
                            <m:t>𝑹</m:t>
                          </m:r>
                        </m:e>
                        <m:sub>
                          <m:r>
                            <a:rPr lang="en-US" b="1" i="1" smtClean="0">
                              <a:latin typeface="Cambria Math" panose="02040503050406030204" pitchFamily="18" charset="0"/>
                            </a:rPr>
                            <m:t>𝒆𝒎𝒑</m:t>
                          </m:r>
                        </m:sub>
                      </m:sSub>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r>
                            <a:rPr lang="en-US" b="1" i="1" smtClean="0">
                              <a:latin typeface="Cambria Math" panose="02040503050406030204" pitchFamily="18" charset="0"/>
                            </a:rPr>
                            <m:t>𝒎</m:t>
                          </m:r>
                        </m:den>
                      </m:f>
                      <m:r>
                        <a:rPr lang="en-US" b="1" i="1" smtClean="0">
                          <a:latin typeface="Cambria Math" panose="02040503050406030204" pitchFamily="18" charset="0"/>
                        </a:rPr>
                        <m:t>𝒍</m:t>
                      </m:r>
                      <m:d>
                        <m:dPr>
                          <m:ctrlPr>
                            <a:rPr lang="en-US" b="1" i="1" smtClean="0">
                              <a:latin typeface="Cambria Math" panose="02040503050406030204" pitchFamily="18" charset="0"/>
                            </a:rPr>
                          </m:ctrlPr>
                        </m:dPr>
                        <m:e>
                          <m:r>
                            <a:rPr lang="en-US" b="1" i="1" smtClean="0">
                              <a:latin typeface="Cambria Math" panose="02040503050406030204" pitchFamily="18" charset="0"/>
                            </a:rPr>
                            <m:t>𝒇</m:t>
                          </m:r>
                          <m:d>
                            <m:dPr>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r>
                                <a:rPr lang="en-US" b="1" i="1" smtClean="0">
                                  <a:latin typeface="Cambria Math" panose="02040503050406030204" pitchFamily="18" charset="0"/>
                                </a:rPr>
                                <m:t>,(</m:t>
                              </m:r>
                              <m:r>
                                <a:rPr lang="en-US" b="1" i="1" smtClean="0">
                                  <a:latin typeface="Cambria Math" panose="02040503050406030204" pitchFamily="18" charset="0"/>
                                </a:rPr>
                                <m:t>𝒘</m:t>
                              </m:r>
                              <m:r>
                                <a:rPr lang="en-US" b="1" i="1" smtClean="0">
                                  <a:latin typeface="Cambria Math" panose="02040503050406030204" pitchFamily="18" charset="0"/>
                                </a:rPr>
                                <m:t>,</m:t>
                              </m:r>
                              <m:r>
                                <a:rPr lang="en-US" b="1" i="1" smtClean="0">
                                  <a:latin typeface="Cambria Math" panose="02040503050406030204" pitchFamily="18" charset="0"/>
                                </a:rPr>
                                <m:t>𝒃</m:t>
                              </m:r>
                              <m:r>
                                <a:rPr lang="en-US" b="1" i="1" smtClean="0">
                                  <a:latin typeface="Cambria Math" panose="02040503050406030204" pitchFamily="18" charset="0"/>
                                </a:rPr>
                                <m:t>)</m:t>
                              </m:r>
                            </m:e>
                          </m:d>
                          <m:r>
                            <a:rPr lang="en-US" b="1" i="1" smtClean="0">
                              <a:latin typeface="Cambria Math" panose="02040503050406030204" pitchFamily="18" charset="0"/>
                              <a:ea typeface="Cambria Math" panose="02040503050406030204" pitchFamily="18" charset="0"/>
                            </a:rPr>
                            <m:t>, </m:t>
                          </m:r>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𝒚</m:t>
                              </m:r>
                            </m:e>
                            <m:sub>
                              <m:r>
                                <a:rPr lang="en-US" b="1" i="1" smtClean="0">
                                  <a:latin typeface="Cambria Math" panose="02040503050406030204" pitchFamily="18" charset="0"/>
                                  <a:ea typeface="Cambria Math" panose="02040503050406030204" pitchFamily="18" charset="0"/>
                                </a:rPr>
                                <m:t>𝒊</m:t>
                              </m:r>
                            </m:sub>
                          </m:sSub>
                        </m:e>
                      </m:d>
                    </m:oMath>
                  </m:oMathPara>
                </a14:m>
                <a:endParaRPr lang="en-US" b="1" dirty="0">
                  <a:ea typeface="Cambria Math" panose="02040503050406030204" pitchFamily="18" charset="0"/>
                </a:endParaRPr>
              </a:p>
              <a:p>
                <a:pPr lvl="1"/>
                <a:r>
                  <a:rPr lang="en-US" dirty="0"/>
                  <a:t>Here </a:t>
                </a:r>
                <a:r>
                  <a:rPr lang="en-US" i="1" dirty="0"/>
                  <a:t>m</a:t>
                </a:r>
                <a:r>
                  <a:rPr lang="en-US" dirty="0"/>
                  <a:t> is the number of samples, </a:t>
                </a:r>
                <a:r>
                  <a:rPr lang="en-US" i="1" dirty="0"/>
                  <a:t>f(.)</a:t>
                </a:r>
                <a:r>
                  <a:rPr lang="en-US" dirty="0"/>
                  <a:t> is the model we are trying to estimate, </a:t>
                </a:r>
                <a:r>
                  <a:rPr lang="en-US" i="1" dirty="0"/>
                  <a:t>w</a:t>
                </a:r>
                <a:r>
                  <a:rPr lang="en-US" dirty="0"/>
                  <a:t> are the weights of our hyperplane, b is the bias, and </a:t>
                </a:r>
                <a:r>
                  <a:rPr lang="en-US" i="1" dirty="0"/>
                  <a:t>x</a:t>
                </a:r>
                <a:r>
                  <a:rPr lang="en-US" i="1" baseline="-25000" dirty="0"/>
                  <a:t>i</a:t>
                </a:r>
                <a:r>
                  <a:rPr lang="en-US" i="1" dirty="0"/>
                  <a:t> </a:t>
                </a:r>
                <a:r>
                  <a:rPr lang="en-US" dirty="0"/>
                  <a:t>and </a:t>
                </a:r>
                <a:r>
                  <a:rPr lang="en-US" i="1" dirty="0" err="1"/>
                  <a:t>y</a:t>
                </a:r>
                <a:r>
                  <a:rPr lang="en-US" i="1" baseline="-25000" dirty="0" err="1"/>
                  <a:t>i</a:t>
                </a:r>
                <a:r>
                  <a:rPr lang="en-US" i="1" dirty="0"/>
                  <a:t> </a:t>
                </a:r>
                <a:r>
                  <a:rPr lang="en-US" dirty="0"/>
                  <a:t>are the current input and label (class) respectively. </a:t>
                </a:r>
                <a:r>
                  <a:rPr lang="en-US" i="1" dirty="0"/>
                  <a:t>l()</a:t>
                </a:r>
                <a:r>
                  <a:rPr lang="en-US" dirty="0"/>
                  <a:t> is our “loss function” defined as:</a:t>
                </a:r>
              </a:p>
              <a:p>
                <a:pPr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𝑒𝑠𝑡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𝑒𝑠𝑡</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0 </m:t>
                      </m:r>
                      <m:r>
                        <a:rPr lang="en-US" b="0" i="1" smtClean="0">
                          <a:latin typeface="Cambria Math" panose="02040503050406030204" pitchFamily="18" charset="0"/>
                          <a:ea typeface="Cambria Math" panose="02040503050406030204" pitchFamily="18" charset="0"/>
                        </a:rPr>
                        <m:t>𝑜𝑡h𝑒𝑟𝑤𝑖𝑠𝑒</m:t>
                      </m:r>
                    </m:oMath>
                  </m:oMathPara>
                </a14:m>
                <a:endParaRPr lang="en-US" dirty="0"/>
              </a:p>
              <a:p>
                <a:r>
                  <a:rPr lang="en-US" dirty="0"/>
                  <a:t>We minimize </a:t>
                </a:r>
                <a:r>
                  <a:rPr lang="en-US" i="1" dirty="0" err="1"/>
                  <a:t>R</a:t>
                </a:r>
                <a:r>
                  <a:rPr lang="en-US" i="1" baseline="-25000" dirty="0" err="1"/>
                  <a:t>emp</a:t>
                </a:r>
                <a:r>
                  <a:rPr lang="en-US" dirty="0"/>
                  <a:t> subject to </a:t>
                </a:r>
                <a:r>
                  <a:rPr lang="en-US" i="1" dirty="0" err="1"/>
                  <a:t>min</a:t>
                </a:r>
                <a:r>
                  <a:rPr lang="en-US" i="1" baseline="-25000" dirty="0" err="1"/>
                  <a:t>i</a:t>
                </a:r>
                <a:r>
                  <a:rPr lang="en-US" i="1" dirty="0" err="1"/>
                  <a:t>|w.x</a:t>
                </a:r>
                <a:r>
                  <a:rPr lang="en-US" i="1" baseline="-25000" dirty="0" err="1"/>
                  <a:t>i</a:t>
                </a:r>
                <a:r>
                  <a:rPr lang="en-US" i="1" dirty="0"/>
                  <a:t>|=1</a:t>
                </a:r>
                <a:r>
                  <a:rPr lang="en-US" dirty="0"/>
                  <a:t>.</a:t>
                </a:r>
              </a:p>
              <a:p>
                <a:r>
                  <a:rPr lang="en-US" dirty="0"/>
                  <a:t>This is a difficult problem to solve, and is done using </a:t>
                </a:r>
                <a:r>
                  <a:rPr lang="en-US" dirty="0" err="1"/>
                  <a:t>Lagrangians</a:t>
                </a:r>
                <a:r>
                  <a:rPr lang="en-US" dirty="0"/>
                  <a:t> (Outside the scope of this course).</a:t>
                </a:r>
                <a:endParaRPr lang="en-S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35" t="-287"/>
                </a:stretch>
              </a:blipFill>
            </p:spPr>
            <p:txBody>
              <a:bodyPr/>
              <a:lstStyle/>
              <a:p>
                <a:r>
                  <a:rPr lang="en-SG">
                    <a:noFill/>
                  </a:rPr>
                  <a:t> </a:t>
                </a:r>
              </a:p>
            </p:txBody>
          </p:sp>
        </mc:Fallback>
      </mc:AlternateContent>
    </p:spTree>
    <p:extLst>
      <p:ext uri="{BB962C8B-B14F-4D97-AF65-F5344CB8AC3E}">
        <p14:creationId xmlns:p14="http://schemas.microsoft.com/office/powerpoint/2010/main" val="14202587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Machines</a:t>
            </a:r>
            <a:br>
              <a:rPr lang="en-US" dirty="0"/>
            </a:br>
            <a:r>
              <a:rPr lang="en-US" dirty="0"/>
              <a:t>Configuration</a:t>
            </a:r>
            <a:endParaRPr lang="en-SG" dirty="0"/>
          </a:p>
        </p:txBody>
      </p:sp>
      <p:sp>
        <p:nvSpPr>
          <p:cNvPr id="3" name="Content Placeholder 2"/>
          <p:cNvSpPr>
            <a:spLocks noGrp="1"/>
          </p:cNvSpPr>
          <p:nvPr>
            <p:ph idx="1"/>
          </p:nvPr>
        </p:nvSpPr>
        <p:spPr>
          <a:xfrm>
            <a:off x="550501" y="1980723"/>
            <a:ext cx="7718176" cy="4243791"/>
          </a:xfrm>
        </p:spPr>
        <p:txBody>
          <a:bodyPr/>
          <a:lstStyle/>
          <a:p>
            <a:r>
              <a:rPr lang="en-US" dirty="0"/>
              <a:t>There are several things we need to choose when using Linear SVMs:</a:t>
            </a:r>
            <a:endParaRPr lang="en-SG" dirty="0"/>
          </a:p>
          <a:p>
            <a:pPr lvl="1"/>
            <a:r>
              <a:rPr lang="en-US" dirty="0"/>
              <a:t>Loss function:</a:t>
            </a:r>
          </a:p>
          <a:p>
            <a:pPr lvl="2"/>
            <a:r>
              <a:rPr lang="en-US" dirty="0"/>
              <a:t>Hinge Loss: Loss function used for linearly separable classes.</a:t>
            </a:r>
          </a:p>
          <a:p>
            <a:pPr lvl="2"/>
            <a:r>
              <a:rPr lang="en-US" dirty="0"/>
              <a:t>Logistic: Produces probability estimates of the classifications.</a:t>
            </a:r>
          </a:p>
          <a:p>
            <a:pPr lvl="2"/>
            <a:r>
              <a:rPr lang="en-US" dirty="0"/>
              <a:t>Perceptron: Loss function used by </a:t>
            </a:r>
            <a:r>
              <a:rPr lang="en-US" dirty="0" err="1"/>
              <a:t>Perceptrons</a:t>
            </a:r>
            <a:endParaRPr lang="en-US" dirty="0"/>
          </a:p>
          <a:p>
            <a:pPr lvl="2"/>
            <a:r>
              <a:rPr lang="en-US" dirty="0"/>
              <a:t>Modified Huber: More tolerance to outliers (see later).</a:t>
            </a:r>
          </a:p>
          <a:p>
            <a:pPr lvl="2" indent="0">
              <a:buNone/>
            </a:pPr>
            <a:endParaRPr lang="en-US" dirty="0"/>
          </a:p>
          <a:p>
            <a:pPr lvl="1"/>
            <a:r>
              <a:rPr lang="en-US" dirty="0"/>
              <a:t>Training Rate (alpha): Controls how fast the SVM learns.  Higher values can lead to poorer results, lower values can lead to slow training.</a:t>
            </a:r>
          </a:p>
          <a:p>
            <a:pPr lvl="1"/>
            <a:endParaRPr lang="en-US" dirty="0"/>
          </a:p>
        </p:txBody>
      </p:sp>
    </p:spTree>
    <p:extLst>
      <p:ext uri="{BB962C8B-B14F-4D97-AF65-F5344CB8AC3E}">
        <p14:creationId xmlns:p14="http://schemas.microsoft.com/office/powerpoint/2010/main" val="21442599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Machines</a:t>
            </a:r>
            <a:br>
              <a:rPr lang="en-US" dirty="0"/>
            </a:br>
            <a:r>
              <a:rPr lang="en-US" dirty="0"/>
              <a:t>Configuration</a:t>
            </a:r>
            <a:endParaRPr lang="en-SG" dirty="0"/>
          </a:p>
        </p:txBody>
      </p:sp>
      <p:sp>
        <p:nvSpPr>
          <p:cNvPr id="3" name="Content Placeholder 2"/>
          <p:cNvSpPr>
            <a:spLocks noGrp="1"/>
          </p:cNvSpPr>
          <p:nvPr>
            <p:ph idx="1"/>
          </p:nvPr>
        </p:nvSpPr>
        <p:spPr>
          <a:xfrm>
            <a:off x="550501" y="1980723"/>
            <a:ext cx="6039672" cy="4243791"/>
          </a:xfrm>
        </p:spPr>
        <p:txBody>
          <a:bodyPr/>
          <a:lstStyle/>
          <a:p>
            <a:r>
              <a:rPr lang="en-US" dirty="0"/>
              <a:t>Regularization: This controls how we penalize </a:t>
            </a:r>
            <a:r>
              <a:rPr lang="en-US" dirty="0" err="1"/>
              <a:t>mis</a:t>
            </a:r>
            <a:r>
              <a:rPr lang="en-US" dirty="0"/>
              <a:t>-classified information (i.e. information that should be in one class, but occurs in the space of another class - outliers):</a:t>
            </a:r>
          </a:p>
          <a:p>
            <a:pPr lvl="1"/>
            <a:r>
              <a:rPr lang="en-US" dirty="0"/>
              <a:t>Higher penalty: Possibly more overfitting – SVM can only understand and correctly classify training data and nothing else.</a:t>
            </a:r>
          </a:p>
          <a:p>
            <a:pPr lvl="1"/>
            <a:r>
              <a:rPr lang="en-US" dirty="0"/>
              <a:t>Lower penalty: </a:t>
            </a:r>
            <a:r>
              <a:rPr lang="en-US" dirty="0" err="1"/>
              <a:t>Underfitting</a:t>
            </a:r>
            <a:r>
              <a:rPr lang="en-US" dirty="0"/>
              <a:t> – SVM performs poorly even on training data.</a:t>
            </a:r>
          </a:p>
          <a:p>
            <a:pPr lvl="1"/>
            <a:r>
              <a:rPr lang="en-US" dirty="0"/>
              <a:t>The idea is to choose a regularization that allows </a:t>
            </a:r>
            <a:r>
              <a:rPr lang="en-US" i="1" dirty="0"/>
              <a:t>some</a:t>
            </a:r>
            <a:r>
              <a:rPr lang="en-US" dirty="0"/>
              <a:t> misclassified information, but not too much.</a:t>
            </a:r>
          </a:p>
          <a:p>
            <a:pPr lvl="2"/>
            <a:r>
              <a:rPr lang="en-US" dirty="0"/>
              <a:t>L1 – Adds a penalty term that uses the absolute value of the model parameters. Results in a model with fewer parameters.</a:t>
            </a:r>
          </a:p>
          <a:p>
            <a:pPr lvl="2"/>
            <a:r>
              <a:rPr lang="en-US" dirty="0"/>
              <a:t>L2 – Adds a penalty term that uses the square of the value of the model parameters. Produces denser models.</a:t>
            </a:r>
          </a:p>
          <a:p>
            <a:pPr lvl="2"/>
            <a:r>
              <a:rPr lang="en-US" dirty="0"/>
              <a:t>Elastic: Combines L1 and L2.</a:t>
            </a:r>
          </a:p>
          <a:p>
            <a:endParaRPr lang="en-SG" dirty="0"/>
          </a:p>
        </p:txBody>
      </p:sp>
      <p:pic>
        <p:nvPicPr>
          <p:cNvPr id="4" name="Picture 2" descr="Linear SVM Lambda = 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6190" y="1980724"/>
            <a:ext cx="1774463" cy="151458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Linear SVM Lambda =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1313" y="3506777"/>
            <a:ext cx="1905305" cy="156332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nter image description her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1313" y="5070105"/>
            <a:ext cx="1899288" cy="1537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4936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71B47-175B-2F43-8B37-EC390A96C72F}"/>
              </a:ext>
            </a:extLst>
          </p:cNvPr>
          <p:cNvSpPr>
            <a:spLocks noGrp="1"/>
          </p:cNvSpPr>
          <p:nvPr>
            <p:ph type="title"/>
          </p:nvPr>
        </p:nvSpPr>
        <p:spPr/>
        <p:txBody>
          <a:bodyPr/>
          <a:lstStyle/>
          <a:p>
            <a:r>
              <a:rPr lang="en-US" dirty="0"/>
              <a:t>SVM Hands-on</a:t>
            </a:r>
          </a:p>
        </p:txBody>
      </p:sp>
      <p:sp>
        <p:nvSpPr>
          <p:cNvPr id="3" name="Content Placeholder 2">
            <a:extLst>
              <a:ext uri="{FF2B5EF4-FFF2-40B4-BE49-F238E27FC236}">
                <a16:creationId xmlns:a16="http://schemas.microsoft.com/office/drawing/2014/main" id="{2C993090-D57E-D341-8083-5E76C670911C}"/>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sz="2000" dirty="0"/>
              <a:t>Start up </a:t>
            </a:r>
            <a:r>
              <a:rPr lang="en-US" sz="2000" dirty="0" err="1"/>
              <a:t>Jupyter</a:t>
            </a:r>
            <a:r>
              <a:rPr lang="en-US" sz="2000" dirty="0"/>
              <a:t> and load the “</a:t>
            </a:r>
            <a:r>
              <a:rPr lang="en-US" sz="2000"/>
              <a:t>SVM.ipynb</a:t>
            </a:r>
            <a:r>
              <a:rPr lang="en-US" sz="2000" dirty="0"/>
              <a:t>” notebook.</a:t>
            </a:r>
          </a:p>
        </p:txBody>
      </p:sp>
    </p:spTree>
    <p:extLst>
      <p:ext uri="{BB962C8B-B14F-4D97-AF65-F5344CB8AC3E}">
        <p14:creationId xmlns:p14="http://schemas.microsoft.com/office/powerpoint/2010/main" val="38536930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SG" dirty="0"/>
          </a:p>
        </p:txBody>
      </p:sp>
      <p:sp>
        <p:nvSpPr>
          <p:cNvPr id="3" name="Content Placeholder 2"/>
          <p:cNvSpPr>
            <a:spLocks noGrp="1"/>
          </p:cNvSpPr>
          <p:nvPr>
            <p:ph idx="1"/>
          </p:nvPr>
        </p:nvSpPr>
        <p:spPr/>
        <p:txBody>
          <a:bodyPr/>
          <a:lstStyle/>
          <a:p>
            <a:r>
              <a:rPr lang="en-US" dirty="0"/>
              <a:t>Statistical methods make use of statistical assumptions about the data to build models:</a:t>
            </a:r>
          </a:p>
          <a:p>
            <a:pPr lvl="1"/>
            <a:r>
              <a:rPr lang="en-US" dirty="0"/>
              <a:t>Linear Regression: There is strong correlation between the variables.</a:t>
            </a:r>
          </a:p>
          <a:p>
            <a:pPr lvl="1"/>
            <a:r>
              <a:rPr lang="en-US" dirty="0"/>
              <a:t>Naïve Bayes: Statistical independence between variables.</a:t>
            </a:r>
          </a:p>
          <a:p>
            <a:pPr lvl="1"/>
            <a:r>
              <a:rPr lang="en-US" dirty="0"/>
              <a:t>Decision Trees: Clear decision paths inferred from past decision data.</a:t>
            </a:r>
          </a:p>
          <a:p>
            <a:pPr lvl="1"/>
            <a:r>
              <a:rPr lang="en-US" dirty="0"/>
              <a:t>Support Vector Machines: There exists a hyper-plane that can separate points.</a:t>
            </a:r>
          </a:p>
          <a:p>
            <a:r>
              <a:rPr lang="en-US" dirty="0"/>
              <a:t>Statistical methods are useful:</a:t>
            </a:r>
          </a:p>
          <a:p>
            <a:pPr lvl="1"/>
            <a:r>
              <a:rPr lang="en-US" dirty="0"/>
              <a:t>Simple to build, fast to train.</a:t>
            </a:r>
          </a:p>
          <a:p>
            <a:pPr lvl="1"/>
            <a:r>
              <a:rPr lang="en-US" dirty="0"/>
              <a:t>Can be more useful than neural networks when the data is relatively simple.</a:t>
            </a:r>
          </a:p>
          <a:p>
            <a:pPr lvl="1"/>
            <a:r>
              <a:rPr lang="en-US" dirty="0"/>
              <a:t>Can be good to “test” data to see if it is possible to even build machine learning models for it.</a:t>
            </a:r>
          </a:p>
          <a:p>
            <a:pPr lvl="2"/>
            <a:r>
              <a:rPr lang="en-US" dirty="0"/>
              <a:t>E.g. in the temperature-location example we did in Lab 1, there is little deviation in temperature across the whole of Singapore.</a:t>
            </a:r>
          </a:p>
          <a:p>
            <a:pPr lvl="2"/>
            <a:r>
              <a:rPr lang="en-US" dirty="0"/>
              <a:t>Unlikely to be able to train a machine learning model to predict temperature based on location – indeed we failed in doing so.</a:t>
            </a:r>
          </a:p>
          <a:p>
            <a:endParaRPr lang="en-US" dirty="0"/>
          </a:p>
          <a:p>
            <a:pPr lvl="1"/>
            <a:endParaRPr lang="en-SG" dirty="0"/>
          </a:p>
        </p:txBody>
      </p:sp>
    </p:spTree>
    <p:extLst>
      <p:ext uri="{BB962C8B-B14F-4D97-AF65-F5344CB8AC3E}">
        <p14:creationId xmlns:p14="http://schemas.microsoft.com/office/powerpoint/2010/main" val="4168012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a:t>
            </a:r>
            <a:br>
              <a:rPr lang="en-US" dirty="0"/>
            </a:br>
            <a:r>
              <a:rPr lang="en-US" dirty="0"/>
              <a:t>Assumptions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0501" y="1980723"/>
                <a:ext cx="5484540" cy="4243791"/>
              </a:xfrm>
            </p:spPr>
            <p:txBody>
              <a:bodyPr/>
              <a:lstStyle/>
              <a:p>
                <a:r>
                  <a:rPr lang="en-US" sz="1600" dirty="0"/>
                  <a:t>In linear regression we assume:</a:t>
                </a:r>
              </a:p>
              <a:p>
                <a:pPr lvl="1"/>
                <a:r>
                  <a:rPr lang="en-US" sz="1600" dirty="0"/>
                  <a:t>There is correlation between the dependent (y) and independent (x) variables.</a:t>
                </a:r>
              </a:p>
              <a:p>
                <a:pPr lvl="1"/>
                <a:r>
                  <a:rPr lang="en-US" sz="1600" dirty="0"/>
                  <a:t>y depends on x through a linear equation:</a:t>
                </a:r>
              </a:p>
              <a:p>
                <a:pPr lvl="1"/>
                <a:endParaRPr lang="en-US" sz="1600" dirty="0"/>
              </a:p>
              <a:p>
                <a:pPr lvl="1" indent="0">
                  <a:buNone/>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charset="0"/>
                            </a:rPr>
                            <m:t>𝑦</m:t>
                          </m:r>
                        </m:e>
                        <m:sub>
                          <m:r>
                            <a:rPr lang="en-US" sz="1600" b="0" i="1" smtClean="0">
                              <a:latin typeface="Cambria Math" charset="0"/>
                            </a:rPr>
                            <m:t>𝑖</m:t>
                          </m:r>
                        </m:sub>
                      </m:sSub>
                      <m:r>
                        <a:rPr lang="en-US" sz="1600" b="0" i="1" smtClean="0">
                          <a:latin typeface="Cambria Math" charset="0"/>
                        </a:rPr>
                        <m:t>=</m:t>
                      </m:r>
                      <m:r>
                        <a:rPr lang="en-US" sz="1600" b="0" i="1" smtClean="0">
                          <a:latin typeface="Cambria Math" charset="0"/>
                        </a:rPr>
                        <m:t>𝑎</m:t>
                      </m:r>
                      <m:sSub>
                        <m:sSubPr>
                          <m:ctrlPr>
                            <a:rPr lang="en-US" sz="1600" b="0" i="1" smtClean="0">
                              <a:latin typeface="Cambria Math" panose="02040503050406030204" pitchFamily="18" charset="0"/>
                            </a:rPr>
                          </m:ctrlPr>
                        </m:sSubPr>
                        <m:e>
                          <m:r>
                            <a:rPr lang="en-US" sz="1600" b="0" i="1" smtClean="0">
                              <a:latin typeface="Cambria Math" charset="0"/>
                            </a:rPr>
                            <m:t>𝑥</m:t>
                          </m:r>
                        </m:e>
                        <m:sub>
                          <m:r>
                            <a:rPr lang="en-US" sz="1600" b="0" i="1" smtClean="0">
                              <a:latin typeface="Cambria Math" charset="0"/>
                            </a:rPr>
                            <m:t>𝑖</m:t>
                          </m:r>
                        </m:sub>
                      </m:sSub>
                      <m:r>
                        <a:rPr lang="en-US" sz="1600" b="0" i="1" smtClean="0">
                          <a:latin typeface="Cambria Math" charset="0"/>
                        </a:rPr>
                        <m:t>+</m:t>
                      </m:r>
                      <m:r>
                        <a:rPr lang="en-US" sz="1600" b="0" i="1" smtClean="0">
                          <a:latin typeface="Cambria Math" charset="0"/>
                        </a:rPr>
                        <m:t>𝑏</m:t>
                      </m:r>
                    </m:oMath>
                  </m:oMathPara>
                </a14:m>
                <a:endParaRPr lang="en-US" sz="1600" dirty="0"/>
              </a:p>
              <a:p>
                <a:pPr lvl="1"/>
                <a:r>
                  <a:rPr lang="en-US" sz="1600" dirty="0"/>
                  <a:t>However there is random noise </a:t>
                </a:r>
                <a:r>
                  <a:rPr lang="en-US" sz="1600" i="1" dirty="0"/>
                  <a:t>e</a:t>
                </a:r>
                <a:r>
                  <a:rPr lang="en-US" sz="1600" dirty="0"/>
                  <a:t> in the observations of the dependent variable:</a:t>
                </a:r>
              </a:p>
              <a:p>
                <a:pPr lvl="1"/>
                <a:endParaRPr lang="en-US" sz="1600" dirty="0"/>
              </a:p>
              <a:p>
                <a:pPr lvl="1" indent="0">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charset="0"/>
                            </a:rPr>
                            <m:t>𝑦</m:t>
                          </m:r>
                        </m:e>
                        <m:sub>
                          <m:r>
                            <a:rPr lang="en-US" sz="1600" i="1">
                              <a:latin typeface="Cambria Math" charset="0"/>
                            </a:rPr>
                            <m:t>𝑖</m:t>
                          </m:r>
                        </m:sub>
                      </m:sSub>
                      <m:r>
                        <a:rPr lang="en-US" sz="1600" i="1">
                          <a:latin typeface="Cambria Math" charset="0"/>
                        </a:rPr>
                        <m:t>=</m:t>
                      </m:r>
                      <m:r>
                        <a:rPr lang="en-US" sz="1600" i="1">
                          <a:latin typeface="Cambria Math" charset="0"/>
                        </a:rPr>
                        <m:t>𝑎</m:t>
                      </m:r>
                      <m:sSub>
                        <m:sSubPr>
                          <m:ctrlPr>
                            <a:rPr lang="en-US" sz="1600" i="1">
                              <a:latin typeface="Cambria Math" panose="02040503050406030204" pitchFamily="18" charset="0"/>
                            </a:rPr>
                          </m:ctrlPr>
                        </m:sSubPr>
                        <m:e>
                          <m:r>
                            <a:rPr lang="en-US" sz="1600" i="1">
                              <a:latin typeface="Cambria Math" charset="0"/>
                            </a:rPr>
                            <m:t>𝑥</m:t>
                          </m:r>
                        </m:e>
                        <m:sub>
                          <m:r>
                            <a:rPr lang="en-US" sz="1600" i="1">
                              <a:latin typeface="Cambria Math" charset="0"/>
                            </a:rPr>
                            <m:t>𝑖</m:t>
                          </m:r>
                        </m:sub>
                      </m:sSub>
                      <m:r>
                        <a:rPr lang="en-US" sz="1600" i="1">
                          <a:latin typeface="Cambria Math" charset="0"/>
                        </a:rPr>
                        <m:t>+</m:t>
                      </m:r>
                      <m:r>
                        <a:rPr lang="en-US" sz="1600" b="0" i="1" smtClean="0">
                          <a:latin typeface="Cambria Math" charset="0"/>
                        </a:rPr>
                        <m:t>𝑏</m:t>
                      </m:r>
                      <m:r>
                        <a:rPr lang="en-US" sz="1600" b="0" i="1" smtClean="0">
                          <a:latin typeface="Cambria Math" charset="0"/>
                        </a:rPr>
                        <m:t>+</m:t>
                      </m:r>
                      <m:sSub>
                        <m:sSubPr>
                          <m:ctrlPr>
                            <a:rPr lang="en-US" sz="1600" b="0" i="1" smtClean="0">
                              <a:latin typeface="Cambria Math" panose="02040503050406030204" pitchFamily="18" charset="0"/>
                            </a:rPr>
                          </m:ctrlPr>
                        </m:sSubPr>
                        <m:e>
                          <m:r>
                            <a:rPr lang="en-US" sz="1600" b="0" i="1" smtClean="0">
                              <a:latin typeface="Cambria Math" charset="0"/>
                            </a:rPr>
                            <m:t>𝑒</m:t>
                          </m:r>
                        </m:e>
                        <m:sub>
                          <m:r>
                            <a:rPr lang="en-US" sz="1600" b="0" i="1" smtClean="0">
                              <a:latin typeface="Cambria Math" charset="0"/>
                            </a:rPr>
                            <m:t>𝑖</m:t>
                          </m:r>
                        </m:sub>
                      </m:sSub>
                    </m:oMath>
                  </m:oMathPara>
                </a14:m>
                <a:endParaRPr lang="en-US" sz="1600" dirty="0"/>
              </a:p>
              <a:p>
                <a:pPr lvl="1"/>
                <a:endParaRPr lang="en-US" sz="1600" dirty="0"/>
              </a:p>
              <a:p>
                <a:pPr lvl="1"/>
                <a:r>
                  <a:rPr lang="en-US" sz="1600" dirty="0"/>
                  <a:t> Our task is thus to find </a:t>
                </a:r>
                <a:r>
                  <a:rPr lang="en-US" sz="1600" i="1" dirty="0"/>
                  <a:t>a</a:t>
                </a:r>
                <a:r>
                  <a:rPr lang="en-US" sz="1600" dirty="0"/>
                  <a:t> and </a:t>
                </a:r>
                <a:r>
                  <a:rPr lang="en-US" sz="1600" i="1" dirty="0"/>
                  <a:t>b</a:t>
                </a:r>
                <a:r>
                  <a:rPr lang="en-US" sz="1600" dirty="0"/>
                  <a:t>. BUT FIRST we must test if there is indeed a relationship between </a:t>
                </a:r>
                <a:r>
                  <a:rPr lang="en-US" sz="1600" i="1" dirty="0"/>
                  <a:t>x</a:t>
                </a:r>
                <a:r>
                  <a:rPr lang="en-US" sz="1600" dirty="0"/>
                  <a:t> and </a:t>
                </a:r>
                <a:r>
                  <a:rPr lang="en-US" sz="1600" i="1" dirty="0"/>
                  <a:t>y</a:t>
                </a:r>
                <a:r>
                  <a:rPr lang="en-US" sz="16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0501" y="1980723"/>
                <a:ext cx="5484540" cy="4243791"/>
              </a:xfrm>
              <a:blipFill rotWithShape="0">
                <a:blip r:embed="rId2"/>
                <a:stretch>
                  <a:fillRect l="-222" t="-287" r="-1000"/>
                </a:stretch>
              </a:blipFill>
            </p:spPr>
            <p:txBody>
              <a:bodyPr/>
              <a:lstStyle/>
              <a:p>
                <a:r>
                  <a:rPr lang="en-US">
                    <a:noFill/>
                  </a:rPr>
                  <a:t> </a:t>
                </a:r>
              </a:p>
            </p:txBody>
          </p:sp>
        </mc:Fallback>
      </mc:AlternateContent>
      <p:sp>
        <p:nvSpPr>
          <p:cNvPr id="4" name="AutoShape 2" descr="mage result for linear regression"/>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4" name="Picture 6" descr="inear regres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5041" y="2969143"/>
            <a:ext cx="2886075"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607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a:t>
            </a:r>
            <a:br>
              <a:rPr lang="en-US" dirty="0"/>
            </a:br>
            <a:r>
              <a:rPr lang="en-US" dirty="0"/>
              <a:t>Covariance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Our plot appears to show that sales figures change when GDP figures change.  Hence there seems to be a “covariance”.</a:t>
                </a:r>
              </a:p>
              <a:p>
                <a:endParaRPr lang="en-US" dirty="0"/>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charset="0"/>
                        </a:rPr>
                        <m:t>𝒄𝒐𝒗</m:t>
                      </m:r>
                      <m:d>
                        <m:dPr>
                          <m:ctrlPr>
                            <a:rPr lang="en-US" b="1" i="1" smtClean="0">
                              <a:latin typeface="Cambria Math" panose="02040503050406030204" pitchFamily="18" charset="0"/>
                            </a:rPr>
                          </m:ctrlPr>
                        </m:dPr>
                        <m:e>
                          <m:r>
                            <a:rPr lang="en-US" b="1" i="1" smtClean="0">
                              <a:latin typeface="Cambria Math" charset="0"/>
                            </a:rPr>
                            <m:t>𝒙</m:t>
                          </m:r>
                          <m:r>
                            <a:rPr lang="en-US" b="1" i="1" smtClean="0">
                              <a:latin typeface="Cambria Math" charset="0"/>
                            </a:rPr>
                            <m:t>,</m:t>
                          </m:r>
                          <m:r>
                            <a:rPr lang="en-US" b="1" i="1" smtClean="0">
                              <a:latin typeface="Cambria Math" charset="0"/>
                            </a:rPr>
                            <m:t>𝒚</m:t>
                          </m:r>
                        </m:e>
                      </m:d>
                      <m:r>
                        <a:rPr lang="en-US" b="1" i="1" smtClean="0">
                          <a:latin typeface="Cambria Math" charset="0"/>
                        </a:rPr>
                        <m:t>=</m:t>
                      </m:r>
                      <m:f>
                        <m:fPr>
                          <m:ctrlPr>
                            <a:rPr lang="mr-IN" b="1" i="1" smtClean="0">
                              <a:latin typeface="Cambria Math" panose="02040503050406030204" pitchFamily="18" charset="0"/>
                            </a:rPr>
                          </m:ctrlPr>
                        </m:fPr>
                        <m:num>
                          <m:nary>
                            <m:naryPr>
                              <m:chr m:val="∑"/>
                              <m:ctrlPr>
                                <a:rPr lang="is-IS" b="1" i="1" smtClean="0">
                                  <a:latin typeface="Cambria Math" panose="02040503050406030204" pitchFamily="18" charset="0"/>
                                </a:rPr>
                              </m:ctrlPr>
                            </m:naryPr>
                            <m:sub>
                              <m:r>
                                <m:rPr>
                                  <m:brk m:alnAt="23"/>
                                </m:rPr>
                                <a:rPr lang="en-US" b="1" i="1" smtClean="0">
                                  <a:latin typeface="Cambria Math" charset="0"/>
                                </a:rPr>
                                <m:t>𝒊</m:t>
                              </m:r>
                              <m:r>
                                <a:rPr lang="en-US" b="1" i="1" smtClean="0">
                                  <a:latin typeface="Cambria Math" charset="0"/>
                                </a:rPr>
                                <m:t>=</m:t>
                              </m:r>
                              <m:r>
                                <a:rPr lang="en-US" b="1" i="1" smtClean="0">
                                  <a:latin typeface="Cambria Math" charset="0"/>
                                </a:rPr>
                                <m:t>𝟏</m:t>
                              </m:r>
                            </m:sub>
                            <m:sup>
                              <m:r>
                                <a:rPr lang="en-US" b="1" i="1" smtClean="0">
                                  <a:latin typeface="Cambria Math" charset="0"/>
                                </a:rPr>
                                <m:t>𝒏</m:t>
                              </m:r>
                            </m:sup>
                            <m:e>
                              <m:r>
                                <a:rPr lang="en-US" b="1" i="1" smtClean="0">
                                  <a:latin typeface="Cambria Math" charset="0"/>
                                </a:rPr>
                                <m:t>(</m:t>
                              </m:r>
                              <m:sSub>
                                <m:sSubPr>
                                  <m:ctrlPr>
                                    <a:rPr lang="en-US" b="1" i="1" smtClean="0">
                                      <a:latin typeface="Cambria Math" panose="02040503050406030204" pitchFamily="18" charset="0"/>
                                    </a:rPr>
                                  </m:ctrlPr>
                                </m:sSubPr>
                                <m:e>
                                  <m:r>
                                    <a:rPr lang="en-US" b="1" i="1" smtClean="0">
                                      <a:latin typeface="Cambria Math" charset="0"/>
                                    </a:rPr>
                                    <m:t>𝒙</m:t>
                                  </m:r>
                                </m:e>
                                <m:sub>
                                  <m:r>
                                    <a:rPr lang="en-US" b="1" i="1" smtClean="0">
                                      <a:latin typeface="Cambria Math" charset="0"/>
                                    </a:rPr>
                                    <m:t>𝒊</m:t>
                                  </m:r>
                                </m:sub>
                              </m:sSub>
                              <m:r>
                                <a:rPr lang="en-US" b="1" i="1" smtClean="0">
                                  <a:latin typeface="Cambria Math" charset="0"/>
                                </a:rPr>
                                <m:t>−</m:t>
                              </m:r>
                              <m:acc>
                                <m:accPr>
                                  <m:chr m:val="̅"/>
                                  <m:ctrlPr>
                                    <a:rPr lang="en-US" b="1" i="1" smtClean="0">
                                      <a:latin typeface="Cambria Math" panose="02040503050406030204" pitchFamily="18" charset="0"/>
                                    </a:rPr>
                                  </m:ctrlPr>
                                </m:accPr>
                                <m:e>
                                  <m:r>
                                    <a:rPr lang="en-US" b="1" i="1" smtClean="0">
                                      <a:latin typeface="Cambria Math" charset="0"/>
                                    </a:rPr>
                                    <m:t>𝒙</m:t>
                                  </m:r>
                                </m:e>
                              </m:acc>
                              <m:r>
                                <a:rPr lang="en-US" b="1" i="1" smtClean="0">
                                  <a:latin typeface="Cambria Math" charset="0"/>
                                </a:rPr>
                                <m:t>)(</m:t>
                              </m:r>
                              <m:sSub>
                                <m:sSubPr>
                                  <m:ctrlPr>
                                    <a:rPr lang="en-US" b="1" i="1" smtClean="0">
                                      <a:latin typeface="Cambria Math" panose="02040503050406030204" pitchFamily="18" charset="0"/>
                                    </a:rPr>
                                  </m:ctrlPr>
                                </m:sSubPr>
                                <m:e>
                                  <m:r>
                                    <a:rPr lang="en-US" b="1" i="1" smtClean="0">
                                      <a:latin typeface="Cambria Math" charset="0"/>
                                    </a:rPr>
                                    <m:t>𝒚</m:t>
                                  </m:r>
                                </m:e>
                                <m:sub>
                                  <m:r>
                                    <a:rPr lang="en-US" b="1" i="1" smtClean="0">
                                      <a:latin typeface="Cambria Math" charset="0"/>
                                    </a:rPr>
                                    <m:t>𝒊</m:t>
                                  </m:r>
                                </m:sub>
                              </m:sSub>
                              <m:r>
                                <a:rPr lang="en-US" b="1" i="1" smtClean="0">
                                  <a:latin typeface="Cambria Math" charset="0"/>
                                </a:rPr>
                                <m:t>−</m:t>
                              </m:r>
                              <m:acc>
                                <m:accPr>
                                  <m:chr m:val="̅"/>
                                  <m:ctrlPr>
                                    <a:rPr lang="en-US" b="1" i="1" smtClean="0">
                                      <a:latin typeface="Cambria Math" panose="02040503050406030204" pitchFamily="18" charset="0"/>
                                    </a:rPr>
                                  </m:ctrlPr>
                                </m:accPr>
                                <m:e>
                                  <m:r>
                                    <a:rPr lang="en-US" b="1" i="1" smtClean="0">
                                      <a:latin typeface="Cambria Math" charset="0"/>
                                    </a:rPr>
                                    <m:t>𝒚</m:t>
                                  </m:r>
                                </m:e>
                              </m:acc>
                              <m:r>
                                <a:rPr lang="en-US" b="1" i="1" smtClean="0">
                                  <a:latin typeface="Cambria Math" charset="0"/>
                                </a:rPr>
                                <m:t>)</m:t>
                              </m:r>
                            </m:e>
                          </m:nary>
                        </m:num>
                        <m:den>
                          <m:r>
                            <a:rPr lang="en-US" b="1" i="1" smtClean="0">
                              <a:latin typeface="Cambria Math" charset="0"/>
                            </a:rPr>
                            <m:t>𝒏</m:t>
                          </m:r>
                          <m:r>
                            <a:rPr lang="en-US" b="1" i="1" smtClean="0">
                              <a:latin typeface="Cambria Math" charset="0"/>
                            </a:rPr>
                            <m:t>−</m:t>
                          </m:r>
                          <m:r>
                            <a:rPr lang="en-US" b="1" i="1" smtClean="0">
                              <a:latin typeface="Cambria Math" charset="0"/>
                            </a:rPr>
                            <m:t>𝟏</m:t>
                          </m:r>
                        </m:den>
                      </m:f>
                    </m:oMath>
                  </m:oMathPara>
                </a14:m>
                <a:endParaRPr lang="en-US" dirty="0"/>
              </a:p>
              <a:p>
                <a:r>
                  <a:rPr lang="en-US" dirty="0"/>
                  <a:t>Hence we first calculate the averages for the GDP and Sales figures:</a:t>
                </a:r>
              </a:p>
              <a:p>
                <a:pPr lvl="1"/>
                <a:r>
                  <a:rPr lang="en-US" dirty="0"/>
                  <a:t>Average(GDP) = (1+1.9+2.4+2.6+2.9)/5 = 2.16</a:t>
                </a:r>
              </a:p>
              <a:p>
                <a:pPr lvl="1"/>
                <a:r>
                  <a:rPr lang="en-US" dirty="0"/>
                  <a:t>Average(Sales) = (100+250+275+200+300)/5 = 225</a:t>
                </a:r>
              </a:p>
              <a:p>
                <a:pPr lvl="1"/>
                <a:r>
                  <a:rPr lang="en-US" dirty="0" err="1"/>
                  <a:t>Cov</a:t>
                </a:r>
                <a:r>
                  <a:rPr lang="en-US" dirty="0"/>
                  <a:t>(Sales, GDP) = </a:t>
                </a:r>
              </a:p>
              <a:p>
                <a:pPr lvl="1" indent="0">
                  <a:buNone/>
                </a:pPr>
                <a:r>
                  <a:rPr lang="en-US" dirty="0"/>
                  <a:t>	((1-2.16)(100-225)+(1.9-2.16)(250-225)+(2.4-2.16)(275-225)+(2.6-2.16)(200-225)+(2.9-2.16)(300-225))/4</a:t>
                </a:r>
              </a:p>
              <a:p>
                <a:pPr marL="0" indent="0">
                  <a:buNone/>
                </a:pPr>
                <a:r>
                  <a:rPr lang="en-US" dirty="0"/>
                  <a:t>	= </a:t>
                </a:r>
                <a:r>
                  <a:rPr lang="en-US" b="0" dirty="0"/>
                  <a:t>48.75</a:t>
                </a:r>
              </a:p>
              <a:p>
                <a:r>
                  <a:rPr lang="en-US" dirty="0"/>
                  <a:t>Since this number is positive, sales figures grow in the same direction as GDP.</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35" t="-287"/>
                </a:stretch>
              </a:blipFill>
            </p:spPr>
            <p:txBody>
              <a:bodyPr/>
              <a:lstStyle/>
              <a:p>
                <a:r>
                  <a:rPr lang="en-US">
                    <a:noFill/>
                  </a:rPr>
                  <a:t> </a:t>
                </a:r>
              </a:p>
            </p:txBody>
          </p:sp>
        </mc:Fallback>
      </mc:AlternateContent>
    </p:spTree>
    <p:extLst>
      <p:ext uri="{BB962C8B-B14F-4D97-AF65-F5344CB8AC3E}">
        <p14:creationId xmlns:p14="http://schemas.microsoft.com/office/powerpoint/2010/main" val="3761536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a:t>
            </a:r>
            <a:br>
              <a:rPr lang="en-US" dirty="0"/>
            </a:br>
            <a:r>
              <a:rPr lang="en-US" dirty="0"/>
              <a:t>Correlation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covariance just tells us the direction in which the dependent variable grows according to the independent variable, and the relative strength.  We need to scale to between -1 and 1 in order to see how well correlated these two variables are.</a:t>
                </a:r>
              </a:p>
              <a:p>
                <a:pPr lvl="1"/>
                <a:r>
                  <a:rPr lang="en-US" dirty="0"/>
                  <a:t>The standard deviation of a variable x is given by:</a:t>
                </a:r>
              </a:p>
              <a:p>
                <a:pPr lvl="1" indent="0">
                  <a:buNone/>
                </a:pPr>
                <a:endParaRPr lang="en-US" dirty="0"/>
              </a:p>
              <a:p>
                <a:pPr lvl="1"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𝑠</m:t>
                          </m:r>
                        </m:e>
                        <m:sub>
                          <m:r>
                            <a:rPr lang="en-US" b="0" i="1" smtClean="0">
                              <a:latin typeface="Cambria Math" charset="0"/>
                            </a:rPr>
                            <m:t>𝑥</m:t>
                          </m:r>
                        </m:sub>
                      </m:sSub>
                      <m:r>
                        <a:rPr lang="en-US" b="0" i="1" smtClean="0">
                          <a:latin typeface="Cambria Math" charset="0"/>
                        </a:rPr>
                        <m:t>=</m:t>
                      </m:r>
                      <m:rad>
                        <m:radPr>
                          <m:degHide m:val="on"/>
                          <m:ctrlPr>
                            <a:rPr lang="en-US" b="0" i="1" smtClean="0">
                              <a:latin typeface="Cambria Math" panose="02040503050406030204" pitchFamily="18" charset="0"/>
                            </a:rPr>
                          </m:ctrlPr>
                        </m:radPr>
                        <m:deg/>
                        <m:e>
                          <m:f>
                            <m:fPr>
                              <m:ctrlPr>
                                <a:rPr lang="mr-IN" b="0" i="1" smtClean="0">
                                  <a:latin typeface="Cambria Math" panose="02040503050406030204" pitchFamily="18" charset="0"/>
                                </a:rPr>
                              </m:ctrlPr>
                            </m:fPr>
                            <m:num>
                              <m:nary>
                                <m:naryPr>
                                  <m:chr m:val="∑"/>
                                  <m:limLoc m:val="subSup"/>
                                  <m:ctrlPr>
                                    <a:rPr lang="is-IS" b="0" i="1" smtClean="0">
                                      <a:latin typeface="Cambria Math" panose="02040503050406030204" pitchFamily="18" charset="0"/>
                                    </a:rPr>
                                  </m:ctrlPr>
                                </m:naryPr>
                                <m:sub>
                                  <m:r>
                                    <m:rPr>
                                      <m:brk m:alnAt="25"/>
                                    </m:rPr>
                                    <a:rPr lang="en-US" b="0" i="1" smtClean="0">
                                      <a:latin typeface="Cambria Math" charset="0"/>
                                    </a:rPr>
                                    <m:t>𝑖</m:t>
                                  </m:r>
                                  <m:r>
                                    <a:rPr lang="en-US" b="0" i="1" smtClean="0">
                                      <a:latin typeface="Cambria Math" charset="0"/>
                                    </a:rPr>
                                    <m:t>=1</m:t>
                                  </m:r>
                                </m:sub>
                                <m:sup>
                                  <m:r>
                                    <a:rPr lang="en-US" b="0" i="1" smtClean="0">
                                      <a:latin typeface="Cambria Math" charset="0"/>
                                    </a:rPr>
                                    <m:t>𝑛</m:t>
                                  </m:r>
                                </m:sup>
                                <m:e>
                                  <m:sSup>
                                    <m:sSupPr>
                                      <m:ctrlPr>
                                        <a:rPr lang="is-IS" b="0" i="1" smtClean="0">
                                          <a:latin typeface="Cambria Math" panose="02040503050406030204" pitchFamily="18" charset="0"/>
                                        </a:rPr>
                                      </m:ctrlPr>
                                    </m:sSupPr>
                                    <m:e>
                                      <m:r>
                                        <a:rPr lang="en-US" i="1">
                                          <a:latin typeface="Cambria Math" charset="0"/>
                                        </a:rPr>
                                        <m:t>(</m:t>
                                      </m:r>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𝑖</m:t>
                                          </m:r>
                                        </m:sub>
                                      </m:sSub>
                                      <m:r>
                                        <a:rPr lang="en-US" i="1">
                                          <a:latin typeface="Cambria Math" charset="0"/>
                                        </a:rPr>
                                        <m:t>−</m:t>
                                      </m:r>
                                      <m:acc>
                                        <m:accPr>
                                          <m:chr m:val="̅"/>
                                          <m:ctrlPr>
                                            <a:rPr lang="en-US" i="1">
                                              <a:latin typeface="Cambria Math" panose="02040503050406030204" pitchFamily="18" charset="0"/>
                                            </a:rPr>
                                          </m:ctrlPr>
                                        </m:accPr>
                                        <m:e>
                                          <m:r>
                                            <a:rPr lang="en-US" i="1">
                                              <a:latin typeface="Cambria Math" charset="0"/>
                                            </a:rPr>
                                            <m:t>𝑥</m:t>
                                          </m:r>
                                        </m:e>
                                      </m:acc>
                                      <m:r>
                                        <a:rPr lang="en-US" i="1">
                                          <a:latin typeface="Cambria Math" charset="0"/>
                                        </a:rPr>
                                        <m:t>)</m:t>
                                      </m:r>
                                    </m:e>
                                    <m:sup>
                                      <m:r>
                                        <a:rPr lang="en-US" b="0" i="1" smtClean="0">
                                          <a:latin typeface="Cambria Math" charset="0"/>
                                        </a:rPr>
                                        <m:t>2</m:t>
                                      </m:r>
                                    </m:sup>
                                  </m:sSup>
                                </m:e>
                              </m:nary>
                            </m:num>
                            <m:den>
                              <m:r>
                                <a:rPr lang="en-US" b="0" i="1" smtClean="0">
                                  <a:latin typeface="Cambria Math" charset="0"/>
                                </a:rPr>
                                <m:t>𝑛</m:t>
                              </m:r>
                              <m:r>
                                <a:rPr lang="en-US" b="0" i="1" smtClean="0">
                                  <a:latin typeface="Cambria Math" charset="0"/>
                                </a:rPr>
                                <m:t>−1</m:t>
                              </m:r>
                            </m:den>
                          </m:f>
                        </m:e>
                      </m:rad>
                    </m:oMath>
                  </m:oMathPara>
                </a14:m>
                <a:endParaRPr lang="en-US" dirty="0"/>
              </a:p>
              <a:p>
                <a:pPr lvl="1" indent="0">
                  <a:buNone/>
                </a:pPr>
                <a:endParaRPr lang="en-US" sz="1600" dirty="0"/>
              </a:p>
              <a:p>
                <a:pPr lvl="1" indent="0">
                  <a:buNone/>
                </a:pPr>
                <a:r>
                  <a:rPr lang="en-US" sz="1600" dirty="0"/>
                  <a:t>The correlation between </a:t>
                </a:r>
                <a:r>
                  <a:rPr lang="en-US" sz="1600" i="1" dirty="0"/>
                  <a:t>x </a:t>
                </a:r>
                <a:r>
                  <a:rPr lang="en-US" sz="1600" dirty="0"/>
                  <a:t> and </a:t>
                </a:r>
                <a:r>
                  <a:rPr lang="en-US" sz="1600" i="1" dirty="0"/>
                  <a:t>y</a:t>
                </a:r>
                <a:r>
                  <a:rPr lang="en-US" sz="1600" dirty="0"/>
                  <a:t> is given by:</a:t>
                </a:r>
              </a:p>
              <a:p>
                <a:pPr lvl="1" indent="0">
                  <a:buNone/>
                </a:pPr>
                <a:endParaRPr lang="en-US" sz="1600" dirty="0"/>
              </a:p>
              <a:p>
                <a:pPr lvl="1" indent="0">
                  <a:buNone/>
                </a:pPr>
                <a14:m>
                  <m:oMathPara xmlns:m="http://schemas.openxmlformats.org/officeDocument/2006/math">
                    <m:oMathParaPr>
                      <m:jc m:val="centerGroup"/>
                    </m:oMathParaPr>
                    <m:oMath xmlns:m="http://schemas.openxmlformats.org/officeDocument/2006/math">
                      <m:r>
                        <a:rPr lang="en-US" sz="1600" i="1" smtClean="0">
                          <a:latin typeface="Cambria Math" charset="0"/>
                          <a:ea typeface="Cambria Math" charset="0"/>
                          <a:cs typeface="Cambria Math" charset="0"/>
                        </a:rPr>
                        <m:t>𝜌</m:t>
                      </m:r>
                      <m:r>
                        <a:rPr lang="en-US" sz="1600" b="0" i="1" smtClean="0">
                          <a:latin typeface="Cambria Math" charset="0"/>
                          <a:ea typeface="Cambria Math" charset="0"/>
                          <a:cs typeface="Cambria Math" charset="0"/>
                        </a:rPr>
                        <m:t>=</m:t>
                      </m:r>
                      <m:f>
                        <m:fPr>
                          <m:ctrlPr>
                            <a:rPr lang="mr-IN" sz="1600" b="0" i="1" smtClean="0">
                              <a:latin typeface="Cambria Math" panose="02040503050406030204" pitchFamily="18" charset="0"/>
                              <a:ea typeface="Cambria Math" charset="0"/>
                              <a:cs typeface="Cambria Math" charset="0"/>
                            </a:rPr>
                          </m:ctrlPr>
                        </m:fPr>
                        <m:num>
                          <m:r>
                            <a:rPr lang="en-US" sz="1600" b="0" i="1" smtClean="0">
                              <a:latin typeface="Cambria Math" charset="0"/>
                              <a:ea typeface="Cambria Math" charset="0"/>
                              <a:cs typeface="Cambria Math" charset="0"/>
                            </a:rPr>
                            <m:t>𝑐𝑜𝑣</m:t>
                          </m:r>
                          <m:r>
                            <a:rPr lang="en-US" sz="1600" b="0" i="1" smtClean="0">
                              <a:latin typeface="Cambria Math" charset="0"/>
                              <a:ea typeface="Cambria Math" charset="0"/>
                              <a:cs typeface="Cambria Math" charset="0"/>
                            </a:rPr>
                            <m:t>(</m:t>
                          </m:r>
                          <m:r>
                            <a:rPr lang="en-US" sz="1600" b="0" i="1" smtClean="0">
                              <a:latin typeface="Cambria Math" charset="0"/>
                              <a:ea typeface="Cambria Math" charset="0"/>
                              <a:cs typeface="Cambria Math" charset="0"/>
                            </a:rPr>
                            <m:t>𝑥</m:t>
                          </m:r>
                          <m:r>
                            <a:rPr lang="en-US" sz="1600" b="0" i="1" smtClean="0">
                              <a:latin typeface="Cambria Math" charset="0"/>
                              <a:ea typeface="Cambria Math" charset="0"/>
                              <a:cs typeface="Cambria Math" charset="0"/>
                            </a:rPr>
                            <m:t>,</m:t>
                          </m:r>
                          <m:r>
                            <a:rPr lang="en-US" sz="1600" b="0" i="1" smtClean="0">
                              <a:latin typeface="Cambria Math" charset="0"/>
                              <a:ea typeface="Cambria Math" charset="0"/>
                              <a:cs typeface="Cambria Math" charset="0"/>
                            </a:rPr>
                            <m:t>𝑦</m:t>
                          </m:r>
                          <m:r>
                            <a:rPr lang="en-US" sz="1600" b="0" i="1" smtClean="0">
                              <a:latin typeface="Cambria Math" charset="0"/>
                              <a:ea typeface="Cambria Math" charset="0"/>
                              <a:cs typeface="Cambria Math" charset="0"/>
                            </a:rPr>
                            <m:t>)</m:t>
                          </m:r>
                        </m:num>
                        <m:den>
                          <m:sSub>
                            <m:sSubPr>
                              <m:ctrlPr>
                                <a:rPr lang="en-US" sz="1600" b="0" i="1" smtClean="0">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𝑠</m:t>
                              </m:r>
                            </m:e>
                            <m:sub>
                              <m:r>
                                <a:rPr lang="en-US" sz="1600" b="0" i="1" smtClean="0">
                                  <a:latin typeface="Cambria Math" charset="0"/>
                                  <a:ea typeface="Cambria Math" charset="0"/>
                                  <a:cs typeface="Cambria Math" charset="0"/>
                                </a:rPr>
                                <m:t>𝑥</m:t>
                              </m:r>
                            </m:sub>
                          </m:sSub>
                          <m:sSub>
                            <m:sSubPr>
                              <m:ctrlPr>
                                <a:rPr lang="en-US" sz="1600" b="0" i="1" smtClean="0">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𝑠</m:t>
                              </m:r>
                            </m:e>
                            <m:sub>
                              <m:r>
                                <a:rPr lang="en-US" sz="1600" b="0" i="1" smtClean="0">
                                  <a:latin typeface="Cambria Math" charset="0"/>
                                  <a:ea typeface="Cambria Math" charset="0"/>
                                  <a:cs typeface="Cambria Math" charset="0"/>
                                </a:rPr>
                                <m:t>𝑦</m:t>
                              </m:r>
                            </m:sub>
                          </m:sSub>
                        </m:den>
                      </m:f>
                    </m:oMath>
                  </m:oMathPara>
                </a14:m>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35" t="-287" r="-549"/>
                </a:stretch>
              </a:blipFill>
            </p:spPr>
            <p:txBody>
              <a:bodyPr/>
              <a:lstStyle/>
              <a:p>
                <a:r>
                  <a:rPr lang="en-US">
                    <a:noFill/>
                  </a:rPr>
                  <a:t> </a:t>
                </a:r>
              </a:p>
            </p:txBody>
          </p:sp>
        </mc:Fallback>
      </mc:AlternateContent>
    </p:spTree>
    <p:extLst>
      <p:ext uri="{BB962C8B-B14F-4D97-AF65-F5344CB8AC3E}">
        <p14:creationId xmlns:p14="http://schemas.microsoft.com/office/powerpoint/2010/main" val="4280413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a:t>
            </a:r>
            <a:br>
              <a:rPr lang="en-US" dirty="0"/>
            </a:br>
            <a:r>
              <a:rPr lang="en-US" dirty="0"/>
              <a:t>Correlation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Given our sample data, </a:t>
                </a:r>
                <a:r>
                  <a:rPr lang="en-US" i="1" dirty="0" err="1"/>
                  <a:t>s</a:t>
                </a:r>
                <a:r>
                  <a:rPr lang="en-US" i="1" baseline="-25000" dirty="0" err="1"/>
                  <a:t>x</a:t>
                </a:r>
                <a:r>
                  <a:rPr lang="en-US" i="1" dirty="0"/>
                  <a:t> = 0.74 </a:t>
                </a:r>
                <a:r>
                  <a:rPr lang="en-US" dirty="0"/>
                  <a:t>and </a:t>
                </a:r>
                <a:r>
                  <a:rPr lang="en-US" i="1" dirty="0" err="1"/>
                  <a:t>s</a:t>
                </a:r>
                <a:r>
                  <a:rPr lang="en-US" i="1" baseline="-25000" dirty="0" err="1"/>
                  <a:t>y</a:t>
                </a:r>
                <a:r>
                  <a:rPr lang="en-US" i="1" dirty="0"/>
                  <a:t>=79.06</a:t>
                </a:r>
                <a:r>
                  <a:rPr lang="en-US" dirty="0"/>
                  <a:t>, giving is a correlation of:</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𝝆</m:t>
                      </m:r>
                      <m:r>
                        <a:rPr lang="en-US" b="1" i="1" smtClean="0">
                          <a:latin typeface="Cambria Math" charset="0"/>
                          <a:ea typeface="Cambria Math" charset="0"/>
                          <a:cs typeface="Cambria Math" charset="0"/>
                        </a:rPr>
                        <m:t>=</m:t>
                      </m:r>
                      <m:f>
                        <m:fPr>
                          <m:ctrlPr>
                            <a:rPr lang="mr-IN" b="1" i="1" smtClean="0">
                              <a:latin typeface="Cambria Math" panose="02040503050406030204" pitchFamily="18" charset="0"/>
                              <a:ea typeface="Cambria Math" charset="0"/>
                              <a:cs typeface="Cambria Math" charset="0"/>
                            </a:rPr>
                          </m:ctrlPr>
                        </m:fPr>
                        <m:num>
                          <m:r>
                            <a:rPr lang="en-US" b="1" i="1" smtClean="0">
                              <a:latin typeface="Cambria Math" charset="0"/>
                              <a:ea typeface="Cambria Math" charset="0"/>
                              <a:cs typeface="Cambria Math" charset="0"/>
                            </a:rPr>
                            <m:t>𝟒𝟖</m:t>
                          </m:r>
                          <m:r>
                            <a:rPr lang="en-US" b="1" i="1" smtClean="0">
                              <a:latin typeface="Cambria Math" charset="0"/>
                              <a:ea typeface="Cambria Math" charset="0"/>
                              <a:cs typeface="Cambria Math" charset="0"/>
                            </a:rPr>
                            <m:t>.</m:t>
                          </m:r>
                          <m:r>
                            <a:rPr lang="en-US" b="1" i="1" smtClean="0">
                              <a:latin typeface="Cambria Math" charset="0"/>
                              <a:ea typeface="Cambria Math" charset="0"/>
                              <a:cs typeface="Cambria Math" charset="0"/>
                            </a:rPr>
                            <m:t>𝟕𝟓</m:t>
                          </m:r>
                        </m:num>
                        <m:den>
                          <m:r>
                            <a:rPr lang="en-US" b="1" i="1" smtClean="0">
                              <a:latin typeface="Cambria Math" charset="0"/>
                              <a:ea typeface="Cambria Math" charset="0"/>
                              <a:cs typeface="Cambria Math" charset="0"/>
                            </a:rPr>
                            <m:t>(</m:t>
                          </m:r>
                          <m:r>
                            <a:rPr lang="en-US" b="1" i="1" smtClean="0">
                              <a:latin typeface="Cambria Math" charset="0"/>
                              <a:ea typeface="Cambria Math" charset="0"/>
                              <a:cs typeface="Cambria Math" charset="0"/>
                            </a:rPr>
                            <m:t>𝟎</m:t>
                          </m:r>
                          <m:r>
                            <a:rPr lang="en-US" b="1" i="1" smtClean="0">
                              <a:latin typeface="Cambria Math" charset="0"/>
                              <a:ea typeface="Cambria Math" charset="0"/>
                              <a:cs typeface="Cambria Math" charset="0"/>
                            </a:rPr>
                            <m:t>.</m:t>
                          </m:r>
                          <m:r>
                            <a:rPr lang="en-US" b="1" i="1" smtClean="0">
                              <a:latin typeface="Cambria Math" charset="0"/>
                              <a:ea typeface="Cambria Math" charset="0"/>
                              <a:cs typeface="Cambria Math" charset="0"/>
                            </a:rPr>
                            <m:t>𝟕𝟒</m:t>
                          </m:r>
                          <m:r>
                            <a:rPr lang="en-US" b="1" i="1" smtClean="0">
                              <a:latin typeface="Cambria Math" charset="0"/>
                              <a:ea typeface="Cambria Math" charset="0"/>
                              <a:cs typeface="Cambria Math" charset="0"/>
                            </a:rPr>
                            <m:t>)(</m:t>
                          </m:r>
                          <m:r>
                            <a:rPr lang="en-US" b="1" i="1" smtClean="0">
                              <a:latin typeface="Cambria Math" charset="0"/>
                              <a:ea typeface="Cambria Math" charset="0"/>
                              <a:cs typeface="Cambria Math" charset="0"/>
                            </a:rPr>
                            <m:t>𝟕𝟗</m:t>
                          </m:r>
                          <m:r>
                            <a:rPr lang="en-US" b="1" i="1" smtClean="0">
                              <a:latin typeface="Cambria Math" charset="0"/>
                              <a:ea typeface="Cambria Math" charset="0"/>
                              <a:cs typeface="Cambria Math" charset="0"/>
                            </a:rPr>
                            <m:t>.</m:t>
                          </m:r>
                          <m:r>
                            <a:rPr lang="en-US" b="1" i="1" smtClean="0">
                              <a:latin typeface="Cambria Math" charset="0"/>
                              <a:ea typeface="Cambria Math" charset="0"/>
                              <a:cs typeface="Cambria Math" charset="0"/>
                            </a:rPr>
                            <m:t>𝟎𝟔</m:t>
                          </m:r>
                          <m:r>
                            <a:rPr lang="en-US" b="1" i="1" smtClean="0">
                              <a:latin typeface="Cambria Math" charset="0"/>
                              <a:ea typeface="Cambria Math" charset="0"/>
                              <a:cs typeface="Cambria Math" charset="0"/>
                            </a:rPr>
                            <m:t>)</m:t>
                          </m:r>
                        </m:den>
                      </m:f>
                      <m:r>
                        <a:rPr lang="en-US" b="1" i="1" smtClean="0">
                          <a:latin typeface="Cambria Math" charset="0"/>
                          <a:ea typeface="Cambria Math" charset="0"/>
                          <a:cs typeface="Cambria Math" charset="0"/>
                        </a:rPr>
                        <m:t>=</m:t>
                      </m:r>
                      <m:r>
                        <a:rPr lang="en-US" b="1" i="1" smtClean="0">
                          <a:latin typeface="Cambria Math" charset="0"/>
                          <a:ea typeface="Cambria Math" charset="0"/>
                          <a:cs typeface="Cambria Math" charset="0"/>
                        </a:rPr>
                        <m:t>𝟎</m:t>
                      </m:r>
                      <m:r>
                        <a:rPr lang="en-US" b="1" i="1" smtClean="0">
                          <a:latin typeface="Cambria Math" charset="0"/>
                          <a:ea typeface="Cambria Math" charset="0"/>
                          <a:cs typeface="Cambria Math" charset="0"/>
                        </a:rPr>
                        <m:t>.</m:t>
                      </m:r>
                      <m:r>
                        <a:rPr lang="en-US" b="1" i="1" smtClean="0">
                          <a:latin typeface="Cambria Math" charset="0"/>
                          <a:ea typeface="Cambria Math" charset="0"/>
                          <a:cs typeface="Cambria Math" charset="0"/>
                        </a:rPr>
                        <m:t>𝟖𝟑</m:t>
                      </m:r>
                    </m:oMath>
                  </m:oMathPara>
                </a14:m>
                <a:endParaRPr lang="en-US" b="1" dirty="0">
                  <a:ea typeface="Cambria Math" charset="0"/>
                  <a:cs typeface="Cambria Math" charset="0"/>
                </a:endParaRPr>
              </a:p>
              <a:p>
                <a:pPr marL="0" indent="0">
                  <a:buNone/>
                </a:pPr>
                <a:endParaRPr lang="en-US" b="1" dirty="0">
                  <a:ea typeface="Cambria Math" charset="0"/>
                  <a:cs typeface="Cambria Math" charset="0"/>
                </a:endParaRPr>
              </a:p>
              <a:p>
                <a:r>
                  <a:rPr lang="en-US" dirty="0"/>
                  <a:t>Since this number is quite close to 1, we see that sales figures are strongly correlated to GDP growth.</a:t>
                </a:r>
              </a:p>
              <a:p>
                <a:pPr lvl="1"/>
                <a:r>
                  <a:rPr lang="en-US" dirty="0"/>
                  <a:t>Hence it makes sense for us to try to create a linear model for the two variables.</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35" t="-287"/>
                </a:stretch>
              </a:blipFill>
            </p:spPr>
            <p:txBody>
              <a:bodyPr/>
              <a:lstStyle/>
              <a:p>
                <a:r>
                  <a:rPr lang="en-US">
                    <a:noFill/>
                  </a:rPr>
                  <a:t> </a:t>
                </a:r>
              </a:p>
            </p:txBody>
          </p:sp>
        </mc:Fallback>
      </mc:AlternateContent>
    </p:spTree>
    <p:extLst>
      <p:ext uri="{BB962C8B-B14F-4D97-AF65-F5344CB8AC3E}">
        <p14:creationId xmlns:p14="http://schemas.microsoft.com/office/powerpoint/2010/main" val="1736614012"/>
      </p:ext>
    </p:extLst>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19441</TotalTime>
  <Words>4937</Words>
  <Application>Microsoft Macintosh PowerPoint</Application>
  <PresentationFormat>On-screen Show (4:3)</PresentationFormat>
  <Paragraphs>540</Paragraphs>
  <Slides>59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Calibri</vt:lpstr>
      <vt:lpstr>Cambria Math</vt:lpstr>
      <vt:lpstr>Times</vt:lpstr>
      <vt:lpstr>Times New Roman</vt:lpstr>
      <vt:lpstr>Wingdings</vt:lpstr>
      <vt:lpstr>Blank</vt:lpstr>
      <vt:lpstr>PowerPoint Presentation</vt:lpstr>
      <vt:lpstr>Introduction</vt:lpstr>
      <vt:lpstr>REGRESSION : LINEAR models</vt:lpstr>
      <vt:lpstr>Statistical – Regression</vt:lpstr>
      <vt:lpstr>Simple Linear Regression</vt:lpstr>
      <vt:lpstr>Simple Linear Regression Assumptions</vt:lpstr>
      <vt:lpstr>Simple Linear Regression Covariance</vt:lpstr>
      <vt:lpstr>Simple Linear Regression Correlation</vt:lpstr>
      <vt:lpstr>Simple Linear Regression Correlation</vt:lpstr>
      <vt:lpstr>Simple Linear Regression Parameter Estimation</vt:lpstr>
      <vt:lpstr>Simple Linear Regression Parameter Estimation</vt:lpstr>
      <vt:lpstr>Simple Linear Regression Parameter Estimation</vt:lpstr>
      <vt:lpstr>Simple Linear Regression Example</vt:lpstr>
      <vt:lpstr>CLASSIFICATION: NAÏVE BAYES METHOD</vt:lpstr>
      <vt:lpstr>Naïve Bayes Classifier</vt:lpstr>
      <vt:lpstr>Naïve Bayes Classifier Assumptions</vt:lpstr>
      <vt:lpstr>Naïve Bayes Classifier Assumptions</vt:lpstr>
      <vt:lpstr>Naïve Bayes Classifier Parameter Estimation</vt:lpstr>
      <vt:lpstr>Normal Distribution Naïve Bayes Continuous Variables</vt:lpstr>
      <vt:lpstr>Normal Distribution Naïve Bayes Continuous Variables</vt:lpstr>
      <vt:lpstr>Normal Distribution Naïve Bayes Continuous Variables</vt:lpstr>
      <vt:lpstr>Normal Distribution Naïve Bayes Continuous Variables</vt:lpstr>
      <vt:lpstr>Normal Distribution Naïve Bayes Continuous Variables</vt:lpstr>
      <vt:lpstr>Multinomial Naïve Bayes Frequencies</vt:lpstr>
      <vt:lpstr>Multinomial Naïve Bayes Frequencies</vt:lpstr>
      <vt:lpstr>Multinomial Naïve Bayes Frequencies</vt:lpstr>
      <vt:lpstr>Bernoulli Naïve Bayes Boolean Features</vt:lpstr>
      <vt:lpstr>Naïve Bayes Hands-on</vt:lpstr>
      <vt:lpstr>Classification: Decision Trees</vt:lpstr>
      <vt:lpstr>Decision Trees</vt:lpstr>
      <vt:lpstr>Decision Trees</vt:lpstr>
      <vt:lpstr>Decision Trees</vt:lpstr>
      <vt:lpstr>Deriving Decision Trees from Data</vt:lpstr>
      <vt:lpstr>Deriving Decision Trees from Data</vt:lpstr>
      <vt:lpstr>The ID3 Algorithm</vt:lpstr>
      <vt:lpstr>The ID3 Algorithm</vt:lpstr>
      <vt:lpstr>The ID3 Algorithm</vt:lpstr>
      <vt:lpstr>The ID3 Algorithm</vt:lpstr>
      <vt:lpstr>The ID3 Algorithm</vt:lpstr>
      <vt:lpstr>The ID3 Algorithm</vt:lpstr>
      <vt:lpstr>The ID3 Algorithm</vt:lpstr>
      <vt:lpstr>The ID3 Algorithm</vt:lpstr>
      <vt:lpstr>The ID3 Algorithm</vt:lpstr>
      <vt:lpstr>The ID3 Algorithm</vt:lpstr>
      <vt:lpstr>The ID3 Algorithm</vt:lpstr>
      <vt:lpstr>The ID3 Algorithm</vt:lpstr>
      <vt:lpstr>The ID3 Algorithm</vt:lpstr>
      <vt:lpstr>The C4.5 Algorithm, Regression Trees</vt:lpstr>
      <vt:lpstr>Decision Trees Hands-on</vt:lpstr>
      <vt:lpstr>Classification: support vector machines</vt:lpstr>
      <vt:lpstr>Support Vector Machines Separation Hyperplanes</vt:lpstr>
      <vt:lpstr>Support Vector Machines Assumptions</vt:lpstr>
      <vt:lpstr>Support Vector Machines Assumptions</vt:lpstr>
      <vt:lpstr>Support Vector Machines Non-Linearly Separable Points</vt:lpstr>
      <vt:lpstr>Support Vector Machines Parameter Estimation</vt:lpstr>
      <vt:lpstr>Support Vector Machines Configuration</vt:lpstr>
      <vt:lpstr>Support Vector Machines Configuration</vt:lpstr>
      <vt:lpstr>SVM Hands-on</vt:lpstr>
      <vt:lpstr>Summary</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Timer Programming</dc:title>
  <dc:creator>Tan Keng Yan, Colin</dc:creator>
  <cp:lastModifiedBy>Tan Keng Yan, Colin</cp:lastModifiedBy>
  <cp:revision>433</cp:revision>
  <cp:lastPrinted>2020-08-11T09:04:51Z</cp:lastPrinted>
  <dcterms:created xsi:type="dcterms:W3CDTF">2018-02-10T09:13:59Z</dcterms:created>
  <dcterms:modified xsi:type="dcterms:W3CDTF">2023-07-04T12:31:45Z</dcterms:modified>
</cp:coreProperties>
</file>