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77" r:id="rId2"/>
    <p:sldId id="279" r:id="rId3"/>
    <p:sldId id="480" r:id="rId4"/>
    <p:sldId id="412" r:id="rId5"/>
    <p:sldId id="416" r:id="rId6"/>
    <p:sldId id="413" r:id="rId7"/>
    <p:sldId id="414" r:id="rId8"/>
    <p:sldId id="415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79" r:id="rId17"/>
    <p:sldId id="427" r:id="rId18"/>
    <p:sldId id="426" r:id="rId19"/>
    <p:sldId id="481" r:id="rId20"/>
    <p:sldId id="428" r:id="rId21"/>
    <p:sldId id="429" r:id="rId22"/>
    <p:sldId id="430" r:id="rId23"/>
    <p:sldId id="431" r:id="rId24"/>
    <p:sldId id="432" r:id="rId25"/>
    <p:sldId id="433" r:id="rId26"/>
    <p:sldId id="435" r:id="rId27"/>
    <p:sldId id="434" r:id="rId28"/>
    <p:sldId id="487" r:id="rId29"/>
    <p:sldId id="486" r:id="rId30"/>
    <p:sldId id="482" r:id="rId31"/>
    <p:sldId id="440" r:id="rId32"/>
    <p:sldId id="424" r:id="rId33"/>
    <p:sldId id="425" r:id="rId34"/>
    <p:sldId id="437" r:id="rId35"/>
    <p:sldId id="439" r:id="rId36"/>
    <p:sldId id="483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84" r:id="rId4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F297C3-9C17-4D83-8D06-073FE7156636}" type="datetimeFigureOut">
              <a:rPr lang="en-SG" smtClean="0"/>
              <a:t>9/7/23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804763" indent="-309524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238098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733337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228576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723815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3219054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714293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4209532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69904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554982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818969"/>
            <a:ext cx="7771328" cy="440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SWS3009A/B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 Lecture 4  Backend Communications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5001/get_cha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inja.palletsprojects.com/en/3.1.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2.0.x/" TargetMode="External"/><Relationship Id="rId2" Type="http://schemas.openxmlformats.org/officeDocument/2006/relationships/hyperlink" Target="https://blog.miguelgrinberg.com/post/the-flask-mega-tutorial-part-i-hello-worl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sl/instal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installatio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acebook.com:44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487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SWS3009A/B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Lecture 4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Backend Communications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6" y="1229710"/>
            <a:ext cx="4699022" cy="5156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188" y="1240220"/>
            <a:ext cx="4218849" cy="48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have types:</a:t>
            </a:r>
          </a:p>
          <a:p>
            <a:pPr lvl="1"/>
            <a:r>
              <a:rPr lang="en-US" dirty="0"/>
              <a:t>Multipurpose Internet Mail Extension (MIME) types:</a:t>
            </a:r>
          </a:p>
          <a:p>
            <a:pPr lvl="2"/>
            <a:r>
              <a:rPr lang="en-US" dirty="0"/>
              <a:t>Extensible. Can define new MIME types.</a:t>
            </a:r>
          </a:p>
          <a:p>
            <a:pPr lvl="2"/>
            <a:r>
              <a:rPr lang="en-US" dirty="0"/>
              <a:t>Common MIME types:</a:t>
            </a:r>
          </a:p>
          <a:p>
            <a:pPr lvl="3"/>
            <a:r>
              <a:rPr lang="en-US" dirty="0"/>
              <a:t>application/pdf</a:t>
            </a:r>
          </a:p>
          <a:p>
            <a:pPr lvl="3"/>
            <a:r>
              <a:rPr lang="en-US" dirty="0"/>
              <a:t>application/</a:t>
            </a:r>
            <a:r>
              <a:rPr lang="en-US" dirty="0" err="1"/>
              <a:t>json</a:t>
            </a:r>
            <a:endParaRPr lang="en-US" dirty="0"/>
          </a:p>
          <a:p>
            <a:pPr lvl="3"/>
            <a:r>
              <a:rPr lang="en-US" dirty="0"/>
              <a:t>image/gif</a:t>
            </a:r>
          </a:p>
          <a:p>
            <a:pPr lvl="3"/>
            <a:r>
              <a:rPr lang="en-US" dirty="0"/>
              <a:t>image/jpg</a:t>
            </a:r>
          </a:p>
          <a:p>
            <a:pPr lvl="3"/>
            <a:r>
              <a:rPr lang="en-US" dirty="0"/>
              <a:t>text/html</a:t>
            </a:r>
          </a:p>
          <a:p>
            <a:pPr lvl="3"/>
            <a:r>
              <a:rPr lang="en-US" dirty="0"/>
              <a:t>test/plain</a:t>
            </a:r>
          </a:p>
          <a:p>
            <a:pPr lvl="3"/>
            <a:r>
              <a:rPr lang="en-US" dirty="0"/>
              <a:t>video/mpeg</a:t>
            </a:r>
          </a:p>
          <a:p>
            <a:pPr lvl="2"/>
            <a:r>
              <a:rPr lang="en-US" dirty="0"/>
              <a:t>Browser will prompt if it sees an unexpected MIME type.</a:t>
            </a:r>
          </a:p>
          <a:p>
            <a:pPr lvl="1"/>
            <a:r>
              <a:rPr lang="en-US" dirty="0"/>
              <a:t>When you request for a document using GET or POST, you would specify the expected document type in the header. For example:</a:t>
            </a:r>
          </a:p>
          <a:p>
            <a:pPr lvl="2"/>
            <a:r>
              <a:rPr lang="en-US" dirty="0"/>
              <a:t>‘Content-Type: application/</a:t>
            </a:r>
            <a:r>
              <a:rPr lang="en-US" dirty="0" err="1"/>
              <a:t>json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6096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HTTP Server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several frameworks for you to create HTTP servers:</a:t>
            </a:r>
          </a:p>
          <a:p>
            <a:pPr lvl="1"/>
            <a:r>
              <a:rPr lang="en-US" dirty="0" err="1"/>
              <a:t>http.server</a:t>
            </a:r>
            <a:r>
              <a:rPr lang="en-US" dirty="0"/>
              <a:t> within the Python library itself.</a:t>
            </a:r>
          </a:p>
          <a:p>
            <a:pPr lvl="1"/>
            <a:r>
              <a:rPr lang="en-US" dirty="0"/>
              <a:t>Flask, a very nice framework.</a:t>
            </a:r>
          </a:p>
          <a:p>
            <a:pPr lvl="1"/>
            <a:r>
              <a:rPr lang="en-US" dirty="0"/>
              <a:t>Django, another popular framework.</a:t>
            </a:r>
          </a:p>
          <a:p>
            <a:r>
              <a:rPr lang="en-US" dirty="0"/>
              <a:t>Flask and Django are full-stack frameworks: </a:t>
            </a:r>
          </a:p>
          <a:p>
            <a:pPr lvl="1"/>
            <a:r>
              <a:rPr lang="en-US" dirty="0"/>
              <a:t>Provides not just HTTP, but also a way of incorporating HTML files.</a:t>
            </a:r>
          </a:p>
          <a:p>
            <a:r>
              <a:rPr lang="en-US" dirty="0"/>
              <a:t>Installing Flask:</a:t>
            </a:r>
          </a:p>
          <a:p>
            <a:pPr lvl="1"/>
            <a:r>
              <a:rPr lang="en-US" dirty="0"/>
              <a:t>pip3 install flask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7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Flask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55" y="1365688"/>
            <a:ext cx="68008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8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Flask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Endpoints (e.g. /</a:t>
            </a:r>
            <a:r>
              <a:rPr lang="en-US" dirty="0" err="1"/>
              <a:t>get_chain</a:t>
            </a:r>
            <a:r>
              <a:rPr lang="en-US" dirty="0"/>
              <a:t> in </a:t>
            </a:r>
            <a:r>
              <a:rPr lang="en-US" dirty="0">
                <a:hlinkClick r:id="rId2"/>
              </a:rPr>
              <a:t>http://localhost:5001/get_chain</a:t>
            </a:r>
            <a:r>
              <a:rPr lang="en-US" dirty="0"/>
              <a:t>) are specified using the @</a:t>
            </a:r>
            <a:r>
              <a:rPr lang="en-US" dirty="0" err="1"/>
              <a:t>app.route</a:t>
            </a:r>
            <a:r>
              <a:rPr lang="en-US" dirty="0"/>
              <a:t> decorator, with the supported methods shown as a list in the “methods” parameter: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function should return a string followed by a numeric result:</a:t>
            </a:r>
          </a:p>
          <a:p>
            <a:pPr lvl="2"/>
            <a:r>
              <a:rPr lang="en-US" dirty="0"/>
              <a:t>return “Success”, 200</a:t>
            </a:r>
          </a:p>
          <a:p>
            <a:pPr lvl="1"/>
            <a:r>
              <a:rPr lang="en-US" dirty="0"/>
              <a:t>Common return codes:</a:t>
            </a:r>
          </a:p>
          <a:p>
            <a:pPr lvl="2"/>
            <a:r>
              <a:rPr lang="en-US" dirty="0"/>
              <a:t>200: Success</a:t>
            </a:r>
          </a:p>
          <a:p>
            <a:pPr lvl="2"/>
            <a:r>
              <a:rPr lang="en-US" dirty="0"/>
              <a:t>400: Request error</a:t>
            </a:r>
          </a:p>
          <a:p>
            <a:pPr lvl="2"/>
            <a:r>
              <a:rPr lang="en-US" dirty="0"/>
              <a:t>404: Not found</a:t>
            </a:r>
          </a:p>
          <a:p>
            <a:pPr lvl="2"/>
            <a:r>
              <a:rPr lang="en-US" dirty="0"/>
              <a:t>500: Server error</a:t>
            </a:r>
          </a:p>
          <a:p>
            <a:r>
              <a:rPr lang="en-US" dirty="0"/>
              <a:t>The server can be started using “</a:t>
            </a:r>
            <a:r>
              <a:rPr lang="en-US" dirty="0" err="1"/>
              <a:t>app.run</a:t>
            </a:r>
            <a:r>
              <a:rPr lang="en-US" dirty="0"/>
              <a:t>()”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891" y="2693605"/>
            <a:ext cx="38385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5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Flask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818969"/>
            <a:ext cx="4547017" cy="4405546"/>
          </a:xfrm>
        </p:spPr>
        <p:txBody>
          <a:bodyPr/>
          <a:lstStyle/>
          <a:p>
            <a:r>
              <a:rPr lang="en-US" dirty="0"/>
              <a:t>HTML pages can be incorporated by calling “</a:t>
            </a:r>
            <a:r>
              <a:rPr lang="en-US" dirty="0" err="1"/>
              <a:t>render_template</a:t>
            </a:r>
            <a:r>
              <a:rPr lang="en-US" dirty="0"/>
              <a:t>” with a path to the template file (usually in the “./templates” directory), and parameters to pass to the template: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Templates in Flask are written using the Jinja scripting language (</a:t>
            </a:r>
            <a:r>
              <a:rPr lang="en-US" dirty="0">
                <a:hlinkClick r:id="rId2"/>
              </a:rPr>
              <a:t>https://jinja.palletsprojects.com/en/3.1.x/</a:t>
            </a:r>
            <a:r>
              <a:rPr lang="en-US" dirty="0"/>
              <a:t>) , supporting loops, parameter passing,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99" y="3323831"/>
            <a:ext cx="6067425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515" y="4021742"/>
            <a:ext cx="3825767" cy="25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6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766-A00D-AE4B-B99C-58064F1C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Flask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E3C9-C118-AA42-B4EF-49E9B40B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‘</a:t>
            </a:r>
            <a:r>
              <a:rPr lang="en-US" dirty="0" err="1"/>
              <a:t>testsite.ipynb</a:t>
            </a:r>
            <a:r>
              <a:rPr lang="en-US" dirty="0"/>
              <a:t>’ for example Flask website.</a:t>
            </a:r>
          </a:p>
        </p:txBody>
      </p:sp>
    </p:spTree>
    <p:extLst>
      <p:ext uri="{BB962C8B-B14F-4D97-AF65-F5344CB8AC3E}">
        <p14:creationId xmlns:p14="http://schemas.microsoft.com/office/powerpoint/2010/main" val="125103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Amazing tutorial here on Flask (including incorporating MySQL databases):</a:t>
            </a:r>
          </a:p>
          <a:p>
            <a:pPr lvl="1" indent="0">
              <a:buNone/>
            </a:pPr>
            <a:r>
              <a:rPr lang="en-US" dirty="0">
                <a:hlinkClick r:id="rId2"/>
              </a:rPr>
              <a:t>https://blog.miguelgrinberg.com/post/the-flask-mega-tutorial-part-i-hello-world</a:t>
            </a:r>
            <a:endParaRPr lang="en-US" dirty="0"/>
          </a:p>
          <a:p>
            <a:r>
              <a:rPr lang="en-US" dirty="0"/>
              <a:t>Flask Reference:</a:t>
            </a:r>
          </a:p>
          <a:p>
            <a:pPr lvl="1" indent="0">
              <a:buNone/>
            </a:pPr>
            <a:r>
              <a:rPr lang="en-US" dirty="0">
                <a:hlinkClick r:id="rId3"/>
              </a:rPr>
              <a:t>https://flask.palletsprojects.com/en/2.0.x/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HTTP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HTTP requests in Python by using the requests class.</a:t>
            </a:r>
          </a:p>
          <a:p>
            <a:r>
              <a:rPr lang="en-US" dirty="0"/>
              <a:t>See ‘</a:t>
            </a:r>
            <a:r>
              <a:rPr lang="en-US" dirty="0" err="1"/>
              <a:t>writesite.ipynb</a:t>
            </a:r>
            <a:r>
              <a:rPr lang="en-US" dirty="0"/>
              <a:t>’ for an example, created to work with the ‘</a:t>
            </a:r>
            <a:r>
              <a:rPr lang="en-US" dirty="0" err="1"/>
              <a:t>testsite.ipynb</a:t>
            </a:r>
            <a:r>
              <a:rPr lang="en-US" dirty="0"/>
              <a:t>’ notebook.</a:t>
            </a:r>
          </a:p>
        </p:txBody>
      </p:sp>
    </p:spTree>
    <p:extLst>
      <p:ext uri="{BB962C8B-B14F-4D97-AF65-F5344CB8AC3E}">
        <p14:creationId xmlns:p14="http://schemas.microsoft.com/office/powerpoint/2010/main" val="141920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3FDF-6C02-5549-B284-EA065FB9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queuing telemetry transport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60F6-5EDF-5C4D-B785-51F208B11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CS3237 Introduction to IoT</a:t>
            </a:r>
          </a:p>
        </p:txBody>
      </p:sp>
    </p:spTree>
    <p:extLst>
      <p:ext uri="{BB962C8B-B14F-4D97-AF65-F5344CB8AC3E}">
        <p14:creationId xmlns:p14="http://schemas.microsoft.com/office/powerpoint/2010/main" val="400046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86E9-95AB-C348-961A-5AFFC05F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2A1E-C711-1842-B79E-48E89B980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looking at various machine learning models:</a:t>
            </a:r>
          </a:p>
          <a:p>
            <a:pPr lvl="1"/>
            <a:r>
              <a:rPr lang="en-US" dirty="0"/>
              <a:t>Statistical models</a:t>
            </a:r>
          </a:p>
          <a:p>
            <a:pPr lvl="1"/>
            <a:r>
              <a:rPr lang="en-US" dirty="0"/>
              <a:t>Simple dense neural networks</a:t>
            </a:r>
          </a:p>
          <a:p>
            <a:pPr lvl="1"/>
            <a:r>
              <a:rPr lang="en-US" dirty="0"/>
              <a:t>Deep learning models</a:t>
            </a:r>
          </a:p>
          <a:p>
            <a:r>
              <a:rPr lang="en-US" dirty="0"/>
              <a:t>Many of these models do not run well on edge devices; they need too much computing power.</a:t>
            </a:r>
          </a:p>
          <a:p>
            <a:pPr lvl="1"/>
            <a:r>
              <a:rPr lang="en-US" dirty="0"/>
              <a:t>Edge devices need to send data to back-end cloud servers for further processing.</a:t>
            </a:r>
          </a:p>
          <a:p>
            <a:r>
              <a:rPr lang="en-US" dirty="0"/>
              <a:t>In this lecture we look at two options for you to do this, as well as two other related topics: Working with databases and setting passwords for MQTT.</a:t>
            </a:r>
          </a:p>
          <a:p>
            <a:pPr lvl="1"/>
            <a:r>
              <a:rPr lang="en-US" dirty="0"/>
              <a:t>Hypertext Transfer Protocol (HTTP)</a:t>
            </a:r>
          </a:p>
          <a:p>
            <a:pPr lvl="1"/>
            <a:r>
              <a:rPr lang="en-US" dirty="0"/>
              <a:t>Message Queuing Telemetry Transport (MQTT)</a:t>
            </a:r>
          </a:p>
          <a:p>
            <a:pPr lvl="1"/>
            <a:r>
              <a:rPr lang="en-US" dirty="0"/>
              <a:t>Working with Databases</a:t>
            </a:r>
          </a:p>
          <a:p>
            <a:pPr lvl="1"/>
            <a:r>
              <a:rPr lang="en-US" dirty="0"/>
              <a:t>Securing MQTT with passwords.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1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Queuing Telemetry Transport (MQTT) is an ISO standard, lightweight protocol for transferring messages across </a:t>
            </a:r>
            <a:r>
              <a:rPr lang="en-US" dirty="0" err="1"/>
              <a:t>IoT</a:t>
            </a:r>
            <a:r>
              <a:rPr lang="en-US" dirty="0"/>
              <a:t> devices.</a:t>
            </a:r>
          </a:p>
          <a:p>
            <a:r>
              <a:rPr lang="en-US" dirty="0"/>
              <a:t>It has several important advantages over HTTP:</a:t>
            </a:r>
          </a:p>
          <a:p>
            <a:pPr lvl="1"/>
            <a:r>
              <a:rPr lang="en-US" dirty="0"/>
              <a:t>Lightweight, less overheads (don’t need to specify document type, simpler headers).</a:t>
            </a:r>
          </a:p>
          <a:p>
            <a:pPr lvl="1"/>
            <a:r>
              <a:rPr lang="en-US" dirty="0"/>
              <a:t>Publish-subscribe model:</a:t>
            </a:r>
          </a:p>
          <a:p>
            <a:pPr lvl="2"/>
            <a:r>
              <a:rPr lang="en-US" dirty="0"/>
              <a:t>Centralized server.</a:t>
            </a:r>
          </a:p>
          <a:p>
            <a:pPr lvl="2"/>
            <a:r>
              <a:rPr lang="en-US" dirty="0"/>
              <a:t>Clients subscribe to topics.</a:t>
            </a:r>
          </a:p>
          <a:p>
            <a:pPr lvl="2"/>
            <a:r>
              <a:rPr lang="en-US" dirty="0"/>
              <a:t>When someone publishes messages in a topic, all interested clients are notified.</a:t>
            </a:r>
          </a:p>
          <a:p>
            <a:pPr lvl="1"/>
            <a:r>
              <a:rPr lang="en-US" dirty="0"/>
              <a:t>Contrast with HTML:</a:t>
            </a:r>
          </a:p>
          <a:p>
            <a:pPr lvl="2"/>
            <a:r>
              <a:rPr lang="en-US" dirty="0"/>
              <a:t>Essentially a point-to-point (client to server) model.</a:t>
            </a:r>
          </a:p>
          <a:p>
            <a:pPr lvl="2"/>
            <a:r>
              <a:rPr lang="en-US" dirty="0"/>
              <a:t>Client needs to continually poll the server using a client-side script, to get updates.</a:t>
            </a:r>
          </a:p>
          <a:p>
            <a:pPr lvl="2"/>
            <a:r>
              <a:rPr lang="en-US" dirty="0"/>
              <a:t>Some “improvements” are available to solve this, e.g. </a:t>
            </a:r>
            <a:r>
              <a:rPr lang="en-US" dirty="0" err="1"/>
              <a:t>websockets</a:t>
            </a:r>
            <a:r>
              <a:rPr lang="en-US" dirty="0"/>
              <a:t>.</a:t>
            </a:r>
          </a:p>
          <a:p>
            <a:r>
              <a:rPr lang="en-US" dirty="0"/>
              <a:t>We will have a lab for MQTT (but not for HTTP), so we will keep this lecture short.</a:t>
            </a:r>
          </a:p>
        </p:txBody>
      </p:sp>
    </p:spTree>
    <p:extLst>
      <p:ext uri="{BB962C8B-B14F-4D97-AF65-F5344CB8AC3E}">
        <p14:creationId xmlns:p14="http://schemas.microsoft.com/office/powerpoint/2010/main" val="229416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MQTT, you need a central server (called a “broker”) that all clients will connect to:</a:t>
            </a:r>
          </a:p>
          <a:p>
            <a:pPr lvl="1"/>
            <a:r>
              <a:rPr lang="en-US" dirty="0"/>
              <a:t>Recommended: </a:t>
            </a:r>
            <a:r>
              <a:rPr lang="en-US" dirty="0" err="1"/>
              <a:t>Mosquitto</a:t>
            </a:r>
            <a:r>
              <a:rPr lang="en-US" dirty="0"/>
              <a:t>. We will also install the </a:t>
            </a:r>
            <a:r>
              <a:rPr lang="en-US" dirty="0" err="1"/>
              <a:t>Paho</a:t>
            </a:r>
            <a:r>
              <a:rPr lang="en-US" dirty="0"/>
              <a:t>-MQTT client for Python.</a:t>
            </a:r>
          </a:p>
          <a:p>
            <a:pPr lvl="1"/>
            <a:r>
              <a:rPr lang="en-US" dirty="0"/>
              <a:t>LINUX:</a:t>
            </a:r>
          </a:p>
          <a:p>
            <a:pPr lvl="2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mosquitto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-clients</a:t>
            </a:r>
          </a:p>
          <a:p>
            <a:pPr lvl="2" indent="0">
              <a:buNone/>
            </a:pPr>
            <a:r>
              <a:rPr lang="en-US" dirty="0"/>
              <a:t>pip3 install </a:t>
            </a:r>
            <a:r>
              <a:rPr lang="en-US" dirty="0" err="1"/>
              <a:t>paho-mqtt</a:t>
            </a:r>
            <a:endParaRPr lang="en-US" dirty="0"/>
          </a:p>
          <a:p>
            <a:pPr lvl="1"/>
            <a:r>
              <a:rPr lang="en-US" dirty="0" err="1"/>
              <a:t>MacOS</a:t>
            </a:r>
            <a:r>
              <a:rPr lang="en-US" dirty="0"/>
              <a:t> (</a:t>
            </a:r>
            <a:r>
              <a:rPr lang="en-US" dirty="0" err="1"/>
              <a:t>Mosquitto</a:t>
            </a:r>
            <a:r>
              <a:rPr lang="en-US" dirty="0"/>
              <a:t> client is automatically installed):</a:t>
            </a:r>
          </a:p>
          <a:p>
            <a:pPr lvl="2"/>
            <a:r>
              <a:rPr lang="en-US" dirty="0"/>
              <a:t>brew install </a:t>
            </a:r>
            <a:r>
              <a:rPr lang="en-US" dirty="0" err="1"/>
              <a:t>mosquitto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pip3 install </a:t>
            </a:r>
            <a:r>
              <a:rPr lang="en-US" dirty="0" err="1"/>
              <a:t>paho-mqtt</a:t>
            </a:r>
            <a:endParaRPr lang="en-US" dirty="0"/>
          </a:p>
          <a:p>
            <a:pPr lvl="1"/>
            <a:r>
              <a:rPr lang="en-US" dirty="0"/>
              <a:t>Windows:</a:t>
            </a:r>
          </a:p>
          <a:p>
            <a:pPr lvl="2"/>
            <a:r>
              <a:rPr lang="en-US" dirty="0"/>
              <a:t>Install and run the Windows Subsystem for LINUX. Instructions: </a:t>
            </a:r>
            <a:r>
              <a:rPr lang="en-US" dirty="0">
                <a:hlinkClick r:id="rId2"/>
              </a:rPr>
              <a:t>https://learn.microsoft.com/en-us/windows/wsl/install</a:t>
            </a:r>
            <a:r>
              <a:rPr lang="en-US" dirty="0"/>
              <a:t> and follow the instructions above for LINUX.</a:t>
            </a:r>
          </a:p>
          <a:p>
            <a:pPr lvl="2"/>
            <a:endParaRPr lang="en-US" dirty="0"/>
          </a:p>
          <a:p>
            <a:pPr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183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</a:t>
            </a:r>
            <a:r>
              <a:rPr lang="en-US" dirty="0" err="1"/>
              <a:t>Mosquitto</a:t>
            </a:r>
            <a:r>
              <a:rPr lang="en-US" dirty="0"/>
              <a:t> and the </a:t>
            </a:r>
            <a:r>
              <a:rPr lang="en-US" dirty="0" err="1"/>
              <a:t>Mosquitto</a:t>
            </a:r>
            <a:r>
              <a:rPr lang="en-US" dirty="0"/>
              <a:t> clients installed:</a:t>
            </a:r>
          </a:p>
          <a:p>
            <a:pPr lvl="1"/>
            <a:r>
              <a:rPr lang="en-US" dirty="0"/>
              <a:t>LINUX: Open a new shell and type “</a:t>
            </a:r>
            <a:r>
              <a:rPr lang="en-US" dirty="0" err="1"/>
              <a:t>mosquitto</a:t>
            </a:r>
            <a:r>
              <a:rPr lang="en-US" dirty="0"/>
              <a:t>” to start the server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mosquitto</a:t>
            </a:r>
            <a:r>
              <a:rPr lang="en-US" dirty="0"/>
              <a:t> start</a:t>
            </a:r>
          </a:p>
          <a:p>
            <a:pPr lvl="1"/>
            <a:r>
              <a:rPr lang="en-US" dirty="0" err="1"/>
              <a:t>MacOS</a:t>
            </a:r>
            <a:r>
              <a:rPr lang="en-US" dirty="0"/>
              <a:t>: Starts automatically, otherwise:</a:t>
            </a:r>
          </a:p>
          <a:p>
            <a:pPr lvl="2"/>
            <a:r>
              <a:rPr lang="en-US" dirty="0"/>
              <a:t>brew services start </a:t>
            </a:r>
            <a:r>
              <a:rPr lang="en-US" dirty="0" err="1"/>
              <a:t>mosquitto</a:t>
            </a:r>
            <a:endParaRPr lang="en-US" dirty="0"/>
          </a:p>
          <a:p>
            <a:r>
              <a:rPr lang="en-US" dirty="0"/>
              <a:t>MQTT messages are published with a “topic/subtopic” tag.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messages</a:t>
            </a:r>
          </a:p>
          <a:p>
            <a:pPr lvl="2"/>
            <a:r>
              <a:rPr lang="en-US" dirty="0"/>
              <a:t>messages/sensor</a:t>
            </a:r>
          </a:p>
          <a:p>
            <a:pPr lvl="2"/>
            <a:r>
              <a:rPr lang="en-US" dirty="0"/>
              <a:t>messages/sensor/sensor1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59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two more LINUX / </a:t>
            </a:r>
            <a:r>
              <a:rPr lang="en-US" dirty="0" err="1"/>
              <a:t>MacOS</a:t>
            </a:r>
            <a:r>
              <a:rPr lang="en-US" dirty="0"/>
              <a:t> terminals:</a:t>
            </a:r>
          </a:p>
          <a:p>
            <a:pPr lvl="1"/>
            <a:r>
              <a:rPr lang="en-US" dirty="0"/>
              <a:t>In one we will use </a:t>
            </a:r>
            <a:r>
              <a:rPr lang="en-US" dirty="0" err="1"/>
              <a:t>mosquitto_sub</a:t>
            </a:r>
            <a:r>
              <a:rPr lang="en-US" dirty="0"/>
              <a:t> to subscribe to messages published under the topic test/</a:t>
            </a:r>
            <a:r>
              <a:rPr lang="en-US" dirty="0" err="1"/>
              <a:t>abc</a:t>
            </a:r>
            <a:endParaRPr lang="en-US" dirty="0"/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err="1"/>
              <a:t>mosquitto_sub</a:t>
            </a:r>
            <a:r>
              <a:rPr lang="en-US" dirty="0"/>
              <a:t> –h localhost –t test/</a:t>
            </a:r>
            <a:r>
              <a:rPr lang="en-US" dirty="0" err="1"/>
              <a:t>abc</a:t>
            </a:r>
            <a:endParaRPr lang="en-US" dirty="0"/>
          </a:p>
          <a:p>
            <a:pPr lvl="1"/>
            <a:r>
              <a:rPr lang="en-US" dirty="0"/>
              <a:t>In the other, we will use </a:t>
            </a:r>
            <a:r>
              <a:rPr lang="en-US" dirty="0" err="1"/>
              <a:t>mosquitt_pub</a:t>
            </a:r>
            <a:r>
              <a:rPr lang="en-US" dirty="0"/>
              <a:t> to publish a message:</a:t>
            </a:r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err="1"/>
              <a:t>mosquitto_pub</a:t>
            </a:r>
            <a:r>
              <a:rPr lang="en-US" dirty="0"/>
              <a:t> –h localhost –t test/</a:t>
            </a:r>
            <a:r>
              <a:rPr lang="en-US" dirty="0" err="1"/>
              <a:t>abc</a:t>
            </a:r>
            <a:r>
              <a:rPr lang="en-US" dirty="0"/>
              <a:t> –m “Hello world”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Subscribe side (Waits until you publish, then prints message and waits again):</a:t>
            </a:r>
          </a:p>
          <a:p>
            <a:pPr lvl="1"/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Publish side (Nothing happens, returns immediately):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2" y="5261248"/>
            <a:ext cx="5895975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2" y="4333126"/>
            <a:ext cx="46577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3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</a:t>
            </a:r>
            <a:r>
              <a:rPr lang="en-US" dirty="0" err="1"/>
              <a:t>Paho</a:t>
            </a:r>
            <a:r>
              <a:rPr lang="en-US" dirty="0"/>
              <a:t>-MQTT to publish/subscribe to a broker.</a:t>
            </a:r>
          </a:p>
          <a:p>
            <a:pPr lvl="1"/>
            <a:r>
              <a:rPr lang="en-US" dirty="0"/>
              <a:t>Note that publisher/subscriber relationships in MQTT are symmetric:</a:t>
            </a:r>
          </a:p>
          <a:p>
            <a:pPr lvl="2"/>
            <a:r>
              <a:rPr lang="en-US" dirty="0"/>
              <a:t>A publisher can be a subscriber and vice-versa</a:t>
            </a:r>
          </a:p>
          <a:p>
            <a:pPr lvl="1"/>
            <a:r>
              <a:rPr lang="en-US" dirty="0" err="1"/>
              <a:t>Paho</a:t>
            </a:r>
            <a:r>
              <a:rPr lang="en-US" dirty="0"/>
              <a:t>-MQTT is an event-driven library:</a:t>
            </a:r>
          </a:p>
          <a:p>
            <a:pPr lvl="2"/>
            <a:r>
              <a:rPr lang="en-US" dirty="0"/>
              <a:t>We declare two listeners for:</a:t>
            </a:r>
          </a:p>
          <a:p>
            <a:pPr lvl="3"/>
            <a:r>
              <a:rPr lang="en-US" dirty="0" err="1"/>
              <a:t>on_connect</a:t>
            </a:r>
            <a:r>
              <a:rPr lang="en-US" dirty="0"/>
              <a:t>: Called when the client has attempted to connect to a broker. Must get a result code of 0 for success.</a:t>
            </a:r>
          </a:p>
          <a:p>
            <a:pPr lvl="3"/>
            <a:r>
              <a:rPr lang="en-US" dirty="0" err="1"/>
              <a:t>on_message</a:t>
            </a:r>
            <a:r>
              <a:rPr lang="en-US" dirty="0"/>
              <a:t>: Called when the client has received a message on the topic it is subscribing to.</a:t>
            </a:r>
          </a:p>
          <a:p>
            <a:pPr lvl="1"/>
            <a:r>
              <a:rPr lang="en-US" dirty="0"/>
              <a:t>Example sender code is given on the next slide (mqtt_send.py)</a:t>
            </a:r>
          </a:p>
          <a:p>
            <a:pPr lvl="2"/>
            <a:r>
              <a:rPr lang="en-US" dirty="0"/>
              <a:t>We call “connect” to connect to the broker, and “</a:t>
            </a:r>
            <a:r>
              <a:rPr lang="en-US" dirty="0" err="1"/>
              <a:t>loop_forever</a:t>
            </a:r>
            <a:r>
              <a:rPr lang="en-US" dirty="0"/>
              <a:t>” to get the event loop going.</a:t>
            </a:r>
          </a:p>
        </p:txBody>
      </p:sp>
    </p:spTree>
    <p:extLst>
      <p:ext uri="{BB962C8B-B14F-4D97-AF65-F5344CB8AC3E}">
        <p14:creationId xmlns:p14="http://schemas.microsoft.com/office/powerpoint/2010/main" val="259881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Programming in Python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0499" y="2404062"/>
            <a:ext cx="5971429" cy="4012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499" y="1653871"/>
            <a:ext cx="573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sender code (mqtt_send.py)</a:t>
            </a:r>
          </a:p>
        </p:txBody>
      </p:sp>
    </p:spTree>
    <p:extLst>
      <p:ext uri="{BB962C8B-B14F-4D97-AF65-F5344CB8AC3E}">
        <p14:creationId xmlns:p14="http://schemas.microsoft.com/office/powerpoint/2010/main" val="49986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818969"/>
            <a:ext cx="7771328" cy="566879"/>
          </a:xfrm>
        </p:spPr>
        <p:txBody>
          <a:bodyPr/>
          <a:lstStyle/>
          <a:p>
            <a:r>
              <a:rPr lang="en-US" dirty="0"/>
              <a:t>The table below shows the parameters for </a:t>
            </a:r>
            <a:r>
              <a:rPr lang="en-US" dirty="0" err="1"/>
              <a:t>on_connect</a:t>
            </a:r>
            <a:r>
              <a:rPr lang="en-US" dirty="0"/>
              <a:t> and their meanings: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6" y="2385848"/>
            <a:ext cx="79152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6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endParaRPr lang="en-US" dirty="0"/>
          </a:p>
          <a:p>
            <a:r>
              <a:rPr lang="en-US" dirty="0"/>
              <a:t>Publishing a message is easy:</a:t>
            </a:r>
          </a:p>
          <a:p>
            <a:pPr lvl="1"/>
            <a:r>
              <a:rPr lang="en-US" dirty="0"/>
              <a:t>Call “publish” with the message and topic. We can modify our </a:t>
            </a:r>
            <a:r>
              <a:rPr lang="en-US" dirty="0" err="1"/>
              <a:t>on_connect</a:t>
            </a:r>
            <a:r>
              <a:rPr lang="en-US" dirty="0"/>
              <a:t> to do: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58" y="3250141"/>
            <a:ext cx="73152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93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listener code (mqtt_listen.py):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95" y="2354787"/>
            <a:ext cx="6301367" cy="31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Subscribing is easy (mqtt_listen.py):</a:t>
            </a:r>
          </a:p>
          <a:p>
            <a:pPr lvl="1"/>
            <a:r>
              <a:rPr lang="en-US" dirty="0"/>
              <a:t>Call “subscribe” with the topic name. We can see it in the </a:t>
            </a:r>
            <a:r>
              <a:rPr lang="en-US" dirty="0" err="1"/>
              <a:t>on_connect</a:t>
            </a:r>
            <a:r>
              <a:rPr lang="en-US" dirty="0"/>
              <a:t> callback in mqtt_listen.py: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Here hello/# means listen to all subtopics under hello.</a:t>
            </a:r>
          </a:p>
          <a:p>
            <a:r>
              <a:rPr lang="en-US" dirty="0"/>
              <a:t>We receive messages using the </a:t>
            </a:r>
            <a:r>
              <a:rPr lang="en-US" dirty="0" err="1"/>
              <a:t>on_listen</a:t>
            </a:r>
            <a:r>
              <a:rPr lang="en-US" dirty="0"/>
              <a:t> callback:</a:t>
            </a:r>
          </a:p>
          <a:p>
            <a:pPr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97" y="2772379"/>
            <a:ext cx="4086225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91" y="4198409"/>
            <a:ext cx="56578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0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0826-2566-4941-AFED-A70E848A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61454-7711-9C42-A78D-C7F058B9E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CS3237 Introduction to IoT</a:t>
            </a:r>
          </a:p>
        </p:txBody>
      </p:sp>
    </p:spTree>
    <p:extLst>
      <p:ext uri="{BB962C8B-B14F-4D97-AF65-F5344CB8AC3E}">
        <p14:creationId xmlns:p14="http://schemas.microsoft.com/office/powerpoint/2010/main" val="318653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C4F1-678E-5A4F-AEBF-BC7ECE2C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D8EA-0A14-1949-9F49-2257D14B2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CS3237 Introduction to IoT</a:t>
            </a:r>
          </a:p>
        </p:txBody>
      </p:sp>
    </p:spTree>
    <p:extLst>
      <p:ext uri="{BB962C8B-B14F-4D97-AF65-F5344CB8AC3E}">
        <p14:creationId xmlns:p14="http://schemas.microsoft.com/office/powerpoint/2010/main" val="304402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818969"/>
            <a:ext cx="4483955" cy="4405546"/>
          </a:xfrm>
        </p:spPr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We can now transfer data between the client and the backend server.</a:t>
            </a:r>
          </a:p>
          <a:p>
            <a:pPr lvl="1"/>
            <a:r>
              <a:rPr lang="en-US" dirty="0"/>
              <a:t>How do we store this data? Two choices:</a:t>
            </a:r>
          </a:p>
          <a:p>
            <a:pPr lvl="2"/>
            <a:r>
              <a:rPr lang="en-US" dirty="0"/>
              <a:t>As flat files – Difficult to search.</a:t>
            </a:r>
          </a:p>
          <a:p>
            <a:pPr lvl="2"/>
            <a:r>
              <a:rPr lang="en-US" dirty="0"/>
              <a:t>As a database – More complex solution, but easier to search for particular images or pieces of data. E.g. data read from a certain range of dates.</a:t>
            </a:r>
          </a:p>
          <a:p>
            <a:pPr lvl="1"/>
            <a:endParaRPr lang="en-US" dirty="0"/>
          </a:p>
        </p:txBody>
      </p:sp>
      <p:pic>
        <p:nvPicPr>
          <p:cNvPr id="1028" name="Picture 4" descr="What is Backend Developer? Skills to become a Web Deve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54" y="2532942"/>
            <a:ext cx="3832882" cy="18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19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818969"/>
            <a:ext cx="3264755" cy="4405546"/>
          </a:xfrm>
        </p:spPr>
        <p:txBody>
          <a:bodyPr/>
          <a:lstStyle/>
          <a:p>
            <a:r>
              <a:rPr lang="en-US" dirty="0"/>
              <a:t>There are two types of commonly available databases:</a:t>
            </a:r>
          </a:p>
          <a:p>
            <a:pPr lvl="1"/>
            <a:r>
              <a:rPr lang="en-US" dirty="0"/>
              <a:t>Relational (e.g. MySQL):</a:t>
            </a:r>
          </a:p>
          <a:p>
            <a:pPr lvl="2"/>
            <a:r>
              <a:rPr lang="en-US" dirty="0"/>
              <a:t>Data is organized as tables.</a:t>
            </a:r>
          </a:p>
          <a:p>
            <a:pPr lvl="2"/>
            <a:r>
              <a:rPr lang="en-US" dirty="0"/>
              <a:t>Data is indexed by “keys”, especially the “primary key”.</a:t>
            </a:r>
          </a:p>
          <a:p>
            <a:pPr lvl="3"/>
            <a:r>
              <a:rPr lang="en-US" dirty="0"/>
              <a:t>Main identifying key for a piece of data.</a:t>
            </a:r>
          </a:p>
          <a:p>
            <a:pPr lvl="3"/>
            <a:r>
              <a:rPr lang="en-US" dirty="0"/>
              <a:t>Must be unique.</a:t>
            </a:r>
          </a:p>
          <a:p>
            <a:pPr lvl="2"/>
            <a:r>
              <a:rPr lang="en-US" dirty="0"/>
              <a:t>Relationships between tables are formed by declaring foreign keys into the keys of other tables:</a:t>
            </a:r>
          </a:p>
          <a:p>
            <a:pPr lvl="3"/>
            <a:r>
              <a:rPr lang="en-US" dirty="0"/>
              <a:t>Tight relationships governed by rules to maintain integrity of database.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1" y="2463196"/>
            <a:ext cx="5041295" cy="31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61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818969"/>
            <a:ext cx="3674659" cy="4405546"/>
          </a:xfrm>
        </p:spPr>
        <p:txBody>
          <a:bodyPr/>
          <a:lstStyle/>
          <a:p>
            <a:pPr lvl="1"/>
            <a:r>
              <a:rPr lang="en-US" dirty="0"/>
              <a:t>Document Oriented (e.g. MongoDB)</a:t>
            </a:r>
          </a:p>
          <a:p>
            <a:pPr lvl="2"/>
            <a:r>
              <a:rPr lang="en-US" dirty="0"/>
              <a:t>Organized as collections of documents, which may or may not be related.</a:t>
            </a:r>
          </a:p>
          <a:p>
            <a:pPr lvl="2"/>
            <a:r>
              <a:rPr lang="en-US" dirty="0"/>
              <a:t>Only loose relationships are established between documents, or between collections of documents.</a:t>
            </a:r>
          </a:p>
          <a:p>
            <a:pPr lvl="2"/>
            <a:r>
              <a:rPr lang="en-US" dirty="0"/>
              <a:t>Often called “NoSQL” for this reason.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59" y="2469930"/>
            <a:ext cx="4688096" cy="26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23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most part relationships won’t be so useful for doing deep-learning and classification/regression on </a:t>
            </a:r>
            <a:r>
              <a:rPr lang="en-US" dirty="0" err="1"/>
              <a:t>IoT</a:t>
            </a:r>
            <a:r>
              <a:rPr lang="en-US" dirty="0"/>
              <a:t> data.</a:t>
            </a:r>
          </a:p>
          <a:p>
            <a:pPr lvl="1"/>
            <a:r>
              <a:rPr lang="en-US" dirty="0"/>
              <a:t>We can store each image, reading etc. as separate documents.</a:t>
            </a:r>
          </a:p>
          <a:p>
            <a:pPr lvl="1"/>
            <a:r>
              <a:rPr lang="en-US" dirty="0"/>
              <a:t>We can still establish relationships between documents within our code.</a:t>
            </a:r>
          </a:p>
          <a:p>
            <a:r>
              <a:rPr lang="en-US" dirty="0"/>
              <a:t>We will focus only on MongoDB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https://docs.mongodb.com/manual/installation/</a:t>
            </a:r>
            <a:r>
              <a:rPr lang="en-US" dirty="0"/>
              <a:t> for how to install MongoDB.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93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</a:t>
            </a:r>
            <a:r>
              <a:rPr lang="en-US" dirty="0" err="1"/>
              <a:t>PyMongo</a:t>
            </a:r>
            <a:r>
              <a:rPr lang="en-US" dirty="0"/>
              <a:t> to read/write the MongoDB database:</a:t>
            </a:r>
          </a:p>
          <a:p>
            <a:pPr lvl="1" indent="0">
              <a:buNone/>
            </a:pPr>
            <a:r>
              <a:rPr lang="en-US" sz="1600" dirty="0"/>
              <a:t>pip3 install </a:t>
            </a:r>
            <a:r>
              <a:rPr lang="en-US" sz="1600" dirty="0" err="1"/>
              <a:t>pymongo</a:t>
            </a:r>
            <a:endParaRPr lang="en-US" sz="1600" dirty="0"/>
          </a:p>
          <a:p>
            <a:r>
              <a:rPr lang="en-US" dirty="0"/>
              <a:t>Please see the “</a:t>
            </a:r>
            <a:r>
              <a:rPr lang="en-US" dirty="0" err="1"/>
              <a:t>mongo.ipynb</a:t>
            </a:r>
            <a:r>
              <a:rPr lang="en-US" dirty="0"/>
              <a:t>” notebook for programming examples.</a:t>
            </a:r>
          </a:p>
          <a:p>
            <a:pPr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70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1528-D328-0A49-9A7F-AAD995A1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communications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41CD-0A6A-FF4D-AE07-E91956C41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CS3237 Introduction to IoT</a:t>
            </a:r>
          </a:p>
        </p:txBody>
      </p:sp>
    </p:spTree>
    <p:extLst>
      <p:ext uri="{BB962C8B-B14F-4D97-AF65-F5344CB8AC3E}">
        <p14:creationId xmlns:p14="http://schemas.microsoft.com/office/powerpoint/2010/main" val="2040147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9A85-A5DE-D94D-8C27-67108982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Communications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1D8F-69ED-CC42-866D-E7274D73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MQTT server you have set up is highly vulnerable.</a:t>
            </a:r>
          </a:p>
          <a:p>
            <a:pPr lvl="1"/>
            <a:r>
              <a:rPr lang="en-US" dirty="0"/>
              <a:t>Anyone who is on the same </a:t>
            </a:r>
            <a:r>
              <a:rPr lang="en-US" dirty="0" err="1"/>
              <a:t>WiFi</a:t>
            </a:r>
            <a:r>
              <a:rPr lang="en-US" dirty="0"/>
              <a:t> as you and knows your server address can intercept and send messages to your MQTT broker.</a:t>
            </a:r>
          </a:p>
          <a:p>
            <a:pPr lvl="1"/>
            <a:r>
              <a:rPr lang="en-US" dirty="0"/>
              <a:t>This means anyone can read your data, and activate your actuators just by being on the same </a:t>
            </a:r>
            <a:r>
              <a:rPr lang="en-US" dirty="0" err="1"/>
              <a:t>WiFi</a:t>
            </a:r>
            <a:r>
              <a:rPr lang="en-US" dirty="0"/>
              <a:t> as you and knowing your broker IP address.</a:t>
            </a:r>
          </a:p>
          <a:p>
            <a:r>
              <a:rPr lang="en-US" dirty="0"/>
              <a:t>There are two ways to secure your server:</a:t>
            </a:r>
          </a:p>
          <a:p>
            <a:pPr lvl="1"/>
            <a:r>
              <a:rPr lang="en-US" dirty="0"/>
              <a:t>Using access control lists to control who can send and receive messages.</a:t>
            </a:r>
          </a:p>
          <a:p>
            <a:pPr lvl="1"/>
            <a:r>
              <a:rPr lang="en-US" dirty="0"/>
              <a:t>Using Transport Layer Security (TLS) to encrypt data and to validate clients. This will not be covered today.</a:t>
            </a:r>
          </a:p>
        </p:txBody>
      </p:sp>
    </p:spTree>
    <p:extLst>
      <p:ext uri="{BB962C8B-B14F-4D97-AF65-F5344CB8AC3E}">
        <p14:creationId xmlns:p14="http://schemas.microsoft.com/office/powerpoint/2010/main" val="98972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30BA-C75C-2B40-9A98-79122B9F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E730-CDC0-5E4B-A337-A4BBE4E6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level of securing your MQTT broker is to create usernames and passwords.</a:t>
            </a:r>
          </a:p>
          <a:p>
            <a:pPr lvl="1"/>
            <a:r>
              <a:rPr lang="en-US" dirty="0"/>
              <a:t>Create a file called “</a:t>
            </a:r>
            <a:r>
              <a:rPr lang="en-US" dirty="0" err="1"/>
              <a:t>users.txt</a:t>
            </a:r>
            <a:r>
              <a:rPr lang="en-US" dirty="0"/>
              <a:t>” with the following information on each line: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&lt;username1&gt;:&lt;password1&gt;</a:t>
            </a:r>
          </a:p>
          <a:p>
            <a:pPr lvl="1" indent="0">
              <a:buNone/>
            </a:pPr>
            <a:r>
              <a:rPr lang="en-US" dirty="0"/>
              <a:t>&lt;username2&gt;:&lt;password2&gt;</a:t>
            </a:r>
          </a:p>
          <a:p>
            <a:pPr lvl="1" indent="0">
              <a:buNone/>
            </a:pPr>
            <a:r>
              <a:rPr lang="en-US" dirty="0"/>
              <a:t>…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You can see a sample file here with three users and passwords: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E7942-2129-5945-BFEC-D735B7D1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18" y="4922078"/>
            <a:ext cx="2743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43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now create the password file: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mosquitto_passwd</a:t>
            </a:r>
            <a:r>
              <a:rPr lang="en-US" dirty="0"/>
              <a:t> –U &lt;password file&gt;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our case &lt;password file&gt; is user.txt, so we have: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mosquitto_passwd</a:t>
            </a:r>
            <a:r>
              <a:rPr lang="en-US" dirty="0"/>
              <a:t> –U users.txt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This produces an encrypted user file, as shown (Note: Original users.txt file is overwritten, so back this up if you need to):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61" y="5175341"/>
            <a:ext cx="76390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2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0A9-DCA5-CA46-85AB-E9E76BD5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5A8C-3626-A042-B49D-8D1BFAF0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the core request-response protocol for the web.</a:t>
            </a:r>
          </a:p>
          <a:p>
            <a:pPr lvl="1"/>
            <a:r>
              <a:rPr lang="en-US" dirty="0"/>
              <a:t>Layer 7 (application layer) protocol.</a:t>
            </a:r>
          </a:p>
          <a:p>
            <a:r>
              <a:rPr lang="en-US" dirty="0"/>
              <a:t>Consists of four phases:</a:t>
            </a:r>
          </a:p>
          <a:p>
            <a:pPr lvl="1"/>
            <a:r>
              <a:rPr lang="en-US" dirty="0"/>
              <a:t>Connection: Open a connection to the server.</a:t>
            </a:r>
          </a:p>
          <a:p>
            <a:pPr lvl="1"/>
            <a:r>
              <a:rPr lang="en-US" dirty="0"/>
              <a:t>Request: Make a request (GET, POST, PUT, DELETE).</a:t>
            </a:r>
          </a:p>
          <a:p>
            <a:pPr lvl="1"/>
            <a:r>
              <a:rPr lang="en-US" dirty="0"/>
              <a:t>Response: Receive a response from the server.</a:t>
            </a:r>
          </a:p>
          <a:p>
            <a:pPr lvl="1"/>
            <a:r>
              <a:rPr lang="en-US" dirty="0"/>
              <a:t>Close connection: Close the connection to the server.</a:t>
            </a:r>
          </a:p>
          <a:p>
            <a:r>
              <a:rPr lang="en-US" dirty="0"/>
              <a:t>HTTP is stateless</a:t>
            </a:r>
          </a:p>
          <a:p>
            <a:pPr lvl="1"/>
            <a:r>
              <a:rPr lang="en-US" dirty="0"/>
              <a:t>HTTP does not keep track of what happened in previous connections.</a:t>
            </a:r>
          </a:p>
          <a:p>
            <a:pPr lvl="1"/>
            <a:r>
              <a:rPr lang="en-US" dirty="0"/>
              <a:t>Application backend must do this on its own through use of databases, etc.</a:t>
            </a:r>
          </a:p>
          <a:p>
            <a:pPr lvl="1"/>
            <a:r>
              <a:rPr lang="en-US" dirty="0"/>
              <a:t>Applications may also deposit “cookies” in the browser to maintain states.</a:t>
            </a:r>
          </a:p>
        </p:txBody>
      </p:sp>
    </p:spTree>
    <p:extLst>
      <p:ext uri="{BB962C8B-B14F-4D97-AF65-F5344CB8AC3E}">
        <p14:creationId xmlns:p14="http://schemas.microsoft.com/office/powerpoint/2010/main" val="3519226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need to edit your </a:t>
            </a:r>
            <a:r>
              <a:rPr lang="en-US" dirty="0" err="1"/>
              <a:t>mosquitto.conf</a:t>
            </a:r>
            <a:r>
              <a:rPr lang="en-US" dirty="0"/>
              <a:t> file to include the new password file. On Ubuntu it is 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mosquitto</a:t>
            </a:r>
            <a:r>
              <a:rPr lang="en-US" dirty="0"/>
              <a:t>/</a:t>
            </a:r>
            <a:r>
              <a:rPr lang="en-US" dirty="0" err="1"/>
              <a:t>mosquitto.conf</a:t>
            </a:r>
            <a:r>
              <a:rPr lang="en-US" dirty="0"/>
              <a:t>.  On MacOS it is at </a:t>
            </a:r>
            <a:r>
              <a:rPr lang="en-SG" dirty="0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/opt/homebrew/etc/</a:t>
            </a:r>
            <a:r>
              <a:rPr lang="en-SG" dirty="0" err="1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mosquitto</a:t>
            </a:r>
            <a:r>
              <a:rPr lang="en-SG" dirty="0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/</a:t>
            </a:r>
            <a:r>
              <a:rPr lang="en-SG" dirty="0" err="1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mosquitto.conf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If you open this file in an editor you will see: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76" y="3095062"/>
            <a:ext cx="6675248" cy="31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96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lines: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allow_anonymous</a:t>
            </a:r>
            <a:r>
              <a:rPr lang="en-US" dirty="0"/>
              <a:t> false</a:t>
            </a:r>
          </a:p>
          <a:p>
            <a:pPr lvl="1" indent="0">
              <a:buNone/>
            </a:pPr>
            <a:r>
              <a:rPr lang="en-US" dirty="0" err="1"/>
              <a:t>password_file</a:t>
            </a:r>
            <a:r>
              <a:rPr lang="en-US" dirty="0"/>
              <a:t> &lt;path to password file&gt;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If your password file is at /home/pi/</a:t>
            </a:r>
            <a:r>
              <a:rPr lang="en-US" dirty="0" err="1"/>
              <a:t>mqtt</a:t>
            </a:r>
            <a:r>
              <a:rPr lang="en-US" dirty="0"/>
              <a:t>/users.txt, then the above will be: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allow_anonymous</a:t>
            </a:r>
            <a:r>
              <a:rPr lang="en-US" dirty="0"/>
              <a:t> false</a:t>
            </a:r>
          </a:p>
          <a:p>
            <a:pPr lvl="1" indent="0">
              <a:buNone/>
            </a:pPr>
            <a:r>
              <a:rPr lang="en-US" dirty="0" err="1"/>
              <a:t>password_file</a:t>
            </a:r>
            <a:r>
              <a:rPr lang="en-US" dirty="0"/>
              <a:t> /home/pi/</a:t>
            </a:r>
            <a:r>
              <a:rPr lang="en-US" dirty="0" err="1"/>
              <a:t>mqtt</a:t>
            </a:r>
            <a:r>
              <a:rPr lang="en-US" dirty="0"/>
              <a:t>/users.txt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Note that you must provide the full path to the password file; you cannot use “~” to provide a relative path. Restart </a:t>
            </a:r>
            <a:r>
              <a:rPr lang="en-US" dirty="0" err="1"/>
              <a:t>Mosquitto</a:t>
            </a:r>
            <a:r>
              <a:rPr lang="en-US" dirty="0"/>
              <a:t> after making the changes: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mosquitto</a:t>
            </a:r>
            <a:r>
              <a:rPr lang="en-US" dirty="0"/>
              <a:t> restart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7142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if you connect to your broker using the mqtt.py program that you wrote in the lab, you will see: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our table of result codes in Lab 3, we see that result code 5 is “Connection refused, not authorized.”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828925"/>
            <a:ext cx="2562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8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add in your username and password into your mqtt.py code. To do this we declare two constants USERID and PASSWORD and set these to the </a:t>
            </a:r>
            <a:r>
              <a:rPr lang="en-US" dirty="0" err="1"/>
              <a:t>userid</a:t>
            </a:r>
            <a:r>
              <a:rPr lang="en-US" dirty="0"/>
              <a:t> and password we had in users.txt: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USERID=“</a:t>
            </a:r>
            <a:r>
              <a:rPr lang="en-US" dirty="0" err="1"/>
              <a:t>colin</a:t>
            </a:r>
            <a:r>
              <a:rPr lang="en-US" dirty="0"/>
              <a:t>”</a:t>
            </a:r>
          </a:p>
          <a:p>
            <a:pPr lvl="1" indent="0">
              <a:buNone/>
            </a:pPr>
            <a:r>
              <a:rPr lang="en-US"/>
              <a:t>PASSWORD</a:t>
            </a:r>
            <a:r>
              <a:rPr lang="en-US" dirty="0"/>
              <a:t>=“cpasswd1”</a:t>
            </a:r>
          </a:p>
          <a:p>
            <a:r>
              <a:rPr lang="en-US" dirty="0"/>
              <a:t>Now we add in the code to log in. Just after the line “client=</a:t>
            </a:r>
            <a:r>
              <a:rPr lang="en-US" dirty="0" err="1"/>
              <a:t>mqtt.Client</a:t>
            </a:r>
            <a:r>
              <a:rPr lang="en-US" dirty="0"/>
              <a:t>()” add in: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client.username_pw_set</a:t>
            </a:r>
            <a:r>
              <a:rPr lang="en-US" dirty="0"/>
              <a:t>(USERID, PASSWORD)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35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will now look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run the code you will see that it now connects with a result code of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2229333"/>
            <a:ext cx="4023211" cy="32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93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6F6F-C3BB-2F47-A3D7-080ABAD9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AA79-C480-6C42-A758-06BBF9E3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 we looked at two alternatives for communications between nodes:</a:t>
            </a:r>
          </a:p>
          <a:p>
            <a:pPr lvl="1"/>
            <a:r>
              <a:rPr lang="en-US" dirty="0"/>
              <a:t>MQTT – Best for edge devices to gateways.</a:t>
            </a:r>
          </a:p>
          <a:p>
            <a:pPr lvl="1"/>
            <a:r>
              <a:rPr lang="en-US" dirty="0"/>
              <a:t>HTTP – Best for gateways to the cloud</a:t>
            </a:r>
          </a:p>
          <a:p>
            <a:r>
              <a:rPr lang="en-US" dirty="0"/>
              <a:t>We also looked at databases:</a:t>
            </a:r>
          </a:p>
          <a:p>
            <a:pPr lvl="1"/>
            <a:r>
              <a:rPr lang="en-US" dirty="0"/>
              <a:t>Two main types – Relational and Document</a:t>
            </a:r>
          </a:p>
          <a:p>
            <a:pPr lvl="1"/>
            <a:r>
              <a:rPr lang="en-US" dirty="0"/>
              <a:t>We looked at MongoDB.</a:t>
            </a:r>
          </a:p>
          <a:p>
            <a:r>
              <a:rPr lang="en-US" dirty="0"/>
              <a:t>Finally we looked at how to set </a:t>
            </a:r>
            <a:r>
              <a:rPr lang="en-US"/>
              <a:t>passwords for MQTT.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2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2671-2734-4349-B5D1-CAC7E0AC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  <a:br>
              <a:rPr lang="en-US" dirty="0"/>
            </a:br>
            <a:r>
              <a:rPr lang="en-US" dirty="0"/>
              <a:t>OSI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8883D-6F2D-D745-8BE9-80EDE1A0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9" y="1834188"/>
            <a:ext cx="6389225" cy="44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0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EE86-3A82-094B-AFB6-A99C31FC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C16D-145A-5646-8485-53FB5DFA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1436469"/>
            <a:ext cx="8599990" cy="43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0DBF-AD40-7A4A-91BB-CE5B451F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F30D-E0AE-A146-9579-BB703656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interaction:</a:t>
            </a:r>
          </a:p>
          <a:p>
            <a:pPr lvl="1" indent="0">
              <a:buNone/>
            </a:pP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s_client</a:t>
            </a:r>
            <a:r>
              <a:rPr lang="en-US" dirty="0"/>
              <a:t> –connect </a:t>
            </a:r>
            <a:r>
              <a:rPr lang="en-US" dirty="0">
                <a:hlinkClick r:id="rId2"/>
              </a:rPr>
              <a:t>www.facebook.com:443</a:t>
            </a:r>
            <a:endParaRPr lang="en-US" dirty="0"/>
          </a:p>
          <a:p>
            <a:pPr lvl="1" indent="0">
              <a:buNone/>
            </a:pPr>
            <a:r>
              <a:rPr lang="en-US" dirty="0"/>
              <a:t>&lt;Connection information including certificate displayed&gt;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626C9-E95B-B347-B432-947B8265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79" y="2912605"/>
            <a:ext cx="7407798" cy="34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0DBF-AD40-7A4A-91BB-CE5B451F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F30D-E0AE-A146-9579-BB703656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interaction:</a:t>
            </a:r>
          </a:p>
          <a:p>
            <a:pPr lvl="1" indent="0">
              <a:buNone/>
            </a:pPr>
            <a:r>
              <a:rPr lang="en-US" dirty="0"/>
              <a:t>Response from server </a:t>
            </a:r>
          </a:p>
          <a:p>
            <a:pPr lvl="1" indent="0">
              <a:buNone/>
            </a:pPr>
            <a:r>
              <a:rPr lang="en-US" dirty="0"/>
              <a:t>(400: Bad Request. Oops!)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0F759-3E22-EB40-B224-5F9156FB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592" y="1658302"/>
            <a:ext cx="5666143" cy="470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4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52EF-9A03-8244-B57F-64F79224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59CB-7791-FF45-A2F1-0AE0B879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5 more common request types (of which only GET and POST are used often):</a:t>
            </a:r>
          </a:p>
          <a:p>
            <a:pPr lvl="1"/>
            <a:r>
              <a:rPr lang="en-US" dirty="0"/>
              <a:t>GET: Request for a specific document (Can also be used to send data)</a:t>
            </a:r>
          </a:p>
          <a:p>
            <a:pPr lvl="1"/>
            <a:r>
              <a:rPr lang="en-US" dirty="0"/>
              <a:t>POST: Request for server to accept data from browser</a:t>
            </a:r>
          </a:p>
          <a:p>
            <a:pPr lvl="1"/>
            <a:r>
              <a:rPr lang="en-US" dirty="0"/>
              <a:t>PUT: Replace a document with the data provided by the browser.</a:t>
            </a:r>
          </a:p>
          <a:p>
            <a:pPr lvl="1"/>
            <a:r>
              <a:rPr lang="en-US" dirty="0"/>
              <a:t>DELETE: Remove a document</a:t>
            </a:r>
          </a:p>
          <a:p>
            <a:pPr lvl="1"/>
            <a:r>
              <a:rPr lang="en-US" dirty="0"/>
              <a:t>HEAD: Retrieve only the header of a document</a:t>
            </a:r>
          </a:p>
          <a:p>
            <a:r>
              <a:rPr lang="en-US" dirty="0"/>
              <a:t>Documents are in the form of Hypertext Markup Language (HTML) files:</a:t>
            </a:r>
          </a:p>
          <a:p>
            <a:pPr lvl="1"/>
            <a:r>
              <a:rPr lang="en-US" dirty="0"/>
              <a:t>Consists of:</a:t>
            </a:r>
          </a:p>
          <a:p>
            <a:pPr lvl="2"/>
            <a:r>
              <a:rPr lang="en-US" dirty="0"/>
              <a:t>Text that can be “marked-up” to format it (e.g. headings, tables, bold, italic, alignment, etc.)</a:t>
            </a:r>
          </a:p>
          <a:p>
            <a:pPr lvl="2"/>
            <a:r>
              <a:rPr lang="en-US" dirty="0"/>
              <a:t>Hyperlinks: Links to other documents, possibly on other servers.</a:t>
            </a:r>
          </a:p>
          <a:p>
            <a:pPr lvl="2"/>
            <a:r>
              <a:rPr lang="en-US" dirty="0"/>
              <a:t>Scripts: Programs that will be run on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92263975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14624</TotalTime>
  <Words>2530</Words>
  <Application>Microsoft Macintosh PowerPoint</Application>
  <PresentationFormat>On-screen Show (4:3)</PresentationFormat>
  <Paragraphs>313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Andale Mono</vt:lpstr>
      <vt:lpstr>Calibri</vt:lpstr>
      <vt:lpstr>Times</vt:lpstr>
      <vt:lpstr>Times New Roman</vt:lpstr>
      <vt:lpstr>Wingdings</vt:lpstr>
      <vt:lpstr>Blank</vt:lpstr>
      <vt:lpstr>PowerPoint Presentation</vt:lpstr>
      <vt:lpstr>Motivation</vt:lpstr>
      <vt:lpstr>Hypertext transfer protocol</vt:lpstr>
      <vt:lpstr>Hypertext Transfer Protocol (HTTP)</vt:lpstr>
      <vt:lpstr>Hypertext Transfer Protocol (HTTP) OSI Model</vt:lpstr>
      <vt:lpstr>Hypertext Transfer Protocol (HTTP)</vt:lpstr>
      <vt:lpstr>Hypertext Transfer Protocol (HTTP)</vt:lpstr>
      <vt:lpstr>Hypertext Transfer Protocol (HTTP)</vt:lpstr>
      <vt:lpstr>HTTP Request Types</vt:lpstr>
      <vt:lpstr>PowerPoint Presentation</vt:lpstr>
      <vt:lpstr>MIME Types</vt:lpstr>
      <vt:lpstr>Creating a HTTP Server in Python</vt:lpstr>
      <vt:lpstr>Example Flask Code</vt:lpstr>
      <vt:lpstr>Writing Flask Applications</vt:lpstr>
      <vt:lpstr>Writing Flask Applications</vt:lpstr>
      <vt:lpstr>Writing Flask Applications</vt:lpstr>
      <vt:lpstr>Flask References</vt:lpstr>
      <vt:lpstr>Creating HTTP Requests</vt:lpstr>
      <vt:lpstr>Message queuing telemetry transport</vt:lpstr>
      <vt:lpstr>MQTT</vt:lpstr>
      <vt:lpstr>MQTT</vt:lpstr>
      <vt:lpstr>Playing with MQTT</vt:lpstr>
      <vt:lpstr>Playing with MQTT</vt:lpstr>
      <vt:lpstr>MQTT Programming in Python</vt:lpstr>
      <vt:lpstr>MQTT Programming in Python</vt:lpstr>
      <vt:lpstr>MQTT Programming in Python</vt:lpstr>
      <vt:lpstr>MQTT Programming in Python</vt:lpstr>
      <vt:lpstr>MQTT Programming in Python</vt:lpstr>
      <vt:lpstr>MQTT Programming in Python</vt:lpstr>
      <vt:lpstr>Working with databases</vt:lpstr>
      <vt:lpstr>Working with Databases</vt:lpstr>
      <vt:lpstr>Working with Databases</vt:lpstr>
      <vt:lpstr>Working with Databases</vt:lpstr>
      <vt:lpstr>Working with Databases</vt:lpstr>
      <vt:lpstr>MongoDB Programming in Python</vt:lpstr>
      <vt:lpstr>Securing communications</vt:lpstr>
      <vt:lpstr>Securing Communications - Motivation</vt:lpstr>
      <vt:lpstr>Securing MQTT Create Usernames and Passwords</vt:lpstr>
      <vt:lpstr>Securing MQTT Create Usernames and Passwords</vt:lpstr>
      <vt:lpstr>Securing MQTT Create Usernames and Passwords</vt:lpstr>
      <vt:lpstr>Securing MQTT Create Usernames and Passwords</vt:lpstr>
      <vt:lpstr>Securing MQTT Create Usernames and Passwords</vt:lpstr>
      <vt:lpstr>Securing MQTT Create Usernames and Passwords</vt:lpstr>
      <vt:lpstr>Securing MQTT Create Usernames and Passwords</vt:lpstr>
      <vt:lpstr>Summary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357</cp:revision>
  <cp:lastPrinted>2018-02-28T02:01:21Z</cp:lastPrinted>
  <dcterms:created xsi:type="dcterms:W3CDTF">2018-02-10T09:13:59Z</dcterms:created>
  <dcterms:modified xsi:type="dcterms:W3CDTF">2023-07-09T13:19:31Z</dcterms:modified>
</cp:coreProperties>
</file>