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Helvetica Neue"/>
      <p:regular r:id="rId25"/>
      <p:bold r:id="rId26"/>
      <p:italic r:id="rId27"/>
      <p:boldItalic r:id="rId28"/>
    </p:embeddedFont>
    <p:embeddedFont>
      <p:font typeface="Helvetica Neue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A4A1C6-9640-4425-A71D-2F66A90DA295}">
  <a:tblStyle styleId="{55A4A1C6-9640-4425-A71D-2F66A90DA2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Ligh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HelveticaNeueLight-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4c9852d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1e4c9852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e4c9852d6_0_10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1e4c9852d6_0_10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e4c9852d6_0_11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1e4c9852d6_0_1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a3fa16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a3fa16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5a3fa168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5a3fa168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5a3fa168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5a3fa168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a3fa168d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5a3fa168d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5a3fa168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5a3fa168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f4ff2774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f4ff2774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e4c9852d6_0_6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1e4c9852d6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e4c9852d6_0_4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1e4c9852d6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f2583f4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f2583f4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2583f4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2583f4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a3fa168d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a3fa168d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4c9852d6_0_15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1e4c9852d6_0_1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e4c9852d6_0_9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1e4c9852d6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f2583f4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f2583f4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113" y="2906106"/>
            <a:ext cx="7886700" cy="626700"/>
          </a:xfrm>
          <a:prstGeom prst="rect">
            <a:avLst/>
          </a:prstGeom>
          <a:noFill/>
          <a:ln>
            <a:noFill/>
          </a:ln>
        </p:spPr>
        <p:txBody>
          <a:bodyPr anchorCtr="1" anchor="t" bIns="34275" lIns="68575" spcFirstLastPara="1" rIns="68575" wrap="square" tIns="34275">
            <a:noAutofit/>
          </a:bodyPr>
          <a:lstStyle>
            <a:lvl1pPr lvl="0" rtl="0" algn="l">
              <a:lnSpc>
                <a:spcPct val="90000"/>
              </a:lnSpc>
              <a:spcBef>
                <a:spcPts val="0"/>
              </a:spcBef>
              <a:spcAft>
                <a:spcPts val="0"/>
              </a:spcAft>
              <a:buClr>
                <a:schemeClr val="lt1"/>
              </a:buClr>
              <a:buSzPts val="2600"/>
              <a:buFont typeface="Helvetica Neue"/>
              <a:buNone/>
              <a:defRPr sz="2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2" name="Google Shape;52;p13"/>
          <p:cNvPicPr preferRelativeResize="0"/>
          <p:nvPr/>
        </p:nvPicPr>
        <p:blipFill rotWithShape="1">
          <a:blip r:embed="rId2">
            <a:alphaModFix/>
          </a:blip>
          <a:srcRect b="0" l="0" r="0" t="0"/>
          <a:stretch/>
        </p:blipFill>
        <p:spPr>
          <a:xfrm>
            <a:off x="3032199" y="1109547"/>
            <a:ext cx="3079603" cy="101079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3" name="Shape 53"/>
        <p:cNvGrpSpPr/>
        <p:nvPr/>
      </p:nvGrpSpPr>
      <p:grpSpPr>
        <a:xfrm>
          <a:off x="0" y="0"/>
          <a:ext cx="0" cy="0"/>
          <a:chOff x="0" y="0"/>
          <a:chExt cx="0" cy="0"/>
        </a:xfrm>
      </p:grpSpPr>
      <p:sp>
        <p:nvSpPr>
          <p:cNvPr id="54" name="Google Shape;54;p1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2"/>
              </a:buClr>
              <a:buSzPts val="4100"/>
              <a:buFont typeface="Helvetica Neue"/>
              <a:buNone/>
              <a:defRPr sz="4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rtl="0" algn="l">
              <a:lnSpc>
                <a:spcPct val="90000"/>
              </a:lnSpc>
              <a:spcBef>
                <a:spcPts val="1200"/>
              </a:spcBef>
              <a:spcAft>
                <a:spcPts val="0"/>
              </a:spcAft>
              <a:buClr>
                <a:srgbClr val="888888"/>
              </a:buClr>
              <a:buSzPts val="1500"/>
              <a:buFont typeface="Helvetica Neue Light"/>
              <a:buNone/>
              <a:defRPr sz="1500">
                <a:solidFill>
                  <a:srgbClr val="888888"/>
                </a:solidFill>
              </a:defRPr>
            </a:lvl2pPr>
            <a:lvl3pPr indent="-228600" lvl="2" marL="1371600" rtl="0" algn="l">
              <a:lnSpc>
                <a:spcPct val="90000"/>
              </a:lnSpc>
              <a:spcBef>
                <a:spcPts val="1200"/>
              </a:spcBef>
              <a:spcAft>
                <a:spcPts val="0"/>
              </a:spcAft>
              <a:buClr>
                <a:srgbClr val="888888"/>
              </a:buClr>
              <a:buSzPts val="1400"/>
              <a:buFont typeface="Helvetica Neue Light"/>
              <a:buNone/>
              <a:defRPr sz="1400">
                <a:solidFill>
                  <a:srgbClr val="888888"/>
                </a:solidFill>
              </a:defRPr>
            </a:lvl3pPr>
            <a:lvl4pPr indent="-228600" lvl="3" marL="1828800" rtl="0" algn="l">
              <a:lnSpc>
                <a:spcPct val="90000"/>
              </a:lnSpc>
              <a:spcBef>
                <a:spcPts val="1200"/>
              </a:spcBef>
              <a:spcAft>
                <a:spcPts val="0"/>
              </a:spcAft>
              <a:buClr>
                <a:srgbClr val="888888"/>
              </a:buClr>
              <a:buSzPts val="1200"/>
              <a:buFont typeface="Helvetica Neue Light"/>
              <a:buNone/>
              <a:defRPr sz="1200">
                <a:solidFill>
                  <a:srgbClr val="888888"/>
                </a:solidFill>
              </a:defRPr>
            </a:lvl4pPr>
            <a:lvl5pPr indent="-228600" lvl="4" marL="2286000" rtl="0" algn="l">
              <a:lnSpc>
                <a:spcPct val="90000"/>
              </a:lnSpc>
              <a:spcBef>
                <a:spcPts val="1200"/>
              </a:spcBef>
              <a:spcAft>
                <a:spcPts val="0"/>
              </a:spcAft>
              <a:buClr>
                <a:srgbClr val="888888"/>
              </a:buClr>
              <a:buSzPts val="1200"/>
              <a:buFont typeface="Helvetica Neue Light"/>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6" name="Google Shape;56;p14"/>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7" name="Google Shape;57;p14"/>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pic>
        <p:nvPicPr>
          <p:cNvPr id="58" name="Google Shape;58;p14"/>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633113" y="2906106"/>
            <a:ext cx="7886700" cy="626700"/>
          </a:xfrm>
          <a:prstGeom prst="rect">
            <a:avLst/>
          </a:prstGeom>
          <a:noFill/>
          <a:ln>
            <a:noFill/>
          </a:ln>
        </p:spPr>
        <p:txBody>
          <a:bodyPr anchorCtr="1" anchor="t" bIns="34275" lIns="68575" spcFirstLastPara="1" rIns="68575" wrap="square" tIns="34275">
            <a:noAutofit/>
          </a:bodyPr>
          <a:lstStyle>
            <a:lvl1pPr lvl="0" rtl="0" algn="l">
              <a:lnSpc>
                <a:spcPct val="90000"/>
              </a:lnSpc>
              <a:spcBef>
                <a:spcPts val="0"/>
              </a:spcBef>
              <a:spcAft>
                <a:spcPts val="0"/>
              </a:spcAft>
              <a:buClr>
                <a:schemeClr val="lt1"/>
              </a:buClr>
              <a:buSzPts val="2600"/>
              <a:buFont typeface="Helvetica Neue"/>
              <a:buNone/>
              <a:defRPr sz="2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70" name="Google Shape;70;p16"/>
          <p:cNvPicPr preferRelativeResize="0"/>
          <p:nvPr/>
        </p:nvPicPr>
        <p:blipFill rotWithShape="1">
          <a:blip r:embed="rId2">
            <a:alphaModFix/>
          </a:blip>
          <a:srcRect b="0" l="0" r="0" t="0"/>
          <a:stretch/>
        </p:blipFill>
        <p:spPr>
          <a:xfrm>
            <a:off x="3032199" y="1109547"/>
            <a:ext cx="3079603" cy="101079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2"/>
              </a:buClr>
              <a:buSzPts val="4100"/>
              <a:buFont typeface="Helvetica Neue"/>
              <a:buNone/>
              <a:defRPr sz="41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rtl="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rtl="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rtl="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rtl="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7"/>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5" name="Google Shape;75;p17"/>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76" name="Google Shape;76;p17"/>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8"/>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8"/>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chemeClr val="dk1"/>
              </a:buClr>
              <a:buSzPts val="1800"/>
              <a:buFont typeface="Helvetica Neue Light"/>
              <a:buChar char="•"/>
              <a:defRPr sz="1800"/>
            </a:lvl1pPr>
            <a:lvl2pPr indent="-323850" lvl="1" marL="914400" rtl="0" algn="l">
              <a:lnSpc>
                <a:spcPct val="90000"/>
              </a:lnSpc>
              <a:spcBef>
                <a:spcPts val="400"/>
              </a:spcBef>
              <a:spcAft>
                <a:spcPts val="0"/>
              </a:spcAft>
              <a:buClr>
                <a:schemeClr val="dk1"/>
              </a:buClr>
              <a:buSzPts val="1500"/>
              <a:buFont typeface="Helvetica Neue Light"/>
              <a:buChar char="•"/>
              <a:defRPr sz="1500"/>
            </a:lvl2pPr>
            <a:lvl3pPr indent="-317500" lvl="2" marL="1371600" rtl="0" algn="l">
              <a:lnSpc>
                <a:spcPct val="90000"/>
              </a:lnSpc>
              <a:spcBef>
                <a:spcPts val="400"/>
              </a:spcBef>
              <a:spcAft>
                <a:spcPts val="0"/>
              </a:spcAft>
              <a:buClr>
                <a:schemeClr val="dk1"/>
              </a:buClr>
              <a:buSzPts val="1400"/>
              <a:buFont typeface="Helvetica Neue Light"/>
              <a:buChar char="•"/>
              <a:defRPr sz="1400"/>
            </a:lvl3pPr>
            <a:lvl4pPr indent="-304800" lvl="3" marL="1828800" rtl="0" algn="l">
              <a:lnSpc>
                <a:spcPct val="90000"/>
              </a:lnSpc>
              <a:spcBef>
                <a:spcPts val="400"/>
              </a:spcBef>
              <a:spcAft>
                <a:spcPts val="0"/>
              </a:spcAft>
              <a:buClr>
                <a:schemeClr val="dk1"/>
              </a:buClr>
              <a:buSzPts val="1200"/>
              <a:buFont typeface="Helvetica Neue Light"/>
              <a:buChar char="•"/>
              <a:defRPr sz="1200"/>
            </a:lvl4pPr>
            <a:lvl5pPr indent="-304800" lvl="4" marL="2286000" rtl="0" algn="l">
              <a:lnSpc>
                <a:spcPct val="90000"/>
              </a:lnSpc>
              <a:spcBef>
                <a:spcPts val="400"/>
              </a:spcBef>
              <a:spcAft>
                <a:spcPts val="0"/>
              </a:spcAft>
              <a:buClr>
                <a:schemeClr val="dk1"/>
              </a:buClr>
              <a:buSzPts val="1200"/>
              <a:buFont typeface="Helvetica Neue Light"/>
              <a:buChar char="•"/>
              <a:defRPr sz="12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8"/>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1" name="Google Shape;81;p18"/>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82" name="Google Shape;82;p18"/>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64">
          <p15:clr>
            <a:srgbClr val="FBAE40"/>
          </p15:clr>
        </p15:guide>
        <p15:guide id="13" orient="horz" pos="3151">
          <p15:clr>
            <a:srgbClr val="FBAE40"/>
          </p15:clr>
        </p15:guide>
        <p15:guide id="14" orient="horz" pos="308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9"/>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8" name="Google Shape;88;p19"/>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89" name="Google Shape;89;p19"/>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20"/>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Font typeface="Helvetica Neue Light"/>
              <a:buNone/>
              <a:defRPr b="1" sz="1800"/>
            </a:lvl1pPr>
            <a:lvl2pPr indent="-228600" lvl="1" marL="914400" rtl="0" algn="l">
              <a:lnSpc>
                <a:spcPct val="90000"/>
              </a:lnSpc>
              <a:spcBef>
                <a:spcPts val="400"/>
              </a:spcBef>
              <a:spcAft>
                <a:spcPts val="0"/>
              </a:spcAft>
              <a:buClr>
                <a:schemeClr val="dk1"/>
              </a:buClr>
              <a:buSzPts val="1500"/>
              <a:buFont typeface="Helvetica Neue Light"/>
              <a:buNone/>
              <a:defRPr b="1" sz="1500"/>
            </a:lvl2pPr>
            <a:lvl3pPr indent="-228600" lvl="2" marL="1371600" rtl="0" algn="l">
              <a:lnSpc>
                <a:spcPct val="90000"/>
              </a:lnSpc>
              <a:spcBef>
                <a:spcPts val="400"/>
              </a:spcBef>
              <a:spcAft>
                <a:spcPts val="0"/>
              </a:spcAft>
              <a:buClr>
                <a:schemeClr val="dk1"/>
              </a:buClr>
              <a:buSzPts val="1400"/>
              <a:buFont typeface="Helvetica Neue Light"/>
              <a:buNone/>
              <a:defRPr b="1" sz="1400"/>
            </a:lvl3pPr>
            <a:lvl4pPr indent="-228600" lvl="3" marL="1828800" rtl="0" algn="l">
              <a:lnSpc>
                <a:spcPct val="90000"/>
              </a:lnSpc>
              <a:spcBef>
                <a:spcPts val="400"/>
              </a:spcBef>
              <a:spcAft>
                <a:spcPts val="0"/>
              </a:spcAft>
              <a:buClr>
                <a:schemeClr val="dk1"/>
              </a:buClr>
              <a:buSzPts val="1200"/>
              <a:buFont typeface="Helvetica Neue Light"/>
              <a:buNone/>
              <a:defRPr b="1" sz="1200"/>
            </a:lvl4pPr>
            <a:lvl5pPr indent="-228600" lvl="4" marL="2286000" rtl="0" algn="l">
              <a:lnSpc>
                <a:spcPct val="90000"/>
              </a:lnSpc>
              <a:spcBef>
                <a:spcPts val="400"/>
              </a:spcBef>
              <a:spcAft>
                <a:spcPts val="0"/>
              </a:spcAft>
              <a:buClr>
                <a:schemeClr val="dk1"/>
              </a:buClr>
              <a:buSzPts val="1200"/>
              <a:buFont typeface="Helvetica Neue Light"/>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3" name="Google Shape;93;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Font typeface="Helvetica Neue Light"/>
              <a:buNone/>
              <a:defRPr b="1" sz="1800"/>
            </a:lvl1pPr>
            <a:lvl2pPr indent="-228600" lvl="1" marL="914400" rtl="0" algn="l">
              <a:lnSpc>
                <a:spcPct val="90000"/>
              </a:lnSpc>
              <a:spcBef>
                <a:spcPts val="400"/>
              </a:spcBef>
              <a:spcAft>
                <a:spcPts val="0"/>
              </a:spcAft>
              <a:buClr>
                <a:schemeClr val="dk1"/>
              </a:buClr>
              <a:buSzPts val="1500"/>
              <a:buFont typeface="Helvetica Neue Light"/>
              <a:buNone/>
              <a:defRPr b="1" sz="1500"/>
            </a:lvl2pPr>
            <a:lvl3pPr indent="-228600" lvl="2" marL="1371600" rtl="0" algn="l">
              <a:lnSpc>
                <a:spcPct val="90000"/>
              </a:lnSpc>
              <a:spcBef>
                <a:spcPts val="400"/>
              </a:spcBef>
              <a:spcAft>
                <a:spcPts val="0"/>
              </a:spcAft>
              <a:buClr>
                <a:schemeClr val="dk1"/>
              </a:buClr>
              <a:buSzPts val="1400"/>
              <a:buFont typeface="Helvetica Neue Light"/>
              <a:buNone/>
              <a:defRPr b="1" sz="1400"/>
            </a:lvl3pPr>
            <a:lvl4pPr indent="-228600" lvl="3" marL="1828800" rtl="0" algn="l">
              <a:lnSpc>
                <a:spcPct val="90000"/>
              </a:lnSpc>
              <a:spcBef>
                <a:spcPts val="400"/>
              </a:spcBef>
              <a:spcAft>
                <a:spcPts val="0"/>
              </a:spcAft>
              <a:buClr>
                <a:schemeClr val="dk1"/>
              </a:buClr>
              <a:buSzPts val="1200"/>
              <a:buFont typeface="Helvetica Neue Light"/>
              <a:buNone/>
              <a:defRPr b="1" sz="1200"/>
            </a:lvl4pPr>
            <a:lvl5pPr indent="-228600" lvl="4" marL="2286000" rtl="0" algn="l">
              <a:lnSpc>
                <a:spcPct val="90000"/>
              </a:lnSpc>
              <a:spcBef>
                <a:spcPts val="400"/>
              </a:spcBef>
              <a:spcAft>
                <a:spcPts val="0"/>
              </a:spcAft>
              <a:buClr>
                <a:schemeClr val="dk1"/>
              </a:buClr>
              <a:buSzPts val="1200"/>
              <a:buFont typeface="Helvetica Neue Light"/>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 name="Google Shape;95;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0"/>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7" name="Google Shape;97;p20"/>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98" name="Google Shape;98;p20"/>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2" name="Google Shape;102;p21"/>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03" name="Google Shape;103;p21"/>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6" name="Google Shape;106;p22"/>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07" name="Google Shape;107;p22"/>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Font typeface="Helvetica Neue Light"/>
              <a:buChar char="•"/>
              <a:defRPr sz="2400"/>
            </a:lvl1pPr>
            <a:lvl2pPr indent="-361950" lvl="1" marL="914400" rtl="0" algn="l">
              <a:lnSpc>
                <a:spcPct val="90000"/>
              </a:lnSpc>
              <a:spcBef>
                <a:spcPts val="400"/>
              </a:spcBef>
              <a:spcAft>
                <a:spcPts val="0"/>
              </a:spcAft>
              <a:buClr>
                <a:schemeClr val="dk1"/>
              </a:buClr>
              <a:buSzPts val="2100"/>
              <a:buFont typeface="Helvetica Neue Light"/>
              <a:buChar char="•"/>
              <a:defRPr sz="2100"/>
            </a:lvl2pPr>
            <a:lvl3pPr indent="-342900" lvl="2" marL="1371600" rtl="0" algn="l">
              <a:lnSpc>
                <a:spcPct val="90000"/>
              </a:lnSpc>
              <a:spcBef>
                <a:spcPts val="400"/>
              </a:spcBef>
              <a:spcAft>
                <a:spcPts val="0"/>
              </a:spcAft>
              <a:buClr>
                <a:schemeClr val="dk1"/>
              </a:buClr>
              <a:buSzPts val="1800"/>
              <a:buFont typeface="Helvetica Neue Light"/>
              <a:buChar char="•"/>
              <a:defRPr sz="1800"/>
            </a:lvl3pPr>
            <a:lvl4pPr indent="-323850" lvl="3" marL="1828800" rtl="0" algn="l">
              <a:lnSpc>
                <a:spcPct val="90000"/>
              </a:lnSpc>
              <a:spcBef>
                <a:spcPts val="400"/>
              </a:spcBef>
              <a:spcAft>
                <a:spcPts val="0"/>
              </a:spcAft>
              <a:buClr>
                <a:schemeClr val="dk1"/>
              </a:buClr>
              <a:buSzPts val="1500"/>
              <a:buFont typeface="Helvetica Neue Light"/>
              <a:buChar char="•"/>
              <a:defRPr sz="1500"/>
            </a:lvl4pPr>
            <a:lvl5pPr indent="-323850" lvl="4" marL="2286000" rtl="0" algn="l">
              <a:lnSpc>
                <a:spcPct val="90000"/>
              </a:lnSpc>
              <a:spcBef>
                <a:spcPts val="400"/>
              </a:spcBef>
              <a:spcAft>
                <a:spcPts val="0"/>
              </a:spcAft>
              <a:buClr>
                <a:schemeClr val="dk1"/>
              </a:buClr>
              <a:buSzPts val="1500"/>
              <a:buFont typeface="Helvetica Neue Light"/>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1" name="Google Shape;111;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Font typeface="Helvetica Neue Light"/>
              <a:buNone/>
              <a:defRPr sz="1200"/>
            </a:lvl1pPr>
            <a:lvl2pPr indent="-228600" lvl="1" marL="914400" rtl="0" algn="l">
              <a:lnSpc>
                <a:spcPct val="90000"/>
              </a:lnSpc>
              <a:spcBef>
                <a:spcPts val="400"/>
              </a:spcBef>
              <a:spcAft>
                <a:spcPts val="0"/>
              </a:spcAft>
              <a:buClr>
                <a:schemeClr val="dk1"/>
              </a:buClr>
              <a:buSzPts val="1100"/>
              <a:buFont typeface="Helvetica Neue Light"/>
              <a:buNone/>
              <a:defRPr sz="1100"/>
            </a:lvl2pPr>
            <a:lvl3pPr indent="-228600" lvl="2" marL="1371600" rtl="0" algn="l">
              <a:lnSpc>
                <a:spcPct val="90000"/>
              </a:lnSpc>
              <a:spcBef>
                <a:spcPts val="400"/>
              </a:spcBef>
              <a:spcAft>
                <a:spcPts val="0"/>
              </a:spcAft>
              <a:buClr>
                <a:schemeClr val="dk1"/>
              </a:buClr>
              <a:buSzPts val="900"/>
              <a:buFont typeface="Helvetica Neue Light"/>
              <a:buNone/>
              <a:defRPr sz="900"/>
            </a:lvl3pPr>
            <a:lvl4pPr indent="-228600" lvl="3" marL="1828800" rtl="0" algn="l">
              <a:lnSpc>
                <a:spcPct val="90000"/>
              </a:lnSpc>
              <a:spcBef>
                <a:spcPts val="400"/>
              </a:spcBef>
              <a:spcAft>
                <a:spcPts val="0"/>
              </a:spcAft>
              <a:buClr>
                <a:schemeClr val="dk1"/>
              </a:buClr>
              <a:buSzPts val="800"/>
              <a:buFont typeface="Helvetica Neue Light"/>
              <a:buNone/>
              <a:defRPr sz="800"/>
            </a:lvl4pPr>
            <a:lvl5pPr indent="-228600" lvl="4" marL="2286000" rtl="0" algn="l">
              <a:lnSpc>
                <a:spcPct val="90000"/>
              </a:lnSpc>
              <a:spcBef>
                <a:spcPts val="400"/>
              </a:spcBef>
              <a:spcAft>
                <a:spcPts val="0"/>
              </a:spcAft>
              <a:buClr>
                <a:schemeClr val="dk1"/>
              </a:buClr>
              <a:buSzPts val="800"/>
              <a:buFont typeface="Helvetica Neue Light"/>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2" name="Google Shape;112;p23"/>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3" name="Google Shape;113;p23"/>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14" name="Google Shape;114;p23"/>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4"/>
          <p:cNvSpPr/>
          <p:nvPr>
            <p:ph idx="2" type="pic"/>
          </p:nvPr>
        </p:nvSpPr>
        <p:spPr>
          <a:xfrm>
            <a:off x="3887391" y="740569"/>
            <a:ext cx="4629300" cy="3655200"/>
          </a:xfrm>
          <a:prstGeom prst="rect">
            <a:avLst/>
          </a:prstGeom>
          <a:noFill/>
          <a:ln>
            <a:noFill/>
          </a:ln>
        </p:spPr>
      </p:sp>
      <p:sp>
        <p:nvSpPr>
          <p:cNvPr id="118" name="Google Shape;118;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Font typeface="Helvetica Neue Light"/>
              <a:buNone/>
              <a:defRPr sz="1200"/>
            </a:lvl1pPr>
            <a:lvl2pPr indent="-228600" lvl="1" marL="914400" rtl="0" algn="l">
              <a:lnSpc>
                <a:spcPct val="90000"/>
              </a:lnSpc>
              <a:spcBef>
                <a:spcPts val="400"/>
              </a:spcBef>
              <a:spcAft>
                <a:spcPts val="0"/>
              </a:spcAft>
              <a:buClr>
                <a:schemeClr val="dk1"/>
              </a:buClr>
              <a:buSzPts val="1100"/>
              <a:buFont typeface="Helvetica Neue Light"/>
              <a:buNone/>
              <a:defRPr sz="1100"/>
            </a:lvl2pPr>
            <a:lvl3pPr indent="-228600" lvl="2" marL="1371600" rtl="0" algn="l">
              <a:lnSpc>
                <a:spcPct val="90000"/>
              </a:lnSpc>
              <a:spcBef>
                <a:spcPts val="400"/>
              </a:spcBef>
              <a:spcAft>
                <a:spcPts val="0"/>
              </a:spcAft>
              <a:buClr>
                <a:schemeClr val="dk1"/>
              </a:buClr>
              <a:buSzPts val="900"/>
              <a:buFont typeface="Helvetica Neue Light"/>
              <a:buNone/>
              <a:defRPr sz="900"/>
            </a:lvl3pPr>
            <a:lvl4pPr indent="-228600" lvl="3" marL="1828800" rtl="0" algn="l">
              <a:lnSpc>
                <a:spcPct val="90000"/>
              </a:lnSpc>
              <a:spcBef>
                <a:spcPts val="400"/>
              </a:spcBef>
              <a:spcAft>
                <a:spcPts val="0"/>
              </a:spcAft>
              <a:buClr>
                <a:schemeClr val="dk1"/>
              </a:buClr>
              <a:buSzPts val="800"/>
              <a:buFont typeface="Helvetica Neue Light"/>
              <a:buNone/>
              <a:defRPr sz="800"/>
            </a:lvl4pPr>
            <a:lvl5pPr indent="-228600" lvl="4" marL="2286000" rtl="0" algn="l">
              <a:lnSpc>
                <a:spcPct val="90000"/>
              </a:lnSpc>
              <a:spcBef>
                <a:spcPts val="400"/>
              </a:spcBef>
              <a:spcAft>
                <a:spcPts val="0"/>
              </a:spcAft>
              <a:buClr>
                <a:schemeClr val="dk1"/>
              </a:buClr>
              <a:buSzPts val="800"/>
              <a:buFont typeface="Helvetica Neue Light"/>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9" name="Google Shape;119;p24"/>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0" name="Google Shape;120;p24"/>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21" name="Google Shape;121;p24"/>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5"/>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6" name="Google Shape;126;p25"/>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27" name="Google Shape;127;p25"/>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6"/>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1" name="Google Shape;131;p26"/>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2" name="Google Shape;132;p26"/>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33" name="Google Shape;133;p26"/>
          <p:cNvPicPr preferRelativeResize="0"/>
          <p:nvPr/>
        </p:nvPicPr>
        <p:blipFill rotWithShape="1">
          <a:blip r:embed="rId2">
            <a:alphaModFix/>
          </a:blip>
          <a:srcRect b="38397" l="29655" r="29479" t="38311"/>
          <a:stretch/>
        </p:blipFill>
        <p:spPr>
          <a:xfrm>
            <a:off x="269110" y="4529211"/>
            <a:ext cx="1024358"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1" name="Google Shape;61;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62" name="Google Shape;62;p15"/>
          <p:cNvGrpSpPr/>
          <p:nvPr/>
        </p:nvGrpSpPr>
        <p:grpSpPr>
          <a:xfrm>
            <a:off x="0" y="5067300"/>
            <a:ext cx="9143999" cy="79122"/>
            <a:chOff x="0" y="6756400"/>
            <a:chExt cx="12191998" cy="105496"/>
          </a:xfrm>
        </p:grpSpPr>
        <p:pic>
          <p:nvPicPr>
            <p:cNvPr id="63" name="Google Shape;63;p15"/>
            <p:cNvPicPr preferRelativeResize="0"/>
            <p:nvPr/>
          </p:nvPicPr>
          <p:blipFill rotWithShape="1">
            <a:blip r:embed="rId1">
              <a:alphaModFix/>
            </a:blip>
            <a:srcRect b="0" l="0" r="0" t="0"/>
            <a:stretch/>
          </p:blipFill>
          <p:spPr>
            <a:xfrm>
              <a:off x="1524000" y="6756400"/>
              <a:ext cx="9143999" cy="101600"/>
            </a:xfrm>
            <a:prstGeom prst="rect">
              <a:avLst/>
            </a:prstGeom>
            <a:noFill/>
            <a:ln>
              <a:noFill/>
            </a:ln>
          </p:spPr>
        </p:pic>
        <p:pic>
          <p:nvPicPr>
            <p:cNvPr id="64" name="Google Shape;64;p15"/>
            <p:cNvPicPr preferRelativeResize="0"/>
            <p:nvPr/>
          </p:nvPicPr>
          <p:blipFill rotWithShape="1">
            <a:blip r:embed="rId2">
              <a:alphaModFix/>
            </a:blip>
            <a:srcRect b="15583" l="0" r="71579" t="0"/>
            <a:stretch/>
          </p:blipFill>
          <p:spPr>
            <a:xfrm>
              <a:off x="0" y="6756400"/>
              <a:ext cx="2598715" cy="101600"/>
            </a:xfrm>
            <a:prstGeom prst="rect">
              <a:avLst/>
            </a:prstGeom>
            <a:noFill/>
            <a:ln>
              <a:noFill/>
            </a:ln>
          </p:spPr>
        </p:pic>
        <p:pic>
          <p:nvPicPr>
            <p:cNvPr id="65" name="Google Shape;65;p15"/>
            <p:cNvPicPr preferRelativeResize="0"/>
            <p:nvPr/>
          </p:nvPicPr>
          <p:blipFill rotWithShape="1">
            <a:blip r:embed="rId3">
              <a:alphaModFix/>
            </a:blip>
            <a:srcRect b="15583" l="0" r="71579" t="0"/>
            <a:stretch/>
          </p:blipFill>
          <p:spPr>
            <a:xfrm>
              <a:off x="9593283" y="6756400"/>
              <a:ext cx="2598715" cy="105496"/>
            </a:xfrm>
            <a:prstGeom prst="rect">
              <a:avLst/>
            </a:prstGeom>
            <a:noFill/>
            <a:ln>
              <a:noFill/>
            </a:ln>
          </p:spPr>
        </p:pic>
      </p:grpSp>
      <p:sp>
        <p:nvSpPr>
          <p:cNvPr id="66" name="Google Shape;66;p15"/>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5"/>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628638" y="2364681"/>
            <a:ext cx="7886700" cy="626700"/>
          </a:xfrm>
          <a:prstGeom prst="rect">
            <a:avLst/>
          </a:prstGeom>
          <a:noFill/>
          <a:ln>
            <a:noFill/>
          </a:ln>
        </p:spPr>
        <p:txBody>
          <a:bodyPr anchorCtr="1"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Helvetica Neue"/>
              <a:buNone/>
            </a:pPr>
            <a:r>
              <a:rPr lang="en">
                <a:latin typeface="Times New Roman"/>
                <a:ea typeface="Times New Roman"/>
                <a:cs typeface="Times New Roman"/>
                <a:sym typeface="Times New Roman"/>
              </a:rPr>
              <a:t>Store Sales - Time series forecasting</a:t>
            </a:r>
            <a:endParaRPr>
              <a:latin typeface="Times New Roman"/>
              <a:ea typeface="Times New Roman"/>
              <a:cs typeface="Times New Roman"/>
              <a:sym typeface="Times New Roman"/>
            </a:endParaRPr>
          </a:p>
        </p:txBody>
      </p:sp>
      <p:sp>
        <p:nvSpPr>
          <p:cNvPr id="139" name="Google Shape;139;p27"/>
          <p:cNvSpPr txBox="1"/>
          <p:nvPr/>
        </p:nvSpPr>
        <p:spPr>
          <a:xfrm>
            <a:off x="188675" y="3789875"/>
            <a:ext cx="2863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Chakshu Pandya (AU2144001)</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Darshit Pandya (AU2144003)</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Dhruvin Kotak (AU2144004)</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Fena Changela (AU2144005)</a:t>
            </a:r>
            <a:endParaRPr>
              <a:solidFill>
                <a:schemeClr val="lt1"/>
              </a:solidFill>
              <a:latin typeface="Times New Roman"/>
              <a:ea typeface="Times New Roman"/>
              <a:cs typeface="Times New Roman"/>
              <a:sym typeface="Times New Roman"/>
            </a:endParaRPr>
          </a:p>
        </p:txBody>
      </p:sp>
      <p:sp>
        <p:nvSpPr>
          <p:cNvPr id="140" name="Google Shape;140;p27"/>
          <p:cNvSpPr txBox="1"/>
          <p:nvPr/>
        </p:nvSpPr>
        <p:spPr>
          <a:xfrm>
            <a:off x="1684350" y="3039425"/>
            <a:ext cx="5775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Times New Roman"/>
                <a:ea typeface="Times New Roman"/>
                <a:cs typeface="Times New Roman"/>
                <a:sym typeface="Times New Roman"/>
              </a:rPr>
              <a:t>CSE 523 Machine Learning </a:t>
            </a:r>
            <a:r>
              <a:rPr lang="en" sz="2000">
                <a:solidFill>
                  <a:schemeClr val="lt1"/>
                </a:solidFill>
                <a:latin typeface="Times New Roman"/>
                <a:ea typeface="Times New Roman"/>
                <a:cs typeface="Times New Roman"/>
                <a:sym typeface="Times New Roman"/>
              </a:rPr>
              <a:t>Midterm</a:t>
            </a:r>
            <a:r>
              <a:rPr lang="en" sz="2000">
                <a:solidFill>
                  <a:schemeClr val="lt1"/>
                </a:solidFill>
                <a:latin typeface="Times New Roman"/>
                <a:ea typeface="Times New Roman"/>
                <a:cs typeface="Times New Roman"/>
                <a:sym typeface="Times New Roman"/>
              </a:rPr>
              <a:t> project</a:t>
            </a:r>
            <a:endParaRPr sz="2500">
              <a:solidFill>
                <a:schemeClr val="lt1"/>
              </a:solidFill>
              <a:latin typeface="Times New Roman"/>
              <a:ea typeface="Times New Roman"/>
              <a:cs typeface="Times New Roman"/>
              <a:sym typeface="Times New Roman"/>
            </a:endParaRPr>
          </a:p>
        </p:txBody>
      </p:sp>
      <p:sp>
        <p:nvSpPr>
          <p:cNvPr id="141" name="Google Shape;141;p27"/>
          <p:cNvSpPr txBox="1"/>
          <p:nvPr/>
        </p:nvSpPr>
        <p:spPr>
          <a:xfrm>
            <a:off x="4849575" y="3789875"/>
            <a:ext cx="4156500" cy="104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888888"/>
              </a:buClr>
              <a:buSzPts val="2000"/>
              <a:buFont typeface="Helvetica Neue Light"/>
              <a:buNone/>
            </a:pPr>
            <a:r>
              <a:rPr lang="en">
                <a:solidFill>
                  <a:schemeClr val="lt1"/>
                </a:solidFill>
                <a:latin typeface="Times New Roman"/>
                <a:ea typeface="Times New Roman"/>
                <a:cs typeface="Times New Roman"/>
                <a:sym typeface="Times New Roman"/>
              </a:rPr>
              <a:t>Mehul S Raval,</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888888"/>
              </a:buClr>
              <a:buSzPts val="2000"/>
              <a:buFont typeface="Helvetica Neue Light"/>
              <a:buNone/>
            </a:pPr>
            <a:r>
              <a:rPr lang="en">
                <a:solidFill>
                  <a:schemeClr val="lt1"/>
                </a:solidFill>
                <a:latin typeface="Times New Roman"/>
                <a:ea typeface="Times New Roman"/>
                <a:cs typeface="Times New Roman"/>
                <a:sym typeface="Times New Roman"/>
              </a:rPr>
              <a:t>Associate Dean – Experiential Learning,</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888888"/>
              </a:buClr>
              <a:buSzPts val="2000"/>
              <a:buFont typeface="Helvetica Neue Light"/>
              <a:buNone/>
            </a:pPr>
            <a:r>
              <a:rPr lang="en">
                <a:solidFill>
                  <a:schemeClr val="lt1"/>
                </a:solidFill>
                <a:latin typeface="Times New Roman"/>
                <a:ea typeface="Times New Roman"/>
                <a:cs typeface="Times New Roman"/>
                <a:sym typeface="Times New Roman"/>
              </a:rPr>
              <a:t>Professor, School of Engineering and Applied Science, </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888888"/>
              </a:buClr>
              <a:buSzPts val="2000"/>
              <a:buFont typeface="Helvetica Neue Light"/>
              <a:buNone/>
            </a:pPr>
            <a:r>
              <a:rPr lang="en">
                <a:solidFill>
                  <a:schemeClr val="lt1"/>
                </a:solidFill>
                <a:latin typeface="Times New Roman"/>
                <a:ea typeface="Times New Roman"/>
                <a:cs typeface="Times New Roman"/>
                <a:sym typeface="Times New Roman"/>
              </a:rPr>
              <a:t>Ahmedabad University</a:t>
            </a:r>
            <a:endParaRPr sz="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nvSpPr>
        <p:spPr>
          <a:xfrm>
            <a:off x="1712250" y="139025"/>
            <a:ext cx="5719500" cy="61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800" u="sng">
                <a:solidFill>
                  <a:schemeClr val="dk2"/>
                </a:solidFill>
                <a:latin typeface="Times New Roman"/>
                <a:ea typeface="Times New Roman"/>
                <a:cs typeface="Times New Roman"/>
                <a:sym typeface="Times New Roman"/>
              </a:rPr>
              <a:t>Correlation Plot</a:t>
            </a:r>
            <a:endParaRPr sz="2800" u="sng">
              <a:solidFill>
                <a:schemeClr val="dk2"/>
              </a:solidFill>
              <a:latin typeface="Times New Roman"/>
              <a:ea typeface="Times New Roman"/>
              <a:cs typeface="Times New Roman"/>
              <a:sym typeface="Times New Roman"/>
            </a:endParaRPr>
          </a:p>
        </p:txBody>
      </p:sp>
      <p:pic>
        <p:nvPicPr>
          <p:cNvPr id="199" name="Google Shape;199;p36"/>
          <p:cNvPicPr preferRelativeResize="0"/>
          <p:nvPr/>
        </p:nvPicPr>
        <p:blipFill>
          <a:blip r:embed="rId3">
            <a:alphaModFix/>
          </a:blip>
          <a:stretch>
            <a:fillRect/>
          </a:stretch>
        </p:blipFill>
        <p:spPr>
          <a:xfrm>
            <a:off x="1946525" y="883725"/>
            <a:ext cx="5250949" cy="399101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7"/>
          <p:cNvPicPr preferRelativeResize="0"/>
          <p:nvPr/>
        </p:nvPicPr>
        <p:blipFill rotWithShape="1">
          <a:blip r:embed="rId3">
            <a:alphaModFix/>
          </a:blip>
          <a:srcRect b="0" l="0" r="0" t="0"/>
          <a:stretch/>
        </p:blipFill>
        <p:spPr>
          <a:xfrm>
            <a:off x="135375" y="886687"/>
            <a:ext cx="4436625" cy="3370124"/>
          </a:xfrm>
          <a:prstGeom prst="rect">
            <a:avLst/>
          </a:prstGeom>
          <a:noFill/>
          <a:ln cap="flat" cmpd="sng" w="9525">
            <a:solidFill>
              <a:schemeClr val="dk2"/>
            </a:solidFill>
            <a:prstDash val="solid"/>
            <a:round/>
            <a:headEnd len="sm" w="sm" type="none"/>
            <a:tailEnd len="sm" w="sm" type="none"/>
          </a:ln>
        </p:spPr>
      </p:pic>
      <p:pic>
        <p:nvPicPr>
          <p:cNvPr id="205" name="Google Shape;205;p37"/>
          <p:cNvPicPr preferRelativeResize="0"/>
          <p:nvPr/>
        </p:nvPicPr>
        <p:blipFill rotWithShape="1">
          <a:blip r:embed="rId4">
            <a:alphaModFix/>
          </a:blip>
          <a:srcRect b="0" l="0" r="0" t="0"/>
          <a:stretch/>
        </p:blipFill>
        <p:spPr>
          <a:xfrm>
            <a:off x="4648200" y="886675"/>
            <a:ext cx="4399881" cy="33701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nvSpPr>
        <p:spPr>
          <a:xfrm>
            <a:off x="109225" y="109225"/>
            <a:ext cx="8748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u="sng">
                <a:solidFill>
                  <a:schemeClr val="dk2"/>
                </a:solidFill>
                <a:latin typeface="Times New Roman"/>
                <a:ea typeface="Times New Roman"/>
                <a:cs typeface="Times New Roman"/>
                <a:sym typeface="Times New Roman"/>
              </a:rPr>
              <a:t>Final Results</a:t>
            </a:r>
            <a:endParaRPr sz="2400" u="sng">
              <a:solidFill>
                <a:schemeClr val="dk2"/>
              </a:solidFill>
              <a:latin typeface="Times New Roman"/>
              <a:ea typeface="Times New Roman"/>
              <a:cs typeface="Times New Roman"/>
              <a:sym typeface="Times New Roman"/>
            </a:endParaRPr>
          </a:p>
        </p:txBody>
      </p:sp>
      <p:pic>
        <p:nvPicPr>
          <p:cNvPr id="211" name="Google Shape;211;p38"/>
          <p:cNvPicPr preferRelativeResize="0"/>
          <p:nvPr/>
        </p:nvPicPr>
        <p:blipFill>
          <a:blip r:embed="rId3">
            <a:alphaModFix/>
          </a:blip>
          <a:stretch>
            <a:fillRect/>
          </a:stretch>
        </p:blipFill>
        <p:spPr>
          <a:xfrm>
            <a:off x="1644362" y="723763"/>
            <a:ext cx="5855276" cy="36959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39"/>
          <p:cNvGraphicFramePr/>
          <p:nvPr/>
        </p:nvGraphicFramePr>
        <p:xfrm>
          <a:off x="615200" y="827460"/>
          <a:ext cx="3000000" cy="3000000"/>
        </p:xfrm>
        <a:graphic>
          <a:graphicData uri="http://schemas.openxmlformats.org/drawingml/2006/table">
            <a:tbl>
              <a:tblPr>
                <a:noFill/>
                <a:tableStyleId>{55A4A1C6-9640-4425-A71D-2F66A90DA295}</a:tableStyleId>
              </a:tblPr>
              <a:tblGrid>
                <a:gridCol w="3005900"/>
                <a:gridCol w="3005900"/>
              </a:tblGrid>
              <a:tr h="371275">
                <a:tc>
                  <a:txBody>
                    <a:bodyPr/>
                    <a:lstStyle/>
                    <a:p>
                      <a:pPr indent="0" lvl="0" marL="0" rtl="0" algn="ctr">
                        <a:spcBef>
                          <a:spcPts val="0"/>
                        </a:spcBef>
                        <a:spcAft>
                          <a:spcPts val="0"/>
                        </a:spcAft>
                        <a:buNone/>
                      </a:pPr>
                      <a:r>
                        <a:rPr lang="en" sz="1600" u="sng">
                          <a:latin typeface="Times New Roman"/>
                          <a:ea typeface="Times New Roman"/>
                          <a:cs typeface="Times New Roman"/>
                          <a:sym typeface="Times New Roman"/>
                        </a:rPr>
                        <a:t>Categories</a:t>
                      </a:r>
                      <a:endParaRPr sz="1600" u="sng">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600" u="sng">
                          <a:latin typeface="Times New Roman"/>
                          <a:ea typeface="Times New Roman"/>
                          <a:cs typeface="Times New Roman"/>
                          <a:sym typeface="Times New Roman"/>
                        </a:rPr>
                        <a:t>Root Mean Squared Logarithmic Error</a:t>
                      </a:r>
                      <a:endParaRPr sz="1600" u="sng">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BOOKS</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0.3455</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BABY CARE</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0.4857</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BEVERAGES </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0.4296</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DAIRY</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0.3935</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HOME CARE</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0.4530</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MEATS</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0.4452</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PERSONAL CARE </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0.4742</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47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PRODUCE</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0.4002</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17" name="Google Shape;217;p39"/>
          <p:cNvSpPr txBox="1"/>
          <p:nvPr/>
        </p:nvSpPr>
        <p:spPr>
          <a:xfrm>
            <a:off x="6770575" y="2371650"/>
            <a:ext cx="24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RMSLE :  0.59564183380</a:t>
            </a:r>
            <a:endParaRPr/>
          </a:p>
        </p:txBody>
      </p:sp>
      <p:sp>
        <p:nvSpPr>
          <p:cNvPr id="218" name="Google Shape;218;p39"/>
          <p:cNvSpPr txBox="1"/>
          <p:nvPr/>
        </p:nvSpPr>
        <p:spPr>
          <a:xfrm>
            <a:off x="1999600" y="264150"/>
            <a:ext cx="324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RMSLE Value</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40"/>
          <p:cNvGraphicFramePr/>
          <p:nvPr/>
        </p:nvGraphicFramePr>
        <p:xfrm>
          <a:off x="952500" y="609465"/>
          <a:ext cx="3000000" cy="3000000"/>
        </p:xfrm>
        <a:graphic>
          <a:graphicData uri="http://schemas.openxmlformats.org/drawingml/2006/table">
            <a:tbl>
              <a:tblPr>
                <a:noFill/>
                <a:tableStyleId>{55A4A1C6-9640-4425-A71D-2F66A90DA295}</a:tableStyleId>
              </a:tblPr>
              <a:tblGrid>
                <a:gridCol w="2413000"/>
                <a:gridCol w="2413000"/>
                <a:gridCol w="2413000"/>
              </a:tblGrid>
              <a:tr h="418475">
                <a:tc>
                  <a:txBody>
                    <a:bodyPr/>
                    <a:lstStyle/>
                    <a:p>
                      <a:pPr indent="0" lvl="0" marL="0" rtl="0" algn="ctr">
                        <a:spcBef>
                          <a:spcPts val="0"/>
                        </a:spcBef>
                        <a:spcAft>
                          <a:spcPts val="0"/>
                        </a:spcAft>
                        <a:buNone/>
                      </a:pPr>
                      <a:r>
                        <a:rPr lang="en" sz="1600" u="sng">
                          <a:latin typeface="Times New Roman"/>
                          <a:ea typeface="Times New Roman"/>
                          <a:cs typeface="Times New Roman"/>
                          <a:sym typeface="Times New Roman"/>
                        </a:rPr>
                        <a:t>Store No.</a:t>
                      </a:r>
                      <a:endParaRPr sz="1600" u="sng">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600" u="sng">
                          <a:latin typeface="Times New Roman"/>
                          <a:ea typeface="Times New Roman"/>
                          <a:cs typeface="Times New Roman"/>
                          <a:sym typeface="Times New Roman"/>
                        </a:rPr>
                        <a:t>Categories</a:t>
                      </a:r>
                      <a:endParaRPr sz="1600" u="sng">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600" u="sng">
                          <a:latin typeface="Times New Roman"/>
                          <a:ea typeface="Times New Roman"/>
                          <a:cs typeface="Times New Roman"/>
                          <a:sym typeface="Times New Roman"/>
                        </a:rPr>
                        <a:t>Sales</a:t>
                      </a:r>
                      <a:endParaRPr sz="1600" u="sng">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AUTOMOTIVE</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4.101209915</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BABY CARE</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BEAUTY</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4.555176899</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BEVERAGES</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2262.699439</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BOOKS</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0.083691179</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BREAD/BAKERY</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376.8196113</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CELEBRATION</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13.12506081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CLEANING</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735.4486687</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DAIRY</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753.1388008</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86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DELI</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131.5335143</a:t>
                      </a:r>
                      <a:endParaRPr>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24" name="Google Shape;224;p40"/>
          <p:cNvSpPr txBox="1"/>
          <p:nvPr/>
        </p:nvSpPr>
        <p:spPr>
          <a:xfrm>
            <a:off x="2037000" y="95375"/>
            <a:ext cx="507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Store Sales </a:t>
            </a:r>
            <a:r>
              <a:rPr lang="en" sz="1600">
                <a:latin typeface="Times New Roman"/>
                <a:ea typeface="Times New Roman"/>
                <a:cs typeface="Times New Roman"/>
                <a:sym typeface="Times New Roman"/>
              </a:rPr>
              <a:t>Prediction</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833550" y="174475"/>
            <a:ext cx="74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dk2"/>
                </a:solidFill>
                <a:latin typeface="Times New Roman"/>
                <a:ea typeface="Times New Roman"/>
                <a:cs typeface="Times New Roman"/>
                <a:sym typeface="Times New Roman"/>
              </a:rPr>
              <a:t>Conclusion</a:t>
            </a:r>
            <a:endParaRPr sz="2800" u="sng">
              <a:solidFill>
                <a:schemeClr val="dk2"/>
              </a:solidFill>
              <a:latin typeface="Times New Roman"/>
              <a:ea typeface="Times New Roman"/>
              <a:cs typeface="Times New Roman"/>
              <a:sym typeface="Times New Roman"/>
            </a:endParaRPr>
          </a:p>
        </p:txBody>
      </p:sp>
      <p:sp>
        <p:nvSpPr>
          <p:cNvPr id="230" name="Google Shape;230;p41"/>
          <p:cNvSpPr txBox="1"/>
          <p:nvPr/>
        </p:nvSpPr>
        <p:spPr>
          <a:xfrm>
            <a:off x="390575" y="790075"/>
            <a:ext cx="8454900" cy="17856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Calibri"/>
              <a:buChar char="●"/>
            </a:pPr>
            <a:r>
              <a:rPr lang="en" sz="1600">
                <a:latin typeface="Times New Roman"/>
                <a:ea typeface="Times New Roman"/>
                <a:cs typeface="Times New Roman"/>
                <a:sym typeface="Times New Roman"/>
              </a:rPr>
              <a:t>In this project we have predicted the sales and also have find the difference between the </a:t>
            </a:r>
            <a:r>
              <a:rPr lang="en" sz="1600">
                <a:latin typeface="Times New Roman"/>
                <a:ea typeface="Times New Roman"/>
                <a:cs typeface="Times New Roman"/>
                <a:sym typeface="Times New Roman"/>
              </a:rPr>
              <a:t>predicted</a:t>
            </a:r>
            <a:r>
              <a:rPr lang="en" sz="1600">
                <a:latin typeface="Times New Roman"/>
                <a:ea typeface="Times New Roman"/>
                <a:cs typeface="Times New Roman"/>
                <a:sym typeface="Times New Roman"/>
              </a:rPr>
              <a:t> values and the actual observed values, which is called root mean square error (RMSE). </a:t>
            </a:r>
            <a:endParaRPr sz="1600">
              <a:latin typeface="Times New Roman"/>
              <a:ea typeface="Times New Roman"/>
              <a:cs typeface="Times New Roman"/>
              <a:sym typeface="Times New Roman"/>
            </a:endParaRPr>
          </a:p>
          <a:p>
            <a:pPr indent="-355600" lvl="0" marL="457200" rtl="0" algn="just">
              <a:spcBef>
                <a:spcPts val="0"/>
              </a:spcBef>
              <a:spcAft>
                <a:spcPts val="0"/>
              </a:spcAft>
              <a:buSzPts val="2000"/>
              <a:buFont typeface="Calibri"/>
              <a:buChar char="●"/>
            </a:pPr>
            <a:r>
              <a:rPr lang="en" sz="1600">
                <a:latin typeface="Times New Roman"/>
                <a:ea typeface="Times New Roman"/>
                <a:cs typeface="Times New Roman"/>
                <a:sym typeface="Times New Roman"/>
              </a:rPr>
              <a:t>The RSMLE value in linear regression is 0.3958433835879891 and in SVR it is 0.46274117207951615. But the least root mean square error, we find in the average of both these regression, which is 0.3846102422210306.</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440525" y="86925"/>
            <a:ext cx="7886700" cy="4890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b="0" lang="en" sz="2800" u="sng">
                <a:solidFill>
                  <a:schemeClr val="dk2"/>
                </a:solidFill>
                <a:latin typeface="Times New Roman"/>
                <a:ea typeface="Times New Roman"/>
                <a:cs typeface="Times New Roman"/>
                <a:sym typeface="Times New Roman"/>
              </a:rPr>
              <a:t>References</a:t>
            </a:r>
            <a:endParaRPr b="0" sz="2800" u="sng">
              <a:solidFill>
                <a:schemeClr val="dk2"/>
              </a:solidFill>
              <a:latin typeface="Times New Roman"/>
              <a:ea typeface="Times New Roman"/>
              <a:cs typeface="Times New Roman"/>
              <a:sym typeface="Times New Roman"/>
            </a:endParaRPr>
          </a:p>
        </p:txBody>
      </p:sp>
      <p:sp>
        <p:nvSpPr>
          <p:cNvPr id="236" name="Google Shape;236;p42"/>
          <p:cNvSpPr txBox="1"/>
          <p:nvPr>
            <p:ph idx="1" type="body"/>
          </p:nvPr>
        </p:nvSpPr>
        <p:spPr>
          <a:xfrm>
            <a:off x="69500" y="933375"/>
            <a:ext cx="8877000" cy="3656700"/>
          </a:xfrm>
          <a:prstGeom prst="rect">
            <a:avLst/>
          </a:prstGeom>
        </p:spPr>
        <p:txBody>
          <a:bodyPr anchorCtr="0" anchor="t" bIns="34275" lIns="68575" spcFirstLastPara="1" rIns="68575" wrap="square" tIns="34275">
            <a:noAutofit/>
          </a:bodyPr>
          <a:lstStyle/>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[1] Tom M. Mitchell. Machine Learning and Data Mining. COMMUNICATIONS OF THE ACM N. 1999. url: http://www.cs.cmu.edu/~tom/pubs/cacm99_final.pdf.</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[2] Matavfall i Sverige – Uppkomst och behandling 2016. Naturvårdsverket. 2018.</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url: https://www.naturvardsverket.se/Documents/publikationer6400/978-91-620-8811-8.pdf?pid=22466.</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[3] Coop Värmland. 2020. url: https://coopvarmland.se/vara-butiker/.</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[4] Bohdan M Pavlichenko. “Machine-Learning Models for Sales Time Series Forecasting”. In: Data 4.1 (2019), p. 15. doi:10.3390/data4010015.</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[5] Kasun Bandara et al. “Sales Demand Forecast in E-commerce Using a Long Short-Term Memory Neural Network Methodology”. In: Neural Information Processing Lecture Notes in Computer Science (2019), pp. 462–474. doi: 10.1007/978-3-030-36718-3_39.</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[6] Ching-Wu Chu and Guoqiang Peter Zhang. “A comparative study of linear and nonlinear models for aggregate retail sales forecasting”. In: International Journal of Production Economics 86.3 (2003), pp. 217–231. doi: 10 . 1016 / s0925 -5273(03)00068-9.</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[7] Zeynep Hilal Kilimci et al. “An Improved Demand Forecasting Model Using Deep Learning Approach and Proposed Decision Integration Strategy for Supply Chain”. In: Complexity 2019 (2019), pp. 1–15. doi: 10.1155/2019/9067367.</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latin typeface="Times New Roman"/>
                <a:ea typeface="Times New Roman"/>
                <a:cs typeface="Times New Roman"/>
                <a:sym typeface="Times New Roman"/>
              </a:rPr>
              <a:t>[8] Real Carbonneau, Kevin Laframboise, and Rustam Vahidov. “Application of machine learning techniques for supply chain demand forecasting”. In: European Journal of Operational Research 184.3 (2008), pp. 1140–1154. doi: 10.1016/j.ejor.2006.12.004.</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latin typeface="Times New Roman"/>
                <a:ea typeface="Times New Roman"/>
                <a:cs typeface="Times New Roman"/>
                <a:sym typeface="Times New Roman"/>
              </a:rPr>
              <a:t>[9] Indr˙e Žliobait˙e, Jorn Bakker, and Mykola Pechenizkiy. “Beating the baseline prediction in food sales: How intelligent an intelligent predictor is?” In: Expert Systems with Applications 39.1 (2012), pp. 806–815. doi: 10.1016/j.eswa.2011.07.078.</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633113" y="2906106"/>
            <a:ext cx="7886700" cy="626700"/>
          </a:xfrm>
          <a:prstGeom prst="rect">
            <a:avLst/>
          </a:prstGeom>
        </p:spPr>
        <p:txBody>
          <a:bodyPr anchorCtr="1" anchor="t" bIns="34275" lIns="68575" spcFirstLastPara="1" rIns="68575" wrap="square" tIns="3427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623900" y="178725"/>
            <a:ext cx="7886700" cy="595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4100"/>
              <a:buFont typeface="Helvetica Neue"/>
              <a:buNone/>
            </a:pPr>
            <a:r>
              <a:rPr b="0" lang="en" sz="2800" u="sng">
                <a:latin typeface="Times New Roman"/>
                <a:ea typeface="Times New Roman"/>
                <a:cs typeface="Times New Roman"/>
                <a:sym typeface="Times New Roman"/>
              </a:rPr>
              <a:t>Introduction</a:t>
            </a:r>
            <a:endParaRPr b="0" sz="2800" u="sng">
              <a:latin typeface="Times New Roman"/>
              <a:ea typeface="Times New Roman"/>
              <a:cs typeface="Times New Roman"/>
              <a:sym typeface="Times New Roman"/>
            </a:endParaRPr>
          </a:p>
        </p:txBody>
      </p:sp>
      <p:sp>
        <p:nvSpPr>
          <p:cNvPr id="147" name="Google Shape;147;p28"/>
          <p:cNvSpPr txBox="1"/>
          <p:nvPr/>
        </p:nvSpPr>
        <p:spPr>
          <a:xfrm>
            <a:off x="317750" y="1171675"/>
            <a:ext cx="8192700" cy="2678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libri"/>
              <a:buChar char="●"/>
            </a:pPr>
            <a:r>
              <a:rPr lang="en" sz="1800">
                <a:latin typeface="Times New Roman"/>
                <a:ea typeface="Times New Roman"/>
                <a:cs typeface="Times New Roman"/>
                <a:sym typeface="Times New Roman"/>
              </a:rPr>
              <a:t>Time Series is a certain </a:t>
            </a:r>
            <a:r>
              <a:rPr b="1" lang="en" sz="1800">
                <a:latin typeface="Times New Roman"/>
                <a:ea typeface="Times New Roman"/>
                <a:cs typeface="Times New Roman"/>
                <a:sym typeface="Times New Roman"/>
              </a:rPr>
              <a:t>sequence of data observations that a system collects within specific periods of time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Calibri"/>
              <a:buChar char="●"/>
            </a:pPr>
            <a:r>
              <a:rPr lang="en" sz="1800">
                <a:latin typeface="Times New Roman"/>
                <a:ea typeface="Times New Roman"/>
                <a:cs typeface="Times New Roman"/>
                <a:sym typeface="Times New Roman"/>
              </a:rPr>
              <a:t>Shifts and odds in dataset may include the </a:t>
            </a:r>
            <a:r>
              <a:rPr b="1" lang="en" sz="1800">
                <a:latin typeface="Times New Roman"/>
                <a:ea typeface="Times New Roman"/>
                <a:cs typeface="Times New Roman"/>
                <a:sym typeface="Times New Roman"/>
              </a:rPr>
              <a:t>switch of trends, seasonal spikes in demand, certain repetitive changes or non-systematic shifts in usual patterns</a:t>
            </a:r>
            <a:r>
              <a:rPr lang="en" sz="1800">
                <a:latin typeface="Times New Roman"/>
                <a:ea typeface="Times New Roman"/>
                <a:cs typeface="Times New Roman"/>
                <a:sym typeface="Times New Roman"/>
              </a:rPr>
              <a:t>, etc.</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Calibri"/>
              <a:buChar char="●"/>
            </a:pPr>
            <a:r>
              <a:rPr lang="en" sz="1800">
                <a:latin typeface="Times New Roman"/>
                <a:ea typeface="Times New Roman"/>
                <a:cs typeface="Times New Roman"/>
                <a:sym typeface="Times New Roman"/>
              </a:rPr>
              <a:t>In this project we are going to </a:t>
            </a:r>
            <a:r>
              <a:rPr b="1" lang="en" sz="1800">
                <a:latin typeface="Times New Roman"/>
                <a:ea typeface="Times New Roman"/>
                <a:cs typeface="Times New Roman"/>
                <a:sym typeface="Times New Roman"/>
              </a:rPr>
              <a:t>build a machine learning model and predict the store sales using time-series forecasting</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148" name="Google Shape;148;p28"/>
          <p:cNvSpPr txBox="1"/>
          <p:nvPr/>
        </p:nvSpPr>
        <p:spPr>
          <a:xfrm>
            <a:off x="1312550" y="4466300"/>
            <a:ext cx="719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h</a:t>
            </a:r>
            <a:r>
              <a:rPr lang="en" sz="1300">
                <a:latin typeface="Times New Roman"/>
                <a:ea typeface="Times New Roman"/>
                <a:cs typeface="Times New Roman"/>
                <a:sym typeface="Times New Roman"/>
              </a:rPr>
              <a:t>ttps://nix-united.com/blog/find-out-how-to-use-machine-learning-for-time-series-forecasting/#:~:text=So%20What%20is%20Time%20Series,daily%2C%20monthly%2C%20or%20yearly.</a:t>
            </a: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nvSpPr>
        <p:spPr>
          <a:xfrm>
            <a:off x="1684350" y="222300"/>
            <a:ext cx="577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u="sng">
                <a:solidFill>
                  <a:schemeClr val="dk2"/>
                </a:solidFill>
                <a:latin typeface="Times New Roman"/>
                <a:ea typeface="Times New Roman"/>
                <a:cs typeface="Times New Roman"/>
                <a:sym typeface="Times New Roman"/>
              </a:rPr>
              <a:t>Problem Statement</a:t>
            </a:r>
            <a:endParaRPr u="sng">
              <a:solidFill>
                <a:schemeClr val="dk2"/>
              </a:solidFill>
              <a:latin typeface="Times New Roman"/>
              <a:ea typeface="Times New Roman"/>
              <a:cs typeface="Times New Roman"/>
              <a:sym typeface="Times New Roman"/>
            </a:endParaRPr>
          </a:p>
        </p:txBody>
      </p:sp>
      <p:sp>
        <p:nvSpPr>
          <p:cNvPr id="154" name="Google Shape;154;p29"/>
          <p:cNvSpPr txBox="1"/>
          <p:nvPr/>
        </p:nvSpPr>
        <p:spPr>
          <a:xfrm>
            <a:off x="402875" y="1014600"/>
            <a:ext cx="8380200" cy="29553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libri"/>
              <a:buChar char="●"/>
            </a:pPr>
            <a:r>
              <a:rPr lang="en" sz="1800">
                <a:latin typeface="Times New Roman"/>
                <a:ea typeface="Times New Roman"/>
                <a:cs typeface="Times New Roman"/>
                <a:sym typeface="Times New Roman"/>
              </a:rPr>
              <a:t>To forecast store sales on data from </a:t>
            </a:r>
            <a:r>
              <a:rPr b="1" lang="en" sz="1800">
                <a:solidFill>
                  <a:schemeClr val="dk1"/>
                </a:solidFill>
                <a:latin typeface="Times New Roman"/>
                <a:ea typeface="Times New Roman"/>
                <a:cs typeface="Times New Roman"/>
                <a:sym typeface="Times New Roman"/>
              </a:rPr>
              <a:t>Corporacion Favorita</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a large Ecuadorian-based grocery retailer</a:t>
            </a:r>
            <a:r>
              <a:rPr lang="en" sz="1800">
                <a:latin typeface="Times New Roman"/>
                <a:ea typeface="Times New Roman"/>
                <a:cs typeface="Times New Roman"/>
                <a:sym typeface="Times New Roman"/>
              </a:rPr>
              <a:t> using time-series </a:t>
            </a:r>
            <a:r>
              <a:rPr lang="en" sz="1800">
                <a:latin typeface="Times New Roman"/>
                <a:ea typeface="Times New Roman"/>
                <a:cs typeface="Times New Roman"/>
                <a:sym typeface="Times New Roman"/>
              </a:rPr>
              <a:t>forecasting</a:t>
            </a:r>
            <a:r>
              <a:rPr lang="en" sz="1800">
                <a:latin typeface="Times New Roman"/>
                <a:ea typeface="Times New Roman"/>
                <a:cs typeface="Times New Roman"/>
                <a:sym typeface="Times New Roman"/>
              </a:rPr>
              <a:t> in machine learning. For solving the frequency Inventory (shortage when needed) for the product and man forces requirement when high demand is going on.</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Calibri"/>
              <a:buChar char="●"/>
            </a:pPr>
            <a:r>
              <a:rPr b="1" lang="en" sz="1800">
                <a:solidFill>
                  <a:schemeClr val="dk1"/>
                </a:solidFill>
                <a:latin typeface="Times New Roman"/>
                <a:ea typeface="Times New Roman"/>
                <a:cs typeface="Times New Roman"/>
                <a:sym typeface="Times New Roman"/>
              </a:rPr>
              <a:t>Corporacion Favorita </a:t>
            </a:r>
            <a:r>
              <a:rPr lang="en" sz="1800">
                <a:solidFill>
                  <a:schemeClr val="dk1"/>
                </a:solidFill>
                <a:latin typeface="Times New Roman"/>
                <a:ea typeface="Times New Roman"/>
                <a:cs typeface="Times New Roman"/>
                <a:sym typeface="Times New Roman"/>
              </a:rPr>
              <a:t>is a supermarket company in </a:t>
            </a:r>
            <a:r>
              <a:rPr b="1" lang="en" sz="1800">
                <a:solidFill>
                  <a:schemeClr val="dk1"/>
                </a:solidFill>
                <a:latin typeface="Times New Roman"/>
                <a:ea typeface="Times New Roman"/>
                <a:cs typeface="Times New Roman"/>
                <a:sym typeface="Times New Roman"/>
              </a:rPr>
              <a:t>Ecuador</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Calibri"/>
              <a:buChar char="●"/>
            </a:pPr>
            <a:r>
              <a:rPr b="1" lang="en" sz="1800">
                <a:solidFill>
                  <a:schemeClr val="dk1"/>
                </a:solidFill>
                <a:latin typeface="Times New Roman"/>
                <a:ea typeface="Times New Roman"/>
                <a:cs typeface="Times New Roman"/>
                <a:sym typeface="Times New Roman"/>
              </a:rPr>
              <a:t>Ecuador </a:t>
            </a:r>
            <a:r>
              <a:rPr lang="en" sz="1800">
                <a:solidFill>
                  <a:schemeClr val="dk1"/>
                </a:solidFill>
                <a:latin typeface="Times New Roman"/>
                <a:ea typeface="Times New Roman"/>
                <a:cs typeface="Times New Roman"/>
                <a:sym typeface="Times New Roman"/>
              </a:rPr>
              <a:t>is an oil-based country and oil price affects every product here. So, we need to correlate oil price with sales of every product, that is the reason we have to use time series in this product.</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833550" y="158875"/>
            <a:ext cx="74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dk2"/>
                </a:solidFill>
                <a:latin typeface="Times New Roman"/>
                <a:ea typeface="Times New Roman"/>
                <a:cs typeface="Times New Roman"/>
                <a:sym typeface="Times New Roman"/>
              </a:rPr>
              <a:t>Data sets</a:t>
            </a:r>
            <a:endParaRPr sz="2800" u="sng">
              <a:solidFill>
                <a:schemeClr val="dk2"/>
              </a:solidFill>
              <a:latin typeface="Times New Roman"/>
              <a:ea typeface="Times New Roman"/>
              <a:cs typeface="Times New Roman"/>
              <a:sym typeface="Times New Roman"/>
            </a:endParaRPr>
          </a:p>
        </p:txBody>
      </p:sp>
      <p:sp>
        <p:nvSpPr>
          <p:cNvPr id="160" name="Google Shape;160;p30"/>
          <p:cNvSpPr txBox="1"/>
          <p:nvPr/>
        </p:nvSpPr>
        <p:spPr>
          <a:xfrm>
            <a:off x="287850" y="790075"/>
            <a:ext cx="8454900" cy="359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Here the data sets are provided by </a:t>
            </a:r>
            <a:r>
              <a:rPr b="1" lang="en" sz="1800">
                <a:latin typeface="Times New Roman"/>
                <a:ea typeface="Times New Roman"/>
                <a:cs typeface="Times New Roman"/>
                <a:sym typeface="Times New Roman"/>
              </a:rPr>
              <a:t>Favorita stores</a:t>
            </a:r>
            <a:r>
              <a:rPr lang="en" sz="1800">
                <a:latin typeface="Times New Roman"/>
                <a:ea typeface="Times New Roman"/>
                <a:cs typeface="Times New Roman"/>
                <a:sym typeface="Times New Roman"/>
              </a:rPr>
              <a:t> located in </a:t>
            </a:r>
            <a:r>
              <a:rPr b="1" lang="en" sz="1800">
                <a:latin typeface="Times New Roman"/>
                <a:ea typeface="Times New Roman"/>
                <a:cs typeface="Times New Roman"/>
                <a:sym typeface="Times New Roman"/>
              </a:rPr>
              <a:t>Ecuador </a:t>
            </a:r>
            <a:r>
              <a:rPr lang="en" sz="1800">
                <a:latin typeface="Times New Roman"/>
                <a:ea typeface="Times New Roman"/>
                <a:cs typeface="Times New Roman"/>
                <a:sym typeface="Times New Roman"/>
              </a:rPr>
              <a:t>to predict the sales.</a:t>
            </a:r>
            <a:endParaRPr sz="1800">
              <a:latin typeface="Times New Roman"/>
              <a:ea typeface="Times New Roman"/>
              <a:cs typeface="Times New Roman"/>
              <a:sym typeface="Times New Roman"/>
            </a:endParaRPr>
          </a:p>
          <a:p>
            <a:pPr indent="-330200" lvl="0" marL="457200" rtl="0" algn="just">
              <a:spcBef>
                <a:spcPts val="0"/>
              </a:spcBef>
              <a:spcAft>
                <a:spcPts val="0"/>
              </a:spcAft>
              <a:buSzPts val="1600"/>
              <a:buFont typeface="Calibri"/>
              <a:buChar char="●"/>
            </a:pPr>
            <a:r>
              <a:rPr b="1" lang="en" sz="1600" u="sng">
                <a:latin typeface="Times New Roman"/>
                <a:ea typeface="Times New Roman"/>
                <a:cs typeface="Times New Roman"/>
                <a:sym typeface="Times New Roman"/>
              </a:rPr>
              <a:t>Oil</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It contains the data of oil prices on </a:t>
            </a:r>
            <a:r>
              <a:rPr lang="en" sz="1600">
                <a:latin typeface="Times New Roman"/>
                <a:ea typeface="Times New Roman"/>
                <a:cs typeface="Times New Roman"/>
                <a:sym typeface="Times New Roman"/>
              </a:rPr>
              <a:t>the</a:t>
            </a:r>
            <a:r>
              <a:rPr lang="en" sz="1600">
                <a:latin typeface="Times New Roman"/>
                <a:ea typeface="Times New Roman"/>
                <a:cs typeface="Times New Roman"/>
                <a:sym typeface="Times New Roman"/>
              </a:rPr>
              <a:t> daily basis of the Ecuador country. Ecuador is an oil-dependent country in the south america.</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Calibri"/>
              <a:buChar char="●"/>
            </a:pPr>
            <a:r>
              <a:rPr b="1" lang="en" sz="1600" u="sng">
                <a:latin typeface="Times New Roman"/>
                <a:ea typeface="Times New Roman"/>
                <a:cs typeface="Times New Roman"/>
                <a:sym typeface="Times New Roman"/>
              </a:rPr>
              <a:t>Train</a:t>
            </a:r>
            <a:r>
              <a:rPr b="1" lang="en" sz="1600">
                <a:latin typeface="Times New Roman"/>
                <a:ea typeface="Times New Roman"/>
                <a:cs typeface="Times New Roman"/>
                <a:sym typeface="Times New Roman"/>
              </a:rPr>
              <a:t>:</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The train data contains, comprising time series of </a:t>
            </a:r>
            <a:r>
              <a:rPr lang="en" sz="1600">
                <a:latin typeface="Times New Roman"/>
                <a:ea typeface="Times New Roman"/>
                <a:cs typeface="Times New Roman"/>
                <a:sym typeface="Times New Roman"/>
              </a:rPr>
              <a:t>features</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store_nbr</a:t>
            </a:r>
            <a:r>
              <a:rPr lang="en" sz="1600">
                <a:latin typeface="Times New Roman"/>
                <a:ea typeface="Times New Roman"/>
                <a:cs typeface="Times New Roman"/>
                <a:sym typeface="Times New Roman"/>
              </a:rPr>
              <a:t>,</a:t>
            </a:r>
            <a:r>
              <a:rPr b="1" lang="en" sz="1600">
                <a:latin typeface="Times New Roman"/>
                <a:ea typeface="Times New Roman"/>
                <a:cs typeface="Times New Roman"/>
                <a:sym typeface="Times New Roman"/>
              </a:rPr>
              <a:t> family</a:t>
            </a:r>
            <a:r>
              <a:rPr lang="en" sz="1600">
                <a:latin typeface="Times New Roman"/>
                <a:ea typeface="Times New Roman"/>
                <a:cs typeface="Times New Roman"/>
                <a:sym typeface="Times New Roman"/>
              </a:rPr>
              <a:t> and </a:t>
            </a:r>
            <a:r>
              <a:rPr b="1" lang="en" sz="1600">
                <a:latin typeface="Times New Roman"/>
                <a:ea typeface="Times New Roman"/>
                <a:cs typeface="Times New Roman"/>
                <a:sym typeface="Times New Roman"/>
              </a:rPr>
              <a:t>on promotion</a:t>
            </a:r>
            <a:r>
              <a:rPr lang="en" sz="1600">
                <a:latin typeface="Times New Roman"/>
                <a:ea typeface="Times New Roman"/>
                <a:cs typeface="Times New Roman"/>
                <a:sym typeface="Times New Roman"/>
              </a:rPr>
              <a:t>” as well as the target sales.</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Calibri"/>
              <a:buChar char="●"/>
            </a:pPr>
            <a:r>
              <a:rPr b="1" lang="en" sz="1600">
                <a:latin typeface="Times New Roman"/>
                <a:ea typeface="Times New Roman"/>
                <a:cs typeface="Times New Roman"/>
                <a:sym typeface="Times New Roman"/>
              </a:rPr>
              <a:t>Store_nbr: </a:t>
            </a:r>
            <a:r>
              <a:rPr lang="en" sz="1600">
                <a:latin typeface="Times New Roman"/>
                <a:ea typeface="Times New Roman"/>
                <a:cs typeface="Times New Roman"/>
                <a:sym typeface="Times New Roman"/>
              </a:rPr>
              <a:t>identifies the store at which the products are sold.</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Calibri"/>
              <a:buChar char="●"/>
            </a:pPr>
            <a:r>
              <a:rPr b="1" lang="en" sz="1600">
                <a:latin typeface="Times New Roman"/>
                <a:ea typeface="Times New Roman"/>
                <a:cs typeface="Times New Roman"/>
                <a:sym typeface="Times New Roman"/>
              </a:rPr>
              <a:t>Family:</a:t>
            </a:r>
            <a:r>
              <a:rPr lang="en" sz="1600">
                <a:latin typeface="Times New Roman"/>
                <a:ea typeface="Times New Roman"/>
                <a:cs typeface="Times New Roman"/>
                <a:sym typeface="Times New Roman"/>
              </a:rPr>
              <a:t> identifies the type of product sold.</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Calibri"/>
              <a:buChar char="●"/>
            </a:pPr>
            <a:r>
              <a:rPr b="1" lang="en" sz="1600">
                <a:latin typeface="Times New Roman"/>
                <a:ea typeface="Times New Roman"/>
                <a:cs typeface="Times New Roman"/>
                <a:sym typeface="Times New Roman"/>
              </a:rPr>
              <a:t>Sales:</a:t>
            </a:r>
            <a:r>
              <a:rPr lang="en" sz="1600">
                <a:latin typeface="Times New Roman"/>
                <a:ea typeface="Times New Roman"/>
                <a:cs typeface="Times New Roman"/>
                <a:sym typeface="Times New Roman"/>
              </a:rPr>
              <a:t> gives the total sales for a product family at a particular store at a given date.</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Calibri"/>
              <a:buChar char="●"/>
            </a:pPr>
            <a:r>
              <a:rPr b="1" lang="en" sz="1600">
                <a:latin typeface="Times New Roman"/>
                <a:ea typeface="Times New Roman"/>
                <a:cs typeface="Times New Roman"/>
                <a:sym typeface="Times New Roman"/>
              </a:rPr>
              <a:t>On Promotion: </a:t>
            </a:r>
            <a:r>
              <a:rPr lang="en" sz="1600">
                <a:latin typeface="Times New Roman"/>
                <a:ea typeface="Times New Roman"/>
                <a:cs typeface="Times New Roman"/>
                <a:sym typeface="Times New Roman"/>
              </a:rPr>
              <a:t>gives the total number of items in a product family that were being promoted at a store at a given date.</a:t>
            </a:r>
            <a:endParaRPr b="1" sz="1200">
              <a:latin typeface="Times New Roman"/>
              <a:ea typeface="Times New Roman"/>
              <a:cs typeface="Times New Roman"/>
              <a:sym typeface="Times New Roman"/>
            </a:endParaRPr>
          </a:p>
        </p:txBody>
      </p:sp>
      <p:sp>
        <p:nvSpPr>
          <p:cNvPr id="161" name="Google Shape;161;p30"/>
          <p:cNvSpPr txBox="1"/>
          <p:nvPr/>
        </p:nvSpPr>
        <p:spPr>
          <a:xfrm>
            <a:off x="1361850" y="4595650"/>
            <a:ext cx="73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is taken from https://www.kaggle.com/c/store-sales-time-series-forecasting/data</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833550" y="158875"/>
            <a:ext cx="74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dk2"/>
                </a:solidFill>
                <a:latin typeface="Times New Roman"/>
                <a:ea typeface="Times New Roman"/>
                <a:cs typeface="Times New Roman"/>
                <a:sym typeface="Times New Roman"/>
              </a:rPr>
              <a:t>Data sets</a:t>
            </a:r>
            <a:endParaRPr sz="2800" u="sng">
              <a:solidFill>
                <a:schemeClr val="dk2"/>
              </a:solidFill>
              <a:latin typeface="Times New Roman"/>
              <a:ea typeface="Times New Roman"/>
              <a:cs typeface="Times New Roman"/>
              <a:sym typeface="Times New Roman"/>
            </a:endParaRPr>
          </a:p>
        </p:txBody>
      </p:sp>
      <p:sp>
        <p:nvSpPr>
          <p:cNvPr id="167" name="Google Shape;167;p31"/>
          <p:cNvSpPr txBox="1"/>
          <p:nvPr/>
        </p:nvSpPr>
        <p:spPr>
          <a:xfrm>
            <a:off x="280825" y="944450"/>
            <a:ext cx="8454900" cy="14262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Times New Roman"/>
              <a:buChar char="●"/>
            </a:pPr>
            <a:r>
              <a:rPr b="1" lang="en" sz="1600" u="sng">
                <a:latin typeface="Times New Roman"/>
                <a:ea typeface="Times New Roman"/>
                <a:cs typeface="Times New Roman"/>
                <a:sym typeface="Times New Roman"/>
              </a:rPr>
              <a:t>Test</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The test data, having the same features as the training data. </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Times New Roman"/>
              <a:buChar char="●"/>
            </a:pPr>
            <a:r>
              <a:rPr b="1" lang="en" sz="1600" u="sng">
                <a:latin typeface="Times New Roman"/>
                <a:ea typeface="Times New Roman"/>
                <a:cs typeface="Times New Roman"/>
                <a:sym typeface="Times New Roman"/>
              </a:rPr>
              <a:t>Stores</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Store metadata, including </a:t>
            </a:r>
            <a:r>
              <a:rPr b="1" lang="en" sz="1600">
                <a:latin typeface="Times New Roman"/>
                <a:ea typeface="Times New Roman"/>
                <a:cs typeface="Times New Roman"/>
                <a:sym typeface="Times New Roman"/>
              </a:rPr>
              <a:t>city</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state</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type</a:t>
            </a:r>
            <a:r>
              <a:rPr lang="en" sz="1600">
                <a:latin typeface="Times New Roman"/>
                <a:ea typeface="Times New Roman"/>
                <a:cs typeface="Times New Roman"/>
                <a:sym typeface="Times New Roman"/>
              </a:rPr>
              <a:t>, and </a:t>
            </a:r>
            <a:r>
              <a:rPr b="1" lang="en" sz="1600">
                <a:latin typeface="Times New Roman"/>
                <a:ea typeface="Times New Roman"/>
                <a:cs typeface="Times New Roman"/>
                <a:sym typeface="Times New Roman"/>
              </a:rPr>
              <a:t>cluster</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457200" rtl="0" algn="just">
              <a:spcBef>
                <a:spcPts val="0"/>
              </a:spcBef>
              <a:spcAft>
                <a:spcPts val="0"/>
              </a:spcAft>
              <a:buNone/>
            </a:pPr>
            <a:r>
              <a:rPr b="1" lang="en" sz="1600">
                <a:latin typeface="Times New Roman"/>
                <a:ea typeface="Times New Roman"/>
                <a:cs typeface="Times New Roman"/>
                <a:sym typeface="Times New Roman"/>
              </a:rPr>
              <a:t>cluster </a:t>
            </a:r>
            <a:r>
              <a:rPr lang="en" sz="1600">
                <a:latin typeface="Times New Roman"/>
                <a:ea typeface="Times New Roman"/>
                <a:cs typeface="Times New Roman"/>
                <a:sym typeface="Times New Roman"/>
              </a:rPr>
              <a:t>is a grouping of similar stores.</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Times New Roman"/>
              <a:buChar char="●"/>
            </a:pPr>
            <a:r>
              <a:rPr b="1" lang="en" sz="1600" u="sng">
                <a:latin typeface="Times New Roman"/>
                <a:ea typeface="Times New Roman"/>
                <a:cs typeface="Times New Roman"/>
                <a:sym typeface="Times New Roman"/>
              </a:rPr>
              <a:t>Holiday_Events</a:t>
            </a:r>
            <a:r>
              <a:rPr b="1" lang="en" sz="1600">
                <a:latin typeface="Times New Roman"/>
                <a:ea typeface="Times New Roman"/>
                <a:cs typeface="Times New Roman"/>
                <a:sym typeface="Times New Roman"/>
              </a:rPr>
              <a:t>:</a:t>
            </a:r>
            <a:r>
              <a:rPr lang="en" sz="1600">
                <a:latin typeface="Times New Roman"/>
                <a:ea typeface="Times New Roman"/>
                <a:cs typeface="Times New Roman"/>
                <a:sym typeface="Times New Roman"/>
              </a:rPr>
              <a:t> Holiday events includes </a:t>
            </a:r>
            <a:r>
              <a:rPr b="1" lang="en" sz="1600">
                <a:latin typeface="Times New Roman"/>
                <a:ea typeface="Times New Roman"/>
                <a:cs typeface="Times New Roman"/>
                <a:sym typeface="Times New Roman"/>
              </a:rPr>
              <a:t>Holidays </a:t>
            </a:r>
            <a:r>
              <a:rPr lang="en" sz="1600">
                <a:latin typeface="Times New Roman"/>
                <a:ea typeface="Times New Roman"/>
                <a:cs typeface="Times New Roman"/>
                <a:sym typeface="Times New Roman"/>
              </a:rPr>
              <a:t>and </a:t>
            </a:r>
            <a:r>
              <a:rPr b="1" lang="en" sz="1600">
                <a:latin typeface="Times New Roman"/>
                <a:ea typeface="Times New Roman"/>
                <a:cs typeface="Times New Roman"/>
                <a:sym typeface="Times New Roman"/>
              </a:rPr>
              <a:t>Events</a:t>
            </a:r>
            <a:r>
              <a:rPr lang="en" sz="1600">
                <a:latin typeface="Times New Roman"/>
                <a:ea typeface="Times New Roman"/>
                <a:cs typeface="Times New Roman"/>
                <a:sym typeface="Times New Roman"/>
              </a:rPr>
              <a:t>, with metadata.</a:t>
            </a:r>
            <a:endParaRPr sz="1600">
              <a:latin typeface="Times New Roman"/>
              <a:ea typeface="Times New Roman"/>
              <a:cs typeface="Times New Roman"/>
              <a:sym typeface="Times New Roman"/>
            </a:endParaRPr>
          </a:p>
        </p:txBody>
      </p:sp>
      <p:sp>
        <p:nvSpPr>
          <p:cNvPr id="168" name="Google Shape;168;p31"/>
          <p:cNvSpPr txBox="1"/>
          <p:nvPr/>
        </p:nvSpPr>
        <p:spPr>
          <a:xfrm>
            <a:off x="1361850" y="4595650"/>
            <a:ext cx="73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is taken from https://www.kaggle.com/c/store-sales-time-series-forecasting/data</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a:blip r:embed="rId3">
            <a:alphaModFix/>
          </a:blip>
          <a:stretch>
            <a:fillRect/>
          </a:stretch>
        </p:blipFill>
        <p:spPr>
          <a:xfrm>
            <a:off x="1781175" y="233600"/>
            <a:ext cx="5581650" cy="415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nvSpPr>
        <p:spPr>
          <a:xfrm>
            <a:off x="1712250" y="147250"/>
            <a:ext cx="571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u="sng">
                <a:solidFill>
                  <a:schemeClr val="dk2"/>
                </a:solidFill>
                <a:latin typeface="Times New Roman"/>
                <a:ea typeface="Times New Roman"/>
                <a:cs typeface="Times New Roman"/>
                <a:sym typeface="Times New Roman"/>
              </a:rPr>
              <a:t>Approach</a:t>
            </a:r>
            <a:endParaRPr sz="2800" u="sng">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9" name="Google Shape;179;p33"/>
          <p:cNvSpPr txBox="1"/>
          <p:nvPr/>
        </p:nvSpPr>
        <p:spPr>
          <a:xfrm>
            <a:off x="280500" y="978550"/>
            <a:ext cx="8454900" cy="19293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Finding the correlation between Sale and Public Events, oil prices (Data </a:t>
            </a:r>
            <a:r>
              <a:rPr lang="en" sz="1600">
                <a:latin typeface="Times New Roman"/>
                <a:ea typeface="Times New Roman"/>
                <a:cs typeface="Times New Roman"/>
                <a:sym typeface="Times New Roman"/>
              </a:rPr>
              <a:t>Analysis</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Times New Roman"/>
              <a:buChar char="●"/>
            </a:pPr>
            <a:r>
              <a:rPr lang="en" sz="1600">
                <a:latin typeface="Times New Roman"/>
                <a:ea typeface="Times New Roman"/>
                <a:cs typeface="Times New Roman"/>
                <a:sym typeface="Times New Roman"/>
              </a:rPr>
              <a:t>Feature Engineering</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Times New Roman"/>
              <a:buChar char="●"/>
            </a:pPr>
            <a:r>
              <a:rPr lang="en" sz="1600">
                <a:latin typeface="Times New Roman"/>
                <a:ea typeface="Times New Roman"/>
                <a:cs typeface="Times New Roman"/>
                <a:sym typeface="Times New Roman"/>
              </a:rPr>
              <a:t>Calendar Engineering </a:t>
            </a:r>
            <a:endParaRPr sz="1600">
              <a:latin typeface="Times New Roman"/>
              <a:ea typeface="Times New Roman"/>
              <a:cs typeface="Times New Roman"/>
              <a:sym typeface="Times New Roman"/>
            </a:endParaRPr>
          </a:p>
          <a:p>
            <a:pPr indent="-330200" lvl="0" marL="457200" rtl="0" algn="just">
              <a:spcBef>
                <a:spcPts val="1000"/>
              </a:spcBef>
              <a:spcAft>
                <a:spcPts val="0"/>
              </a:spcAft>
              <a:buSzPts val="1600"/>
              <a:buFont typeface="Times New Roman"/>
              <a:buChar char="●"/>
            </a:pPr>
            <a:r>
              <a:rPr lang="en" sz="1600">
                <a:latin typeface="Times New Roman"/>
                <a:ea typeface="Times New Roman"/>
                <a:cs typeface="Times New Roman"/>
                <a:sym typeface="Times New Roman"/>
              </a:rPr>
              <a:t>Machine learning </a:t>
            </a:r>
            <a:r>
              <a:rPr lang="en" sz="1600">
                <a:latin typeface="Times New Roman"/>
                <a:ea typeface="Times New Roman"/>
                <a:cs typeface="Times New Roman"/>
                <a:sym typeface="Times New Roman"/>
              </a:rPr>
              <a:t>models</a:t>
            </a:r>
            <a:r>
              <a:rPr lang="en" sz="1600">
                <a:latin typeface="Times New Roman"/>
                <a:ea typeface="Times New Roman"/>
                <a:cs typeface="Times New Roman"/>
                <a:sym typeface="Times New Roman"/>
              </a:rPr>
              <a:t> implementation </a:t>
            </a:r>
            <a:endParaRPr sz="1600">
              <a:latin typeface="Times New Roman"/>
              <a:ea typeface="Times New Roman"/>
              <a:cs typeface="Times New Roman"/>
              <a:sym typeface="Times New Roman"/>
            </a:endParaRPr>
          </a:p>
          <a:p>
            <a:pPr indent="-330200" lvl="0" marL="457200" rtl="0" algn="just">
              <a:spcBef>
                <a:spcPts val="1000"/>
              </a:spcBef>
              <a:spcAft>
                <a:spcPts val="1000"/>
              </a:spcAft>
              <a:buSzPts val="1600"/>
              <a:buFont typeface="Times New Roman"/>
              <a:buChar char="●"/>
            </a:pPr>
            <a:r>
              <a:rPr lang="en" sz="1600">
                <a:latin typeface="Times New Roman"/>
                <a:ea typeface="Times New Roman"/>
                <a:cs typeface="Times New Roman"/>
                <a:sym typeface="Times New Roman"/>
              </a:rPr>
              <a:t>Predicting the sales</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nvSpPr>
        <p:spPr>
          <a:xfrm>
            <a:off x="1712250" y="99300"/>
            <a:ext cx="571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dk2"/>
                </a:solidFill>
                <a:latin typeface="Times New Roman"/>
                <a:ea typeface="Times New Roman"/>
                <a:cs typeface="Times New Roman"/>
                <a:sym typeface="Times New Roman"/>
              </a:rPr>
              <a:t>Correlation Plot</a:t>
            </a:r>
            <a:endParaRPr sz="2800" u="sng">
              <a:solidFill>
                <a:schemeClr val="dk2"/>
              </a:solidFill>
              <a:latin typeface="Times New Roman"/>
              <a:ea typeface="Times New Roman"/>
              <a:cs typeface="Times New Roman"/>
              <a:sym typeface="Times New Roman"/>
            </a:endParaRPr>
          </a:p>
        </p:txBody>
      </p:sp>
      <p:sp>
        <p:nvSpPr>
          <p:cNvPr id="185" name="Google Shape;185;p34"/>
          <p:cNvSpPr txBox="1"/>
          <p:nvPr/>
        </p:nvSpPr>
        <p:spPr>
          <a:xfrm>
            <a:off x="308500" y="1925250"/>
            <a:ext cx="25917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Here, we are trying to correlate all the patterns between oil price data and time series.</a:t>
            </a:r>
            <a:endParaRPr sz="1800">
              <a:latin typeface="Times New Roman"/>
              <a:ea typeface="Times New Roman"/>
              <a:cs typeface="Times New Roman"/>
              <a:sym typeface="Times New Roman"/>
            </a:endParaRPr>
          </a:p>
        </p:txBody>
      </p:sp>
      <p:pic>
        <p:nvPicPr>
          <p:cNvPr id="186" name="Google Shape;186;p34"/>
          <p:cNvPicPr preferRelativeResize="0"/>
          <p:nvPr/>
        </p:nvPicPr>
        <p:blipFill>
          <a:blip r:embed="rId3">
            <a:alphaModFix/>
          </a:blip>
          <a:stretch>
            <a:fillRect/>
          </a:stretch>
        </p:blipFill>
        <p:spPr>
          <a:xfrm>
            <a:off x="3276650" y="777875"/>
            <a:ext cx="5719500" cy="4051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nvSpPr>
        <p:spPr>
          <a:xfrm>
            <a:off x="1712250" y="68850"/>
            <a:ext cx="571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dk2"/>
                </a:solidFill>
                <a:latin typeface="Times New Roman"/>
                <a:ea typeface="Times New Roman"/>
                <a:cs typeface="Times New Roman"/>
                <a:sym typeface="Times New Roman"/>
              </a:rPr>
              <a:t>Lag Plot</a:t>
            </a:r>
            <a:endParaRPr sz="2800" u="sng">
              <a:solidFill>
                <a:schemeClr val="dk2"/>
              </a:solidFill>
              <a:latin typeface="Times New Roman"/>
              <a:ea typeface="Times New Roman"/>
              <a:cs typeface="Times New Roman"/>
              <a:sym typeface="Times New Roman"/>
            </a:endParaRPr>
          </a:p>
        </p:txBody>
      </p:sp>
      <p:sp>
        <p:nvSpPr>
          <p:cNvPr id="192" name="Google Shape;192;p35"/>
          <p:cNvSpPr txBox="1"/>
          <p:nvPr/>
        </p:nvSpPr>
        <p:spPr>
          <a:xfrm>
            <a:off x="436450" y="853950"/>
            <a:ext cx="29181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A lag plot is a special type of scatter plot with the two variables (X,Y) “lagged.”</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A “lag” is a fixed amount of passing time; One set of observations in a time series is plotted (lagged) against a second, later set of data. The kth lag is the time period that happened “k” time points before time</a:t>
            </a:r>
            <a:endParaRPr sz="1800">
              <a:latin typeface="Times New Roman"/>
              <a:ea typeface="Times New Roman"/>
              <a:cs typeface="Times New Roman"/>
              <a:sym typeface="Times New Roman"/>
            </a:endParaRPr>
          </a:p>
        </p:txBody>
      </p:sp>
      <p:pic>
        <p:nvPicPr>
          <p:cNvPr id="193" name="Google Shape;193;p35"/>
          <p:cNvPicPr preferRelativeResize="0"/>
          <p:nvPr/>
        </p:nvPicPr>
        <p:blipFill>
          <a:blip r:embed="rId3">
            <a:alphaModFix/>
          </a:blip>
          <a:stretch>
            <a:fillRect/>
          </a:stretch>
        </p:blipFill>
        <p:spPr>
          <a:xfrm>
            <a:off x="3738875" y="714900"/>
            <a:ext cx="5097575" cy="40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