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83" r:id="rId2"/>
    <p:sldId id="256"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58" r:id="rId22"/>
    <p:sldId id="278" r:id="rId23"/>
    <p:sldId id="259" r:id="rId24"/>
    <p:sldId id="260" r:id="rId25"/>
    <p:sldId id="279" r:id="rId26"/>
    <p:sldId id="280" r:id="rId27"/>
    <p:sldId id="281" r:id="rId28"/>
    <p:sldId id="282"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Montserrat" panose="00000500000000000000" pitchFamily="2" charset="0"/>
      <p:regular r:id="rId35"/>
      <p:bold r:id="rId36"/>
    </p:embeddedFont>
    <p:embeddedFont>
      <p:font typeface="Open Sans" panose="020B0606030504020204" pitchFamily="34" charset="0"/>
      <p:regular r:id="rId37"/>
      <p:bold r:id="rId38"/>
      <p:italic r:id="rId39"/>
      <p:boldItalic r:id="rId40"/>
    </p:embeddedFont>
    <p:embeddedFont>
      <p:font typeface="Raleway" panose="020F05020202040302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4868731-EC4C-4E5F-8A01-7D096539E042}">
          <p14:sldIdLst/>
        </p14:section>
        <p14:section name="Untitled Section" id="{02D84C89-718D-4F75-833E-021BD01B5536}">
          <p14:sldIdLst/>
        </p14:section>
        <p14:section name="Untitled Section" id="{BBC9F5FF-92A0-4F5B-A107-962555B36054}">
          <p14:sldIdLst>
            <p14:sldId id="283"/>
            <p14:sldId id="256"/>
          </p14:sldIdLst>
        </p14:section>
        <p14:section name="Untitled Section" id="{A331848A-90E0-43E4-8C42-639CC43295BF}">
          <p14:sldIdLst>
            <p14:sldId id="257"/>
            <p14:sldId id="261"/>
            <p14:sldId id="262"/>
            <p14:sldId id="263"/>
            <p14:sldId id="264"/>
            <p14:sldId id="265"/>
            <p14:sldId id="266"/>
            <p14:sldId id="267"/>
            <p14:sldId id="268"/>
            <p14:sldId id="269"/>
            <p14:sldId id="270"/>
            <p14:sldId id="271"/>
            <p14:sldId id="272"/>
            <p14:sldId id="273"/>
            <p14:sldId id="274"/>
            <p14:sldId id="275"/>
            <p14:sldId id="276"/>
            <p14:sldId id="277"/>
            <p14:sldId id="258"/>
            <p14:sldId id="278"/>
            <p14:sldId id="259"/>
            <p14:sldId id="260"/>
            <p14:sldId id="279"/>
            <p14:sldId id="280"/>
            <p14:sldId id="281"/>
            <p14:sldId id="28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ages.egress.com/whitepaper-email-risk-report-01-24.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attack.mitre.org/techniques/T1534/"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3.xml"/><Relationship Id="rId6" Type="http://schemas.openxmlformats.org/officeDocument/2006/relationships/hyperlink" Target="http://www.cloudflare.com/" TargetMode="External"/><Relationship Id="rId5" Type="http://schemas.openxmlformats.org/officeDocument/2006/relationships/hyperlink" Target="http://www.phishing.org/" TargetMode="External"/><Relationship Id="rId4" Type="http://schemas.openxmlformats.org/officeDocument/2006/relationships/hyperlink" Target="http://www.studymafia.org/"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pm"/><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2475-FF77-818C-07CE-93AD9F0DF4CD}"/>
              </a:ext>
            </a:extLst>
          </p:cNvPr>
          <p:cNvSpPr>
            <a:spLocks noGrp="1"/>
          </p:cNvSpPr>
          <p:nvPr>
            <p:ph type="ctrTitle"/>
          </p:nvPr>
        </p:nvSpPr>
        <p:spPr>
          <a:xfrm>
            <a:off x="662543" y="1939484"/>
            <a:ext cx="7688100" cy="1664700"/>
          </a:xfrm>
        </p:spPr>
        <p:txBody>
          <a:bodyPr/>
          <a:lstStyle/>
          <a:p>
            <a:r>
              <a:rPr lang="en-US" dirty="0"/>
              <a:t>PHISHING ATTACKS</a:t>
            </a:r>
            <a:endParaRPr lang="en-IN" dirty="0"/>
          </a:p>
        </p:txBody>
      </p:sp>
      <p:sp>
        <p:nvSpPr>
          <p:cNvPr id="3" name="Subtitle 2">
            <a:extLst>
              <a:ext uri="{FF2B5EF4-FFF2-40B4-BE49-F238E27FC236}">
                <a16:creationId xmlns:a16="http://schemas.microsoft.com/office/drawing/2014/main" id="{2320AD05-F302-5867-BC00-A63BC559D732}"/>
              </a:ext>
            </a:extLst>
          </p:cNvPr>
          <p:cNvSpPr>
            <a:spLocks noGrp="1"/>
          </p:cNvSpPr>
          <p:nvPr>
            <p:ph type="subTitle" idx="1"/>
          </p:nvPr>
        </p:nvSpPr>
        <p:spPr>
          <a:xfrm>
            <a:off x="6104515" y="3960919"/>
            <a:ext cx="2392715" cy="541200"/>
          </a:xfrm>
        </p:spPr>
        <p:txBody>
          <a:bodyPr/>
          <a:lstStyle/>
          <a:p>
            <a:r>
              <a:rPr lang="en-US" dirty="0"/>
              <a:t>- By Pandya Dhara</a:t>
            </a:r>
            <a:endParaRPr lang="en-IN" dirty="0"/>
          </a:p>
        </p:txBody>
      </p:sp>
    </p:spTree>
    <p:extLst>
      <p:ext uri="{BB962C8B-B14F-4D97-AF65-F5344CB8AC3E}">
        <p14:creationId xmlns:p14="http://schemas.microsoft.com/office/powerpoint/2010/main" val="9393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F676-321E-0F78-A3BE-C33FCD2BAE44}"/>
              </a:ext>
            </a:extLst>
          </p:cNvPr>
          <p:cNvSpPr>
            <a:spLocks noGrp="1"/>
          </p:cNvSpPr>
          <p:nvPr>
            <p:ph type="title"/>
          </p:nvPr>
        </p:nvSpPr>
        <p:spPr/>
        <p:txBody>
          <a:bodyPr>
            <a:normAutofit fontScale="90000"/>
          </a:bodyPr>
          <a:lstStyle/>
          <a:p>
            <a:r>
              <a:rPr lang="en-US" dirty="0"/>
              <a:t>Spear Phishing</a:t>
            </a:r>
            <a:endParaRPr lang="en-IN" dirty="0"/>
          </a:p>
        </p:txBody>
      </p:sp>
      <p:sp>
        <p:nvSpPr>
          <p:cNvPr id="3" name="Text Placeholder 2">
            <a:extLst>
              <a:ext uri="{FF2B5EF4-FFF2-40B4-BE49-F238E27FC236}">
                <a16:creationId xmlns:a16="http://schemas.microsoft.com/office/drawing/2014/main" id="{AF1104B2-46C9-2897-3713-FF975A8E59F0}"/>
              </a:ext>
            </a:extLst>
          </p:cNvPr>
          <p:cNvSpPr>
            <a:spLocks noGrp="1"/>
          </p:cNvSpPr>
          <p:nvPr>
            <p:ph type="body" idx="1"/>
          </p:nvPr>
        </p:nvSpPr>
        <p:spPr>
          <a:xfrm>
            <a:off x="729450" y="2078875"/>
            <a:ext cx="3508013" cy="2261100"/>
          </a:xfrm>
        </p:spPr>
        <p:txBody>
          <a:bodyPr>
            <a:normAutofit/>
          </a:bodyPr>
          <a:lstStyle/>
          <a:p>
            <a:pPr algn="just"/>
            <a:r>
              <a:rPr lang="en-US" sz="1400" b="0" i="0" dirty="0">
                <a:solidFill>
                  <a:srgbClr val="1F1F1F"/>
                </a:solidFill>
                <a:effectLst/>
                <a:highlight>
                  <a:srgbClr val="FFFFFF"/>
                </a:highlight>
                <a:latin typeface="Google Sans"/>
              </a:rPr>
              <a:t>Spear-phishing is </a:t>
            </a:r>
            <a:r>
              <a:rPr lang="en-US" sz="1400" b="0" i="0" dirty="0">
                <a:solidFill>
                  <a:srgbClr val="040C28"/>
                </a:solidFill>
                <a:effectLst/>
                <a:highlight>
                  <a:srgbClr val="D3E3FD"/>
                </a:highlight>
                <a:latin typeface="Google Sans"/>
              </a:rPr>
              <a:t>a type of phishing attack that targets specific individuals or organizations typically through malicious emails</a:t>
            </a:r>
            <a:r>
              <a:rPr lang="en-US" sz="1400" b="0" i="0" dirty="0">
                <a:solidFill>
                  <a:srgbClr val="1F1F1F"/>
                </a:solidFill>
                <a:effectLst/>
                <a:highlight>
                  <a:srgbClr val="FFFFFF"/>
                </a:highlight>
                <a:latin typeface="Google Sans"/>
              </a:rPr>
              <a:t>. The goal of spear phishing is to steal sensitive information such as login credentials or infect the targets' device with malware.</a:t>
            </a:r>
            <a:endParaRPr lang="en-IN" sz="1400" dirty="0"/>
          </a:p>
        </p:txBody>
      </p:sp>
      <p:pic>
        <p:nvPicPr>
          <p:cNvPr id="5" name="Picture 4">
            <a:extLst>
              <a:ext uri="{FF2B5EF4-FFF2-40B4-BE49-F238E27FC236}">
                <a16:creationId xmlns:a16="http://schemas.microsoft.com/office/drawing/2014/main" id="{F9263A61-8AA6-9DF7-7640-F63771AE9470}"/>
              </a:ext>
            </a:extLst>
          </p:cNvPr>
          <p:cNvPicPr>
            <a:picLocks noChangeAspect="1"/>
          </p:cNvPicPr>
          <p:nvPr/>
        </p:nvPicPr>
        <p:blipFill>
          <a:blip r:embed="rId2"/>
          <a:stretch>
            <a:fillRect/>
          </a:stretch>
        </p:blipFill>
        <p:spPr>
          <a:xfrm>
            <a:off x="4304371" y="1770508"/>
            <a:ext cx="4586867" cy="2569467"/>
          </a:xfrm>
          <a:prstGeom prst="rect">
            <a:avLst/>
          </a:prstGeom>
        </p:spPr>
      </p:pic>
    </p:spTree>
    <p:extLst>
      <p:ext uri="{BB962C8B-B14F-4D97-AF65-F5344CB8AC3E}">
        <p14:creationId xmlns:p14="http://schemas.microsoft.com/office/powerpoint/2010/main" val="343408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3C08-6F8E-4304-DFAE-FF3AB8AE404D}"/>
              </a:ext>
            </a:extLst>
          </p:cNvPr>
          <p:cNvSpPr>
            <a:spLocks noGrp="1"/>
          </p:cNvSpPr>
          <p:nvPr>
            <p:ph type="title"/>
          </p:nvPr>
        </p:nvSpPr>
        <p:spPr/>
        <p:txBody>
          <a:bodyPr>
            <a:normAutofit fontScale="90000"/>
          </a:bodyPr>
          <a:lstStyle/>
          <a:p>
            <a:r>
              <a:rPr lang="en-US" dirty="0"/>
              <a:t>Search Engine Phishing</a:t>
            </a:r>
            <a:endParaRPr lang="en-IN" dirty="0"/>
          </a:p>
        </p:txBody>
      </p:sp>
      <p:sp>
        <p:nvSpPr>
          <p:cNvPr id="3" name="Text Placeholder 2">
            <a:extLst>
              <a:ext uri="{FF2B5EF4-FFF2-40B4-BE49-F238E27FC236}">
                <a16:creationId xmlns:a16="http://schemas.microsoft.com/office/drawing/2014/main" id="{1E373F1D-C02C-76E7-BB3E-C30669E72540}"/>
              </a:ext>
            </a:extLst>
          </p:cNvPr>
          <p:cNvSpPr>
            <a:spLocks noGrp="1"/>
          </p:cNvSpPr>
          <p:nvPr>
            <p:ph type="body" idx="1"/>
          </p:nvPr>
        </p:nvSpPr>
        <p:spPr>
          <a:xfrm>
            <a:off x="469255" y="2334263"/>
            <a:ext cx="3351896" cy="2261100"/>
          </a:xfrm>
        </p:spPr>
        <p:txBody>
          <a:bodyPr>
            <a:normAutofit/>
          </a:bodyPr>
          <a:lstStyle/>
          <a:p>
            <a:pPr algn="just"/>
            <a:r>
              <a:rPr lang="en-US" sz="1400" b="0" i="0" dirty="0">
                <a:solidFill>
                  <a:srgbClr val="1F1F1F"/>
                </a:solidFill>
                <a:effectLst/>
                <a:highlight>
                  <a:srgbClr val="FFFFFF"/>
                </a:highlight>
                <a:latin typeface="Google Sans"/>
              </a:rPr>
              <a:t>Search engine phishing, also known as SEO poisoning or SEO Trojans, is </a:t>
            </a:r>
            <a:r>
              <a:rPr lang="en-US" sz="1400" b="0" i="0" dirty="0">
                <a:solidFill>
                  <a:srgbClr val="040C28"/>
                </a:solidFill>
                <a:effectLst/>
                <a:highlight>
                  <a:srgbClr val="D3E3FD"/>
                </a:highlight>
                <a:latin typeface="Google Sans"/>
              </a:rPr>
              <a:t>where hackers work to become the top hit on a search using a search engine</a:t>
            </a:r>
            <a:r>
              <a:rPr lang="en-US" sz="1400" b="0" i="0" dirty="0">
                <a:solidFill>
                  <a:srgbClr val="1F1F1F"/>
                </a:solidFill>
                <a:effectLst/>
                <a:highlight>
                  <a:srgbClr val="FFFFFF"/>
                </a:highlight>
                <a:latin typeface="Google Sans"/>
              </a:rPr>
              <a:t>. Clicking on their link displayed within the search engine directs you to the hacker's website.</a:t>
            </a:r>
            <a:endParaRPr lang="en-IN" sz="1400" dirty="0"/>
          </a:p>
        </p:txBody>
      </p:sp>
      <p:pic>
        <p:nvPicPr>
          <p:cNvPr id="7" name="Picture 6">
            <a:extLst>
              <a:ext uri="{FF2B5EF4-FFF2-40B4-BE49-F238E27FC236}">
                <a16:creationId xmlns:a16="http://schemas.microsoft.com/office/drawing/2014/main" id="{E012EDB3-BCA4-95D5-957D-FF54AFE635C8}"/>
              </a:ext>
            </a:extLst>
          </p:cNvPr>
          <p:cNvPicPr>
            <a:picLocks noChangeAspect="1"/>
          </p:cNvPicPr>
          <p:nvPr/>
        </p:nvPicPr>
        <p:blipFill>
          <a:blip r:embed="rId2"/>
          <a:stretch>
            <a:fillRect/>
          </a:stretch>
        </p:blipFill>
        <p:spPr>
          <a:xfrm>
            <a:off x="3821151" y="1799063"/>
            <a:ext cx="5322849" cy="2942170"/>
          </a:xfrm>
          <a:prstGeom prst="rect">
            <a:avLst/>
          </a:prstGeom>
        </p:spPr>
      </p:pic>
    </p:spTree>
    <p:extLst>
      <p:ext uri="{BB962C8B-B14F-4D97-AF65-F5344CB8AC3E}">
        <p14:creationId xmlns:p14="http://schemas.microsoft.com/office/powerpoint/2010/main" val="314118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E1-89A8-FEE7-CF4E-BD3CCA64D135}"/>
              </a:ext>
            </a:extLst>
          </p:cNvPr>
          <p:cNvSpPr>
            <a:spLocks noGrp="1"/>
          </p:cNvSpPr>
          <p:nvPr>
            <p:ph type="title"/>
          </p:nvPr>
        </p:nvSpPr>
        <p:spPr/>
        <p:txBody>
          <a:bodyPr>
            <a:normAutofit fontScale="90000"/>
          </a:bodyPr>
          <a:lstStyle/>
          <a:p>
            <a:r>
              <a:rPr lang="en-US" dirty="0"/>
              <a:t>DNS based Phishing</a:t>
            </a:r>
            <a:endParaRPr lang="en-IN" dirty="0"/>
          </a:p>
        </p:txBody>
      </p:sp>
      <p:sp>
        <p:nvSpPr>
          <p:cNvPr id="3" name="Text Placeholder 2">
            <a:extLst>
              <a:ext uri="{FF2B5EF4-FFF2-40B4-BE49-F238E27FC236}">
                <a16:creationId xmlns:a16="http://schemas.microsoft.com/office/drawing/2014/main" id="{178FAF66-DEC6-60F6-2DAF-031F2CDE4167}"/>
              </a:ext>
            </a:extLst>
          </p:cNvPr>
          <p:cNvSpPr>
            <a:spLocks noGrp="1"/>
          </p:cNvSpPr>
          <p:nvPr>
            <p:ph type="body" idx="1"/>
          </p:nvPr>
        </p:nvSpPr>
        <p:spPr>
          <a:xfrm>
            <a:off x="729450" y="2078875"/>
            <a:ext cx="3545184" cy="2261100"/>
          </a:xfrm>
        </p:spPr>
        <p:txBody>
          <a:bodyPr>
            <a:normAutofit/>
          </a:bodyPr>
          <a:lstStyle/>
          <a:p>
            <a:pPr algn="just"/>
            <a:r>
              <a:rPr lang="en-US" sz="1400" b="0" i="0" dirty="0">
                <a:solidFill>
                  <a:srgbClr val="1F1F1F"/>
                </a:solidFill>
                <a:effectLst/>
                <a:highlight>
                  <a:srgbClr val="FFFFFF"/>
                </a:highlight>
                <a:latin typeface="Google Sans"/>
              </a:rPr>
              <a:t>DNS-based phishing is used here to refer generally to </a:t>
            </a:r>
            <a:r>
              <a:rPr lang="en-US" sz="1400" b="0" i="0" dirty="0">
                <a:solidFill>
                  <a:srgbClr val="040C28"/>
                </a:solidFill>
                <a:effectLst/>
                <a:highlight>
                  <a:srgbClr val="D3E3FD"/>
                </a:highlight>
                <a:latin typeface="Google Sans"/>
              </a:rPr>
              <a:t>any form of phishing that interferes with the integrity of the lookup process for a domain name</a:t>
            </a:r>
            <a:r>
              <a:rPr lang="en-US" sz="1400" b="0" i="0" dirty="0">
                <a:solidFill>
                  <a:srgbClr val="1F1F1F"/>
                </a:solidFill>
                <a:effectLst/>
                <a:highlight>
                  <a:srgbClr val="FFFFFF"/>
                </a:highlight>
                <a:latin typeface="Google Sans"/>
              </a:rPr>
              <a:t>. This includes hosts file poisoning, even though the hosts file is not properly part of the Domain Name System.</a:t>
            </a:r>
            <a:endParaRPr lang="en-IN" sz="1400" dirty="0"/>
          </a:p>
        </p:txBody>
      </p:sp>
      <p:pic>
        <p:nvPicPr>
          <p:cNvPr id="5" name="Picture 4">
            <a:extLst>
              <a:ext uri="{FF2B5EF4-FFF2-40B4-BE49-F238E27FC236}">
                <a16:creationId xmlns:a16="http://schemas.microsoft.com/office/drawing/2014/main" id="{20452C20-273E-778D-BB15-E3320C80110A}"/>
              </a:ext>
            </a:extLst>
          </p:cNvPr>
          <p:cNvPicPr>
            <a:picLocks noChangeAspect="1"/>
          </p:cNvPicPr>
          <p:nvPr/>
        </p:nvPicPr>
        <p:blipFill>
          <a:blip r:embed="rId2"/>
          <a:stretch>
            <a:fillRect/>
          </a:stretch>
        </p:blipFill>
        <p:spPr>
          <a:xfrm>
            <a:off x="4386146" y="1586250"/>
            <a:ext cx="4475357" cy="3093999"/>
          </a:xfrm>
          <a:prstGeom prst="rect">
            <a:avLst/>
          </a:prstGeom>
        </p:spPr>
      </p:pic>
    </p:spTree>
    <p:extLst>
      <p:ext uri="{BB962C8B-B14F-4D97-AF65-F5344CB8AC3E}">
        <p14:creationId xmlns:p14="http://schemas.microsoft.com/office/powerpoint/2010/main" val="216848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02C0-96AC-A56E-9C04-CD3560980351}"/>
              </a:ext>
            </a:extLst>
          </p:cNvPr>
          <p:cNvSpPr>
            <a:spLocks noGrp="1"/>
          </p:cNvSpPr>
          <p:nvPr>
            <p:ph type="title"/>
          </p:nvPr>
        </p:nvSpPr>
        <p:spPr/>
        <p:txBody>
          <a:bodyPr>
            <a:normAutofit fontScale="90000"/>
          </a:bodyPr>
          <a:lstStyle/>
          <a:p>
            <a:r>
              <a:rPr lang="en-US" dirty="0"/>
              <a:t>MITM Phishing</a:t>
            </a:r>
            <a:endParaRPr lang="en-IN" dirty="0"/>
          </a:p>
        </p:txBody>
      </p:sp>
      <p:sp>
        <p:nvSpPr>
          <p:cNvPr id="3" name="Text Placeholder 2">
            <a:extLst>
              <a:ext uri="{FF2B5EF4-FFF2-40B4-BE49-F238E27FC236}">
                <a16:creationId xmlns:a16="http://schemas.microsoft.com/office/drawing/2014/main" id="{119D9563-0E1A-0EC4-E3B1-D4C21590FE3F}"/>
              </a:ext>
            </a:extLst>
          </p:cNvPr>
          <p:cNvSpPr>
            <a:spLocks noGrp="1"/>
          </p:cNvSpPr>
          <p:nvPr>
            <p:ph type="body" idx="1"/>
          </p:nvPr>
        </p:nvSpPr>
        <p:spPr>
          <a:xfrm>
            <a:off x="729450" y="2078875"/>
            <a:ext cx="3403935" cy="2261100"/>
          </a:xfrm>
        </p:spPr>
        <p:txBody>
          <a:bodyPr>
            <a:normAutofit/>
          </a:bodyPr>
          <a:lstStyle/>
          <a:p>
            <a:pPr algn="just"/>
            <a:r>
              <a:rPr lang="en-US" sz="1400" b="0" i="0" dirty="0">
                <a:solidFill>
                  <a:srgbClr val="474747"/>
                </a:solidFill>
                <a:effectLst/>
                <a:highlight>
                  <a:srgbClr val="FFFFFF"/>
                </a:highlight>
                <a:latin typeface="Google Sans"/>
              </a:rPr>
              <a:t>A man in the middle (MITM) attack is a general term for when a perpetrator positions himself in a conversation between a user and an application—either to eavesdrop or to impersonate one of the parties, making it appear as if a normal exchange of information is underway.</a:t>
            </a:r>
            <a:endParaRPr lang="en-IN" sz="1400" dirty="0"/>
          </a:p>
        </p:txBody>
      </p:sp>
      <p:pic>
        <p:nvPicPr>
          <p:cNvPr id="7" name="Picture 6">
            <a:extLst>
              <a:ext uri="{FF2B5EF4-FFF2-40B4-BE49-F238E27FC236}">
                <a16:creationId xmlns:a16="http://schemas.microsoft.com/office/drawing/2014/main" id="{D8118430-5032-0F7E-D2C3-E0C2DA8565AC}"/>
              </a:ext>
            </a:extLst>
          </p:cNvPr>
          <p:cNvPicPr>
            <a:picLocks noChangeAspect="1"/>
          </p:cNvPicPr>
          <p:nvPr/>
        </p:nvPicPr>
        <p:blipFill>
          <a:blip r:embed="rId2"/>
          <a:stretch>
            <a:fillRect/>
          </a:stretch>
        </p:blipFill>
        <p:spPr>
          <a:xfrm>
            <a:off x="4467921" y="1754459"/>
            <a:ext cx="4333903" cy="2839843"/>
          </a:xfrm>
          <a:prstGeom prst="rect">
            <a:avLst/>
          </a:prstGeom>
        </p:spPr>
      </p:pic>
    </p:spTree>
    <p:extLst>
      <p:ext uri="{BB962C8B-B14F-4D97-AF65-F5344CB8AC3E}">
        <p14:creationId xmlns:p14="http://schemas.microsoft.com/office/powerpoint/2010/main" val="239091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DA36-8A69-86BB-A999-5EF1849923FD}"/>
              </a:ext>
            </a:extLst>
          </p:cNvPr>
          <p:cNvSpPr>
            <a:spLocks noGrp="1"/>
          </p:cNvSpPr>
          <p:nvPr>
            <p:ph type="title"/>
          </p:nvPr>
        </p:nvSpPr>
        <p:spPr/>
        <p:txBody>
          <a:bodyPr>
            <a:normAutofit fontScale="90000"/>
          </a:bodyPr>
          <a:lstStyle/>
          <a:p>
            <a:r>
              <a:rPr lang="en-US" dirty="0"/>
              <a:t>Session Hacking </a:t>
            </a:r>
            <a:endParaRPr lang="en-IN" dirty="0"/>
          </a:p>
        </p:txBody>
      </p:sp>
      <p:sp>
        <p:nvSpPr>
          <p:cNvPr id="3" name="Text Placeholder 2">
            <a:extLst>
              <a:ext uri="{FF2B5EF4-FFF2-40B4-BE49-F238E27FC236}">
                <a16:creationId xmlns:a16="http://schemas.microsoft.com/office/drawing/2014/main" id="{40CE051B-C406-0A6A-7BDC-BD676BF9F334}"/>
              </a:ext>
            </a:extLst>
          </p:cNvPr>
          <p:cNvSpPr>
            <a:spLocks noGrp="1"/>
          </p:cNvSpPr>
          <p:nvPr>
            <p:ph type="body" idx="1"/>
          </p:nvPr>
        </p:nvSpPr>
        <p:spPr>
          <a:xfrm>
            <a:off x="729450" y="2078875"/>
            <a:ext cx="2824072" cy="2261100"/>
          </a:xfrm>
        </p:spPr>
        <p:txBody>
          <a:bodyPr>
            <a:normAutofit/>
          </a:bodyPr>
          <a:lstStyle/>
          <a:p>
            <a:pPr algn="just"/>
            <a:r>
              <a:rPr lang="en-US" sz="1600" b="0" i="0" dirty="0">
                <a:solidFill>
                  <a:srgbClr val="1F1F1F"/>
                </a:solidFill>
                <a:effectLst/>
                <a:highlight>
                  <a:srgbClr val="FFFFFF"/>
                </a:highlight>
                <a:latin typeface="Google Sans"/>
              </a:rPr>
              <a:t>Session hijacking </a:t>
            </a:r>
            <a:r>
              <a:rPr lang="en-US" sz="1600" b="0" i="0" dirty="0">
                <a:solidFill>
                  <a:srgbClr val="040C28"/>
                </a:solidFill>
                <a:effectLst/>
                <a:highlight>
                  <a:srgbClr val="D3E3FD"/>
                </a:highlight>
                <a:latin typeface="Google Sans"/>
              </a:rPr>
              <a:t>allows attackers to access confidential information such as passwords, credit card numbers, Aadhar numbers, etc</a:t>
            </a:r>
            <a:r>
              <a:rPr lang="en-US" sz="1600" b="0" i="0" dirty="0">
                <a:solidFill>
                  <a:srgbClr val="1F1F1F"/>
                </a:solidFill>
                <a:effectLst/>
                <a:highlight>
                  <a:srgbClr val="FFFFFF"/>
                </a:highlight>
                <a:latin typeface="Google Sans"/>
              </a:rPr>
              <a:t>. </a:t>
            </a:r>
            <a:endParaRPr lang="en-IN" sz="1600" dirty="0"/>
          </a:p>
        </p:txBody>
      </p:sp>
      <p:pic>
        <p:nvPicPr>
          <p:cNvPr id="5" name="Picture 4">
            <a:extLst>
              <a:ext uri="{FF2B5EF4-FFF2-40B4-BE49-F238E27FC236}">
                <a16:creationId xmlns:a16="http://schemas.microsoft.com/office/drawing/2014/main" id="{59F05740-CA43-65D5-DC16-42E7A2BC51F0}"/>
              </a:ext>
            </a:extLst>
          </p:cNvPr>
          <p:cNvPicPr>
            <a:picLocks noChangeAspect="1"/>
          </p:cNvPicPr>
          <p:nvPr/>
        </p:nvPicPr>
        <p:blipFill>
          <a:blip r:embed="rId2"/>
          <a:stretch>
            <a:fillRect/>
          </a:stretch>
        </p:blipFill>
        <p:spPr>
          <a:xfrm>
            <a:off x="3599029" y="1567175"/>
            <a:ext cx="5211337" cy="3688766"/>
          </a:xfrm>
          <a:prstGeom prst="rect">
            <a:avLst/>
          </a:prstGeom>
        </p:spPr>
      </p:pic>
    </p:spTree>
    <p:extLst>
      <p:ext uri="{BB962C8B-B14F-4D97-AF65-F5344CB8AC3E}">
        <p14:creationId xmlns:p14="http://schemas.microsoft.com/office/powerpoint/2010/main" val="31899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695-CF7B-22D3-F7A9-0AB8F1C232F9}"/>
              </a:ext>
            </a:extLst>
          </p:cNvPr>
          <p:cNvSpPr>
            <a:spLocks noGrp="1"/>
          </p:cNvSpPr>
          <p:nvPr>
            <p:ph type="title"/>
          </p:nvPr>
        </p:nvSpPr>
        <p:spPr/>
        <p:txBody>
          <a:bodyPr>
            <a:normAutofit fontScale="90000"/>
          </a:bodyPr>
          <a:lstStyle/>
          <a:p>
            <a:r>
              <a:rPr lang="en-US" dirty="0"/>
              <a:t>Key Loggers</a:t>
            </a:r>
            <a:endParaRPr lang="en-IN" dirty="0"/>
          </a:p>
        </p:txBody>
      </p:sp>
      <p:sp>
        <p:nvSpPr>
          <p:cNvPr id="3" name="Text Placeholder 2">
            <a:extLst>
              <a:ext uri="{FF2B5EF4-FFF2-40B4-BE49-F238E27FC236}">
                <a16:creationId xmlns:a16="http://schemas.microsoft.com/office/drawing/2014/main" id="{12001E80-7C90-5BCD-A6A8-681A68E32F43}"/>
              </a:ext>
            </a:extLst>
          </p:cNvPr>
          <p:cNvSpPr>
            <a:spLocks noGrp="1"/>
          </p:cNvSpPr>
          <p:nvPr>
            <p:ph type="body" idx="1"/>
          </p:nvPr>
        </p:nvSpPr>
        <p:spPr>
          <a:xfrm>
            <a:off x="729450" y="2078875"/>
            <a:ext cx="2972755" cy="2261100"/>
          </a:xfrm>
        </p:spPr>
        <p:txBody>
          <a:bodyPr>
            <a:normAutofit lnSpcReduction="10000"/>
          </a:bodyPr>
          <a:lstStyle/>
          <a:p>
            <a:pPr algn="just"/>
            <a:r>
              <a:rPr lang="en-US" sz="1400" b="0" i="0" dirty="0">
                <a:solidFill>
                  <a:srgbClr val="474747"/>
                </a:solidFill>
                <a:effectLst/>
                <a:highlight>
                  <a:srgbClr val="FFFFFF"/>
                </a:highlight>
                <a:latin typeface="Google Sans"/>
              </a:rPr>
              <a:t>When used for criminal purposes, keyloggers serve as </a:t>
            </a:r>
            <a:r>
              <a:rPr lang="en-US" sz="1400" b="0" i="0" dirty="0">
                <a:solidFill>
                  <a:srgbClr val="040C28"/>
                </a:solidFill>
                <a:effectLst/>
                <a:highlight>
                  <a:srgbClr val="D3E3FD"/>
                </a:highlight>
                <a:latin typeface="Google Sans"/>
              </a:rPr>
              <a:t>malicious spyware meant to your capture sensitive information</a:t>
            </a:r>
            <a:r>
              <a:rPr lang="en-US" sz="1400" b="0" i="0" dirty="0">
                <a:solidFill>
                  <a:srgbClr val="474747"/>
                </a:solidFill>
                <a:effectLst/>
                <a:highlight>
                  <a:srgbClr val="FFFFFF"/>
                </a:highlight>
                <a:latin typeface="Google Sans"/>
              </a:rPr>
              <a:t>. Keyloggers record data like passwords or financial information, which is then sent to third-parties for criminal exploitation.</a:t>
            </a:r>
            <a:endParaRPr lang="en-IN" sz="1400" dirty="0"/>
          </a:p>
        </p:txBody>
      </p:sp>
      <p:pic>
        <p:nvPicPr>
          <p:cNvPr id="5" name="Graphic 4">
            <a:extLst>
              <a:ext uri="{FF2B5EF4-FFF2-40B4-BE49-F238E27FC236}">
                <a16:creationId xmlns:a16="http://schemas.microsoft.com/office/drawing/2014/main" id="{CE4A8E2D-8318-14BE-A133-9224C8C74D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1346" y="1641087"/>
            <a:ext cx="4109689" cy="2857500"/>
          </a:xfrm>
          <a:prstGeom prst="rect">
            <a:avLst/>
          </a:prstGeom>
        </p:spPr>
      </p:pic>
    </p:spTree>
    <p:extLst>
      <p:ext uri="{BB962C8B-B14F-4D97-AF65-F5344CB8AC3E}">
        <p14:creationId xmlns:p14="http://schemas.microsoft.com/office/powerpoint/2010/main" val="387623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3850-8CFD-5509-CCF0-B0F458344019}"/>
              </a:ext>
            </a:extLst>
          </p:cNvPr>
          <p:cNvSpPr>
            <a:spLocks noGrp="1"/>
          </p:cNvSpPr>
          <p:nvPr>
            <p:ph type="title"/>
          </p:nvPr>
        </p:nvSpPr>
        <p:spPr/>
        <p:txBody>
          <a:bodyPr>
            <a:normAutofit fontScale="90000"/>
          </a:bodyPr>
          <a:lstStyle/>
          <a:p>
            <a:r>
              <a:rPr lang="en-US" dirty="0"/>
              <a:t>Trojaned Host</a:t>
            </a:r>
            <a:endParaRPr lang="en-IN" dirty="0"/>
          </a:p>
        </p:txBody>
      </p:sp>
      <p:sp>
        <p:nvSpPr>
          <p:cNvPr id="3" name="Text Placeholder 2">
            <a:extLst>
              <a:ext uri="{FF2B5EF4-FFF2-40B4-BE49-F238E27FC236}">
                <a16:creationId xmlns:a16="http://schemas.microsoft.com/office/drawing/2014/main" id="{C3CF2494-228F-E050-FC2B-75E5415058BA}"/>
              </a:ext>
            </a:extLst>
          </p:cNvPr>
          <p:cNvSpPr>
            <a:spLocks noGrp="1"/>
          </p:cNvSpPr>
          <p:nvPr>
            <p:ph type="body" idx="1"/>
          </p:nvPr>
        </p:nvSpPr>
        <p:spPr>
          <a:xfrm>
            <a:off x="729450" y="2078875"/>
            <a:ext cx="3351896" cy="2261100"/>
          </a:xfrm>
        </p:spPr>
        <p:txBody>
          <a:bodyPr>
            <a:normAutofit/>
          </a:bodyPr>
          <a:lstStyle/>
          <a:p>
            <a:pPr algn="just"/>
            <a:r>
              <a:rPr lang="en-US" sz="1600" b="0" i="0" dirty="0">
                <a:solidFill>
                  <a:srgbClr val="1F1F1F"/>
                </a:solidFill>
                <a:effectLst/>
                <a:highlight>
                  <a:srgbClr val="FFFFFF"/>
                </a:highlight>
                <a:latin typeface="Google Sans"/>
              </a:rPr>
              <a:t>Trojan is any computer program that tricks the user into thinking they have received legitimate software when in fact the software is compromised with malware. </a:t>
            </a:r>
            <a:endParaRPr lang="en-IN" sz="1600" dirty="0"/>
          </a:p>
        </p:txBody>
      </p:sp>
      <p:pic>
        <p:nvPicPr>
          <p:cNvPr id="5" name="Picture 4">
            <a:extLst>
              <a:ext uri="{FF2B5EF4-FFF2-40B4-BE49-F238E27FC236}">
                <a16:creationId xmlns:a16="http://schemas.microsoft.com/office/drawing/2014/main" id="{6F246D1C-337A-3A88-7D64-B2EE89913178}"/>
              </a:ext>
            </a:extLst>
          </p:cNvPr>
          <p:cNvPicPr>
            <a:picLocks noChangeAspect="1"/>
          </p:cNvPicPr>
          <p:nvPr/>
        </p:nvPicPr>
        <p:blipFill>
          <a:blip r:embed="rId2"/>
          <a:stretch>
            <a:fillRect/>
          </a:stretch>
        </p:blipFill>
        <p:spPr>
          <a:xfrm>
            <a:off x="4252332" y="1791412"/>
            <a:ext cx="4598484" cy="2836025"/>
          </a:xfrm>
          <a:prstGeom prst="rect">
            <a:avLst/>
          </a:prstGeom>
        </p:spPr>
      </p:pic>
    </p:spTree>
    <p:extLst>
      <p:ext uri="{BB962C8B-B14F-4D97-AF65-F5344CB8AC3E}">
        <p14:creationId xmlns:p14="http://schemas.microsoft.com/office/powerpoint/2010/main" val="30844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7069-CCFA-BBC5-315F-C33FE0B8A9C4}"/>
              </a:ext>
            </a:extLst>
          </p:cNvPr>
          <p:cNvSpPr>
            <a:spLocks noGrp="1"/>
          </p:cNvSpPr>
          <p:nvPr>
            <p:ph type="title"/>
          </p:nvPr>
        </p:nvSpPr>
        <p:spPr/>
        <p:txBody>
          <a:bodyPr>
            <a:normAutofit fontScale="90000"/>
          </a:bodyPr>
          <a:lstStyle/>
          <a:p>
            <a:r>
              <a:rPr lang="en-US" dirty="0"/>
              <a:t>Instant Messaging</a:t>
            </a:r>
            <a:endParaRPr lang="en-IN" dirty="0"/>
          </a:p>
        </p:txBody>
      </p:sp>
      <p:sp>
        <p:nvSpPr>
          <p:cNvPr id="3" name="Text Placeholder 2">
            <a:extLst>
              <a:ext uri="{FF2B5EF4-FFF2-40B4-BE49-F238E27FC236}">
                <a16:creationId xmlns:a16="http://schemas.microsoft.com/office/drawing/2014/main" id="{383CE9A0-21FA-BF45-4820-62D69D52F1A3}"/>
              </a:ext>
            </a:extLst>
          </p:cNvPr>
          <p:cNvSpPr>
            <a:spLocks noGrp="1"/>
          </p:cNvSpPr>
          <p:nvPr>
            <p:ph type="body" idx="1"/>
          </p:nvPr>
        </p:nvSpPr>
        <p:spPr>
          <a:xfrm>
            <a:off x="424650" y="2078875"/>
            <a:ext cx="3545184" cy="2261100"/>
          </a:xfrm>
        </p:spPr>
        <p:txBody>
          <a:bodyPr/>
          <a:lstStyle/>
          <a:p>
            <a:pPr algn="just"/>
            <a:r>
              <a:rPr lang="en-US" b="0" i="0" dirty="0">
                <a:solidFill>
                  <a:srgbClr val="040C28"/>
                </a:solidFill>
                <a:effectLst/>
                <a:highlight>
                  <a:srgbClr val="D3E3FD"/>
                </a:highlight>
                <a:latin typeface="Google Sans"/>
              </a:rPr>
              <a:t>Smishing is a social engineering attack that uses fake mobile text messages to trick people into downloading malware, sharing sensitive information or sending money to cybercriminals</a:t>
            </a:r>
            <a:r>
              <a:rPr lang="en-US" b="0" i="0" dirty="0">
                <a:solidFill>
                  <a:srgbClr val="1F1F1F"/>
                </a:solidFill>
                <a:effectLst/>
                <a:highlight>
                  <a:srgbClr val="FFFFFF"/>
                </a:highlight>
                <a:latin typeface="Google Sans"/>
              </a:rPr>
              <a:t>. The term “smishing” is a combination of “SMS”—or “short message service,” the technology behind text messages—and “phishing.</a:t>
            </a:r>
            <a:endParaRPr lang="en-IN" dirty="0"/>
          </a:p>
        </p:txBody>
      </p:sp>
      <p:pic>
        <p:nvPicPr>
          <p:cNvPr id="5" name="Picture 4">
            <a:extLst>
              <a:ext uri="{FF2B5EF4-FFF2-40B4-BE49-F238E27FC236}">
                <a16:creationId xmlns:a16="http://schemas.microsoft.com/office/drawing/2014/main" id="{D3D30523-88B1-8E94-7CAC-846F12611178}"/>
              </a:ext>
            </a:extLst>
          </p:cNvPr>
          <p:cNvPicPr>
            <a:picLocks noChangeAspect="1"/>
          </p:cNvPicPr>
          <p:nvPr/>
        </p:nvPicPr>
        <p:blipFill>
          <a:blip r:embed="rId2"/>
          <a:stretch>
            <a:fillRect/>
          </a:stretch>
        </p:blipFill>
        <p:spPr>
          <a:xfrm>
            <a:off x="4059044" y="1846635"/>
            <a:ext cx="4660306" cy="2886031"/>
          </a:xfrm>
          <a:prstGeom prst="rect">
            <a:avLst/>
          </a:prstGeom>
        </p:spPr>
      </p:pic>
    </p:spTree>
    <p:extLst>
      <p:ext uri="{BB962C8B-B14F-4D97-AF65-F5344CB8AC3E}">
        <p14:creationId xmlns:p14="http://schemas.microsoft.com/office/powerpoint/2010/main" val="1086688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8DAD-78E4-46ED-28FE-133B3FF8E863}"/>
              </a:ext>
            </a:extLst>
          </p:cNvPr>
          <p:cNvSpPr>
            <a:spLocks noGrp="1"/>
          </p:cNvSpPr>
          <p:nvPr>
            <p:ph type="title"/>
          </p:nvPr>
        </p:nvSpPr>
        <p:spPr/>
        <p:txBody>
          <a:bodyPr>
            <a:normAutofit fontScale="90000"/>
          </a:bodyPr>
          <a:lstStyle/>
          <a:p>
            <a:r>
              <a:rPr lang="en-US" dirty="0"/>
              <a:t>Clone Phishing</a:t>
            </a:r>
            <a:endParaRPr lang="en-IN" dirty="0"/>
          </a:p>
        </p:txBody>
      </p:sp>
      <p:sp>
        <p:nvSpPr>
          <p:cNvPr id="3" name="Text Placeholder 2">
            <a:extLst>
              <a:ext uri="{FF2B5EF4-FFF2-40B4-BE49-F238E27FC236}">
                <a16:creationId xmlns:a16="http://schemas.microsoft.com/office/drawing/2014/main" id="{39D1AE5A-1369-3320-C038-46F739DFE03E}"/>
              </a:ext>
            </a:extLst>
          </p:cNvPr>
          <p:cNvSpPr>
            <a:spLocks noGrp="1"/>
          </p:cNvSpPr>
          <p:nvPr>
            <p:ph type="body" idx="1"/>
          </p:nvPr>
        </p:nvSpPr>
        <p:spPr>
          <a:xfrm>
            <a:off x="432084" y="2101177"/>
            <a:ext cx="3314726" cy="2261100"/>
          </a:xfrm>
        </p:spPr>
        <p:txBody>
          <a:bodyPr>
            <a:normAutofit/>
          </a:bodyPr>
          <a:lstStyle/>
          <a:p>
            <a:pPr algn="just"/>
            <a:r>
              <a:rPr lang="en-US" sz="1400" b="0" i="0" dirty="0">
                <a:solidFill>
                  <a:srgbClr val="1F1F1F"/>
                </a:solidFill>
                <a:effectLst/>
                <a:highlight>
                  <a:srgbClr val="FFFFFF"/>
                </a:highlight>
                <a:latin typeface="Google Sans"/>
              </a:rPr>
              <a:t>Clone phishing is </a:t>
            </a:r>
            <a:r>
              <a:rPr lang="en-US" sz="1400" b="0" i="0" dirty="0">
                <a:solidFill>
                  <a:srgbClr val="040C28"/>
                </a:solidFill>
                <a:effectLst/>
                <a:highlight>
                  <a:srgbClr val="D3E3FD"/>
                </a:highlight>
                <a:latin typeface="Google Sans"/>
              </a:rPr>
              <a:t>a type of phishing attack where attackers aim to impersonate a trusted well-known company or entity by cloning their official website or emails</a:t>
            </a:r>
            <a:r>
              <a:rPr lang="en-US" sz="1400" b="0" i="0" dirty="0">
                <a:solidFill>
                  <a:srgbClr val="1F1F1F"/>
                </a:solidFill>
                <a:effectLst/>
                <a:highlight>
                  <a:srgbClr val="FFFFFF"/>
                </a:highlight>
                <a:latin typeface="Google Sans"/>
              </a:rPr>
              <a:t>. For example, many financial institutions, such as PayPal, use template emails to communicate with customers.</a:t>
            </a:r>
            <a:endParaRPr lang="en-IN" sz="1400" dirty="0"/>
          </a:p>
        </p:txBody>
      </p:sp>
      <p:pic>
        <p:nvPicPr>
          <p:cNvPr id="5" name="Picture 4">
            <a:extLst>
              <a:ext uri="{FF2B5EF4-FFF2-40B4-BE49-F238E27FC236}">
                <a16:creationId xmlns:a16="http://schemas.microsoft.com/office/drawing/2014/main" id="{1C781348-663F-B8B4-694C-78A7B0E5A978}"/>
              </a:ext>
            </a:extLst>
          </p:cNvPr>
          <p:cNvPicPr>
            <a:picLocks noChangeAspect="1"/>
          </p:cNvPicPr>
          <p:nvPr/>
        </p:nvPicPr>
        <p:blipFill>
          <a:blip r:embed="rId2"/>
          <a:stretch>
            <a:fillRect/>
          </a:stretch>
        </p:blipFill>
        <p:spPr>
          <a:xfrm>
            <a:off x="4051610" y="1680117"/>
            <a:ext cx="4928839" cy="3264716"/>
          </a:xfrm>
          <a:prstGeom prst="rect">
            <a:avLst/>
          </a:prstGeom>
        </p:spPr>
      </p:pic>
    </p:spTree>
    <p:extLst>
      <p:ext uri="{BB962C8B-B14F-4D97-AF65-F5344CB8AC3E}">
        <p14:creationId xmlns:p14="http://schemas.microsoft.com/office/powerpoint/2010/main" val="362000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1F52-48CF-3154-E402-7023C8A3729E}"/>
              </a:ext>
            </a:extLst>
          </p:cNvPr>
          <p:cNvSpPr>
            <a:spLocks noGrp="1"/>
          </p:cNvSpPr>
          <p:nvPr>
            <p:ph type="title"/>
          </p:nvPr>
        </p:nvSpPr>
        <p:spPr/>
        <p:txBody>
          <a:bodyPr>
            <a:normAutofit fontScale="90000"/>
          </a:bodyPr>
          <a:lstStyle/>
          <a:p>
            <a:r>
              <a:rPr lang="en-US" dirty="0"/>
              <a:t>Phone Phishing</a:t>
            </a:r>
            <a:endParaRPr lang="en-IN" dirty="0"/>
          </a:p>
        </p:txBody>
      </p:sp>
      <p:sp>
        <p:nvSpPr>
          <p:cNvPr id="3" name="Text Placeholder 2">
            <a:extLst>
              <a:ext uri="{FF2B5EF4-FFF2-40B4-BE49-F238E27FC236}">
                <a16:creationId xmlns:a16="http://schemas.microsoft.com/office/drawing/2014/main" id="{8098DF8B-C7EF-232B-E929-5CA0DE019DA8}"/>
              </a:ext>
            </a:extLst>
          </p:cNvPr>
          <p:cNvSpPr>
            <a:spLocks noGrp="1"/>
          </p:cNvSpPr>
          <p:nvPr>
            <p:ph type="body" idx="1"/>
          </p:nvPr>
        </p:nvSpPr>
        <p:spPr>
          <a:xfrm>
            <a:off x="484123" y="2086309"/>
            <a:ext cx="3114004" cy="2261100"/>
          </a:xfrm>
        </p:spPr>
        <p:txBody>
          <a:bodyPr>
            <a:normAutofit/>
          </a:bodyPr>
          <a:lstStyle/>
          <a:p>
            <a:pPr algn="just"/>
            <a:r>
              <a:rPr lang="en-US" sz="1400" b="0" i="0" dirty="0">
                <a:solidFill>
                  <a:srgbClr val="1F1F1F"/>
                </a:solidFill>
                <a:effectLst/>
                <a:highlight>
                  <a:srgbClr val="FFFFFF"/>
                </a:highlight>
                <a:latin typeface="Google Sans"/>
              </a:rPr>
              <a:t>Vishing, short for voice phishing, refers to </a:t>
            </a:r>
            <a:r>
              <a:rPr lang="en-US" sz="1400" b="0" i="0" dirty="0">
                <a:solidFill>
                  <a:srgbClr val="040C28"/>
                </a:solidFill>
                <a:effectLst/>
                <a:highlight>
                  <a:srgbClr val="D3E3FD"/>
                </a:highlight>
                <a:latin typeface="Google Sans"/>
              </a:rPr>
              <a:t>fraudulent phone calls or voice messages designed to trick victims into providing sensitive information, like login credentials, credit card numbers, or bank details</a:t>
            </a:r>
            <a:r>
              <a:rPr lang="en-US" sz="1400" b="0" i="0" dirty="0">
                <a:solidFill>
                  <a:srgbClr val="1F1F1F"/>
                </a:solidFill>
                <a:effectLst/>
                <a:highlight>
                  <a:srgbClr val="FFFFFF"/>
                </a:highlight>
                <a:latin typeface="Google Sans"/>
              </a:rPr>
              <a:t>.</a:t>
            </a:r>
            <a:endParaRPr lang="en-IN" sz="1400" dirty="0"/>
          </a:p>
        </p:txBody>
      </p:sp>
      <p:pic>
        <p:nvPicPr>
          <p:cNvPr id="5" name="Picture 4">
            <a:extLst>
              <a:ext uri="{FF2B5EF4-FFF2-40B4-BE49-F238E27FC236}">
                <a16:creationId xmlns:a16="http://schemas.microsoft.com/office/drawing/2014/main" id="{977B4E45-20C9-61CE-017D-DBE766698A29}"/>
              </a:ext>
            </a:extLst>
          </p:cNvPr>
          <p:cNvPicPr>
            <a:picLocks noChangeAspect="1"/>
          </p:cNvPicPr>
          <p:nvPr/>
        </p:nvPicPr>
        <p:blipFill>
          <a:blip r:embed="rId2"/>
          <a:stretch>
            <a:fillRect/>
          </a:stretch>
        </p:blipFill>
        <p:spPr>
          <a:xfrm>
            <a:off x="3717073" y="1586250"/>
            <a:ext cx="5334972" cy="3217419"/>
          </a:xfrm>
          <a:prstGeom prst="rect">
            <a:avLst/>
          </a:prstGeom>
        </p:spPr>
      </p:pic>
    </p:spTree>
    <p:extLst>
      <p:ext uri="{BB962C8B-B14F-4D97-AF65-F5344CB8AC3E}">
        <p14:creationId xmlns:p14="http://schemas.microsoft.com/office/powerpoint/2010/main" val="342121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70267" y="1129162"/>
            <a:ext cx="4301733" cy="4601636"/>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933" dirty="0"/>
              <a:t>Familiarize yourself with phishing attacks</a:t>
            </a:r>
            <a:br>
              <a:rPr lang="en" sz="2933" dirty="0"/>
            </a:br>
            <a:br>
              <a:rPr lang="en" sz="2933" dirty="0"/>
            </a:br>
            <a:r>
              <a:rPr lang="en-US" sz="1600" b="0" i="0" dirty="0">
                <a:solidFill>
                  <a:srgbClr val="1F1F1F"/>
                </a:solidFill>
                <a:effectLst/>
                <a:highlight>
                  <a:srgbClr val="FFFFFF"/>
                </a:highlight>
                <a:latin typeface="Google Sans"/>
              </a:rPr>
              <a:t>Phishing is one of the most popular and dangerous cybercrimes; </a:t>
            </a:r>
            <a:r>
              <a:rPr lang="en-US" sz="1600" b="0" i="0" dirty="0">
                <a:solidFill>
                  <a:srgbClr val="040C28"/>
                </a:solidFill>
                <a:effectLst/>
                <a:highlight>
                  <a:srgbClr val="FFFF00"/>
                </a:highlight>
                <a:latin typeface="Google Sans"/>
              </a:rPr>
              <a:t>attackers steal victims' personal or financial information through this method and use it illegally</a:t>
            </a:r>
            <a:r>
              <a:rPr lang="en-US" sz="1600" b="0" i="0" dirty="0">
                <a:solidFill>
                  <a:srgbClr val="1F1F1F"/>
                </a:solidFill>
                <a:effectLst/>
                <a:highlight>
                  <a:srgbClr val="FFFFFF"/>
                </a:highlight>
                <a:latin typeface="Google Sans"/>
              </a:rPr>
              <a:t>. Through phishing, cybercriminals can get access to sensitive and confidential information of an individual or an organization.</a:t>
            </a:r>
            <a:endParaRPr sz="1600" dirty="0"/>
          </a:p>
          <a:p>
            <a:pPr algn="ctr"/>
            <a:br>
              <a:rPr lang="en-US" sz="1600" b="0" dirty="0">
                <a:highlight>
                  <a:srgbClr val="0F1522"/>
                </a:highlight>
                <a:latin typeface="Rubik"/>
              </a:rPr>
            </a:br>
            <a:r>
              <a:rPr lang="en-US" sz="1600" b="0" dirty="0">
                <a:latin typeface="Rubik"/>
              </a:rPr>
              <a:t>Important </a:t>
            </a:r>
            <a:r>
              <a:rPr lang="en-US" sz="1600" b="0" i="0" dirty="0">
                <a:effectLst/>
                <a:latin typeface="Rubik"/>
              </a:rPr>
              <a:t>phishing statistics for 2024 </a:t>
            </a:r>
            <a:r>
              <a:rPr lang="en-US" sz="1600" b="0" i="0" dirty="0">
                <a:solidFill>
                  <a:schemeClr val="bg2"/>
                </a:solidFill>
                <a:effectLst/>
                <a:latin typeface="Rubik"/>
              </a:rPr>
              <a:t>According to recently published </a:t>
            </a:r>
            <a:r>
              <a:rPr lang="en-US" sz="1600" b="0" i="0" u="sng" dirty="0">
                <a:solidFill>
                  <a:schemeClr val="bg2"/>
                </a:solidFill>
                <a:effectLst/>
                <a:latin typeface="Rubik"/>
                <a:hlinkClick r:id="rId3" tooltip="Email Security Risk Report">
                  <a:extLst>
                    <a:ext uri="{A12FA001-AC4F-418D-AE19-62706E023703}">
                      <ahyp:hlinkClr xmlns:ahyp="http://schemas.microsoft.com/office/drawing/2018/hyperlinkcolor" val="tx"/>
                    </a:ext>
                  </a:extLst>
                </a:hlinkClick>
              </a:rPr>
              <a:t>Email Security Risk Report 2024</a:t>
            </a:r>
            <a:r>
              <a:rPr lang="en-US" sz="1600" b="0" i="0" dirty="0">
                <a:solidFill>
                  <a:schemeClr val="bg2"/>
                </a:solidFill>
                <a:effectLst/>
                <a:latin typeface="Rubik"/>
              </a:rPr>
              <a:t>, the top three most common phishing attack types are malicious URLS, attacks sent from compromised trusted third-party accounts and malware or ransomware.</a:t>
            </a:r>
            <a:br>
              <a:rPr lang="en-US" sz="1600" b="0" i="0" dirty="0">
                <a:solidFill>
                  <a:schemeClr val="bg2"/>
                </a:solidFill>
                <a:effectLst/>
                <a:latin typeface="Rubik"/>
              </a:rPr>
            </a:br>
            <a:br>
              <a:rPr lang="en-US" sz="1600" dirty="0">
                <a:solidFill>
                  <a:schemeClr val="bg2"/>
                </a:solidFill>
              </a:rPr>
            </a:br>
            <a:endParaRPr sz="1600" dirty="0">
              <a:solidFill>
                <a:schemeClr val="bg2"/>
              </a:solidFill>
            </a:endParaRPr>
          </a:p>
        </p:txBody>
      </p:sp>
      <p:pic>
        <p:nvPicPr>
          <p:cNvPr id="3" name="Picture 2">
            <a:extLst>
              <a:ext uri="{FF2B5EF4-FFF2-40B4-BE49-F238E27FC236}">
                <a16:creationId xmlns:a16="http://schemas.microsoft.com/office/drawing/2014/main" id="{422E85E5-B0E4-FF04-DE27-F08CCF2F4B71}"/>
              </a:ext>
            </a:extLst>
          </p:cNvPr>
          <p:cNvPicPr>
            <a:picLocks noChangeAspect="1"/>
          </p:cNvPicPr>
          <p:nvPr/>
        </p:nvPicPr>
        <p:blipFill>
          <a:blip r:embed="rId4"/>
          <a:stretch>
            <a:fillRect/>
          </a:stretch>
        </p:blipFill>
        <p:spPr>
          <a:xfrm>
            <a:off x="4876801" y="1635511"/>
            <a:ext cx="4081346" cy="30182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0F2F-B666-02E1-C861-400F8A0FB761}"/>
              </a:ext>
            </a:extLst>
          </p:cNvPr>
          <p:cNvSpPr>
            <a:spLocks noGrp="1"/>
          </p:cNvSpPr>
          <p:nvPr>
            <p:ph type="title"/>
          </p:nvPr>
        </p:nvSpPr>
        <p:spPr/>
        <p:txBody>
          <a:bodyPr>
            <a:normAutofit fontScale="90000"/>
          </a:bodyPr>
          <a:lstStyle/>
          <a:p>
            <a:r>
              <a:rPr lang="en-US" dirty="0"/>
              <a:t>Learn to spot Phishing Attacks</a:t>
            </a:r>
            <a:endParaRPr lang="en-IN" dirty="0"/>
          </a:p>
        </p:txBody>
      </p:sp>
      <p:sp>
        <p:nvSpPr>
          <p:cNvPr id="3" name="Text Placeholder 2">
            <a:extLst>
              <a:ext uri="{FF2B5EF4-FFF2-40B4-BE49-F238E27FC236}">
                <a16:creationId xmlns:a16="http://schemas.microsoft.com/office/drawing/2014/main" id="{760BDCD4-118F-4FC5-3459-7592FA1158DE}"/>
              </a:ext>
            </a:extLst>
          </p:cNvPr>
          <p:cNvSpPr>
            <a:spLocks noGrp="1"/>
          </p:cNvSpPr>
          <p:nvPr>
            <p:ph type="body" idx="1"/>
          </p:nvPr>
        </p:nvSpPr>
        <p:spPr/>
        <p:txBody>
          <a:bodyPr/>
          <a:lstStyle/>
          <a:p>
            <a:pPr algn="l">
              <a:buFont typeface="Arial" panose="020B0604020202020204" pitchFamily="34" charset="0"/>
              <a:buChar char="•"/>
            </a:pPr>
            <a:r>
              <a:rPr lang="en-US" sz="1600" b="0" i="0" dirty="0">
                <a:solidFill>
                  <a:srgbClr val="1F1F1F"/>
                </a:solidFill>
                <a:effectLst/>
                <a:highlight>
                  <a:srgbClr val="FFFFFF"/>
                </a:highlight>
                <a:latin typeface="Google Sans"/>
              </a:rPr>
              <a:t>Urgent action demands.</a:t>
            </a:r>
          </a:p>
          <a:p>
            <a:pPr algn="l">
              <a:buFont typeface="Arial" panose="020B0604020202020204" pitchFamily="34" charset="0"/>
              <a:buChar char="•"/>
            </a:pPr>
            <a:r>
              <a:rPr lang="en-US" sz="1600" b="0" i="0" dirty="0">
                <a:solidFill>
                  <a:srgbClr val="1F1F1F"/>
                </a:solidFill>
                <a:effectLst/>
                <a:highlight>
                  <a:srgbClr val="FFFFFF"/>
                </a:highlight>
                <a:latin typeface="Google Sans"/>
              </a:rPr>
              <a:t>Poor grammar and spelling errors.</a:t>
            </a:r>
          </a:p>
          <a:p>
            <a:pPr algn="l">
              <a:buFont typeface="Arial" panose="020B0604020202020204" pitchFamily="34" charset="0"/>
              <a:buChar char="•"/>
            </a:pPr>
            <a:r>
              <a:rPr lang="en-US" sz="1600" b="0" i="0" dirty="0">
                <a:solidFill>
                  <a:srgbClr val="1F1F1F"/>
                </a:solidFill>
                <a:effectLst/>
                <a:highlight>
                  <a:srgbClr val="FFFFFF"/>
                </a:highlight>
                <a:latin typeface="Google Sans"/>
              </a:rPr>
              <a:t>An unfamiliar greeting or salutation.</a:t>
            </a:r>
          </a:p>
          <a:p>
            <a:pPr algn="l">
              <a:buFont typeface="Arial" panose="020B0604020202020204" pitchFamily="34" charset="0"/>
              <a:buChar char="•"/>
            </a:pPr>
            <a:r>
              <a:rPr lang="en-US" sz="1600" b="0" i="0" dirty="0">
                <a:solidFill>
                  <a:srgbClr val="1F1F1F"/>
                </a:solidFill>
                <a:effectLst/>
                <a:highlight>
                  <a:srgbClr val="FFFFFF"/>
                </a:highlight>
                <a:latin typeface="Google Sans"/>
              </a:rPr>
              <a:t>Requests for login credentials, payment information or sensitive data.</a:t>
            </a:r>
          </a:p>
          <a:p>
            <a:pPr algn="l">
              <a:buFont typeface="Arial" panose="020B0604020202020204" pitchFamily="34" charset="0"/>
              <a:buChar char="•"/>
            </a:pPr>
            <a:r>
              <a:rPr lang="en-US" sz="1600" b="0" i="0" dirty="0">
                <a:solidFill>
                  <a:srgbClr val="1F1F1F"/>
                </a:solidFill>
                <a:effectLst/>
                <a:highlight>
                  <a:srgbClr val="FFFFFF"/>
                </a:highlight>
                <a:latin typeface="Google Sans"/>
              </a:rPr>
              <a:t>Offers that are too good to be true.</a:t>
            </a:r>
          </a:p>
          <a:p>
            <a:pPr algn="l">
              <a:buFont typeface="Arial" panose="020B0604020202020204" pitchFamily="34" charset="0"/>
              <a:buChar char="•"/>
            </a:pPr>
            <a:r>
              <a:rPr lang="en-US" sz="1600" b="0" i="0" dirty="0">
                <a:solidFill>
                  <a:srgbClr val="1F1F1F"/>
                </a:solidFill>
                <a:effectLst/>
                <a:highlight>
                  <a:srgbClr val="FFFFFF"/>
                </a:highlight>
                <a:latin typeface="Google Sans"/>
              </a:rPr>
              <a:t>Suspicious or unsolicited attachments.</a:t>
            </a:r>
          </a:p>
          <a:p>
            <a:pPr algn="l">
              <a:buFont typeface="Arial" panose="020B0604020202020204" pitchFamily="34" charset="0"/>
              <a:buChar char="•"/>
            </a:pPr>
            <a:r>
              <a:rPr lang="en-US" sz="1600" b="0" i="0" dirty="0">
                <a:solidFill>
                  <a:srgbClr val="1F1F1F"/>
                </a:solidFill>
                <a:effectLst/>
                <a:highlight>
                  <a:srgbClr val="FFFFFF"/>
                </a:highlight>
                <a:latin typeface="Google Sans"/>
              </a:rPr>
              <a:t>Inconsistencies in email addresses, links and domain names.</a:t>
            </a:r>
          </a:p>
          <a:p>
            <a:endParaRPr lang="en-IN" dirty="0"/>
          </a:p>
        </p:txBody>
      </p:sp>
    </p:spTree>
    <p:extLst>
      <p:ext uri="{BB962C8B-B14F-4D97-AF65-F5344CB8AC3E}">
        <p14:creationId xmlns:p14="http://schemas.microsoft.com/office/powerpoint/2010/main" val="99696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81561"/>
            <a:ext cx="4548794" cy="2787806"/>
          </a:xfrm>
          <a:prstGeom prst="rect">
            <a:avLst/>
          </a:prstGeom>
        </p:spPr>
        <p:txBody>
          <a:bodyPr spcFirstLastPara="1" wrap="square" lIns="91425" tIns="91425" rIns="91425" bIns="91425" anchor="t" anchorCtr="0">
            <a:normAutofit fontScale="25000" lnSpcReduction="20000"/>
          </a:bodyPr>
          <a:lstStyle/>
          <a:p>
            <a:pPr marL="0" indent="0">
              <a:spcAft>
                <a:spcPts val="1200"/>
              </a:spcAft>
              <a:buNone/>
            </a:pPr>
            <a:r>
              <a:rPr lang="en-US" sz="5600" b="1" i="0" dirty="0">
                <a:solidFill>
                  <a:srgbClr val="0F2538"/>
                </a:solidFill>
                <a:effectLst/>
                <a:highlight>
                  <a:srgbClr val="FFFF00"/>
                </a:highlight>
                <a:latin typeface="Mulish-Black"/>
              </a:rPr>
              <a:t>How to Spot Email Phishing with these 7 Tips :</a:t>
            </a:r>
          </a:p>
          <a:p>
            <a:pPr marL="342900" indent="-342900">
              <a:spcAft>
                <a:spcPts val="1200"/>
              </a:spcAft>
              <a:buAutoNum type="arabicPeriod"/>
            </a:pPr>
            <a:r>
              <a:rPr lang="en-IN" sz="4800" b="0" i="0" dirty="0">
                <a:solidFill>
                  <a:srgbClr val="0F2538"/>
                </a:solidFill>
                <a:effectLst/>
                <a:highlight>
                  <a:srgbClr val="FFFFFF"/>
                </a:highlight>
                <a:latin typeface="Mulish-Black"/>
              </a:rPr>
              <a:t>Emails Demanding Urgent Action </a:t>
            </a:r>
          </a:p>
          <a:p>
            <a:pPr marL="342900" indent="-342900">
              <a:spcAft>
                <a:spcPts val="1200"/>
              </a:spcAft>
              <a:buFont typeface="Lato"/>
              <a:buAutoNum type="arabicPeriod"/>
            </a:pPr>
            <a:r>
              <a:rPr lang="en-US" sz="4800" b="0" i="0" dirty="0">
                <a:solidFill>
                  <a:srgbClr val="0F2538"/>
                </a:solidFill>
                <a:effectLst/>
                <a:highlight>
                  <a:srgbClr val="FFFFFF"/>
                </a:highlight>
                <a:latin typeface="Mulish-Black"/>
              </a:rPr>
              <a:t>Emails with Bad Grammar and Spelling Mistakes</a:t>
            </a:r>
          </a:p>
          <a:p>
            <a:pPr marL="342900" indent="-342900">
              <a:spcAft>
                <a:spcPts val="1200"/>
              </a:spcAft>
              <a:buFont typeface="Lato"/>
              <a:buAutoNum type="arabicPeriod"/>
            </a:pPr>
            <a:r>
              <a:rPr lang="en-US" sz="4800" b="0" i="0" dirty="0">
                <a:solidFill>
                  <a:srgbClr val="0F2538"/>
                </a:solidFill>
                <a:effectLst/>
                <a:highlight>
                  <a:srgbClr val="FFFFFF"/>
                </a:highlight>
                <a:latin typeface="Mulish-Black"/>
              </a:rPr>
              <a:t>Emails with an Unfamiliar Greeting or Salutation</a:t>
            </a:r>
          </a:p>
          <a:p>
            <a:pPr marL="342900" indent="-342900">
              <a:spcAft>
                <a:spcPts val="1200"/>
              </a:spcAft>
              <a:buFont typeface="Lato"/>
              <a:buAutoNum type="arabicPeriod"/>
            </a:pPr>
            <a:r>
              <a:rPr lang="en-US" sz="4800" b="0" i="0" dirty="0">
                <a:solidFill>
                  <a:srgbClr val="0F2538"/>
                </a:solidFill>
                <a:effectLst/>
                <a:highlight>
                  <a:srgbClr val="FFFFFF"/>
                </a:highlight>
                <a:latin typeface="Mulish-Black"/>
              </a:rPr>
              <a:t>Inconsistencies in Email Addresses, Links &amp; Domain Names</a:t>
            </a:r>
          </a:p>
          <a:p>
            <a:pPr marL="342900" indent="-342900">
              <a:spcAft>
                <a:spcPts val="1200"/>
              </a:spcAft>
              <a:buFont typeface="Lato"/>
              <a:buAutoNum type="arabicPeriod"/>
            </a:pPr>
            <a:r>
              <a:rPr lang="en-IN" sz="4800" b="0" i="0" dirty="0">
                <a:solidFill>
                  <a:srgbClr val="0F2538"/>
                </a:solidFill>
                <a:effectLst/>
                <a:highlight>
                  <a:srgbClr val="FFFFFF"/>
                </a:highlight>
                <a:latin typeface="Mulish-Black"/>
              </a:rPr>
              <a:t>Suspicious Attachments</a:t>
            </a:r>
          </a:p>
          <a:p>
            <a:pPr marL="342900" indent="-342900">
              <a:spcAft>
                <a:spcPts val="1200"/>
              </a:spcAft>
              <a:buFont typeface="Lato"/>
              <a:buAutoNum type="arabicPeriod"/>
            </a:pPr>
            <a:r>
              <a:rPr lang="en-US" sz="4800" b="0" i="0" dirty="0">
                <a:solidFill>
                  <a:srgbClr val="0F2538"/>
                </a:solidFill>
                <a:effectLst/>
                <a:highlight>
                  <a:srgbClr val="FFFFFF"/>
                </a:highlight>
                <a:latin typeface="Mulish-Black"/>
              </a:rPr>
              <a:t>Emails Requesting Login Credentials, Payment Information or Sensitive Data</a:t>
            </a:r>
          </a:p>
          <a:p>
            <a:pPr marL="342900" indent="-342900">
              <a:spcAft>
                <a:spcPts val="1200"/>
              </a:spcAft>
              <a:buFont typeface="Lato"/>
              <a:buAutoNum type="arabicPeriod"/>
            </a:pPr>
            <a:r>
              <a:rPr lang="en-US" sz="4800" b="0" i="0" dirty="0">
                <a:solidFill>
                  <a:srgbClr val="0F2538"/>
                </a:solidFill>
                <a:effectLst/>
                <a:highlight>
                  <a:srgbClr val="FFFFFF"/>
                </a:highlight>
                <a:latin typeface="Mulish-Black"/>
              </a:rPr>
              <a:t>Too Good to Be True Emails</a:t>
            </a:r>
          </a:p>
          <a:p>
            <a:pPr marL="342900" indent="-342900">
              <a:spcAft>
                <a:spcPts val="1200"/>
              </a:spcAft>
              <a:buFont typeface="Lato"/>
              <a:buAutoNum type="arabicPeriod"/>
            </a:pPr>
            <a:endParaRPr lang="en-IN" sz="1500" b="0" i="0" dirty="0">
              <a:solidFill>
                <a:srgbClr val="0F2538"/>
              </a:solidFill>
              <a:effectLst/>
              <a:highlight>
                <a:srgbClr val="FFFFFF"/>
              </a:highlight>
              <a:latin typeface="Mulish-Black"/>
            </a:endParaRPr>
          </a:p>
          <a:p>
            <a:pPr marL="342900" indent="-342900">
              <a:spcAft>
                <a:spcPts val="1200"/>
              </a:spcAft>
              <a:buFont typeface="Lato"/>
              <a:buAutoNum type="arabicPeriod"/>
            </a:pPr>
            <a:endParaRPr lang="en-IN" sz="1500" b="0" i="0" dirty="0">
              <a:solidFill>
                <a:srgbClr val="0F2538"/>
              </a:solidFill>
              <a:effectLst/>
              <a:highlight>
                <a:srgbClr val="FFFFFF"/>
              </a:highlight>
              <a:latin typeface="Mulish-Black"/>
            </a:endParaRPr>
          </a:p>
          <a:p>
            <a:pPr marL="342900" indent="-342900">
              <a:spcAft>
                <a:spcPts val="1200"/>
              </a:spcAft>
              <a:buFont typeface="Lato"/>
              <a:buAutoNum type="arabicPeriod"/>
            </a:pPr>
            <a:endParaRPr lang="en-US" sz="1400" b="0" i="0" dirty="0">
              <a:solidFill>
                <a:srgbClr val="0F2538"/>
              </a:solidFill>
              <a:effectLst/>
              <a:highlight>
                <a:srgbClr val="FFFFFF"/>
              </a:highlight>
              <a:latin typeface="Mulish-Black"/>
            </a:endParaRPr>
          </a:p>
          <a:p>
            <a:pPr marL="342900" indent="-342900">
              <a:spcAft>
                <a:spcPts val="1200"/>
              </a:spcAft>
              <a:buFont typeface="Lato"/>
              <a:buAutoNum type="arabicPeriod"/>
            </a:pPr>
            <a:endParaRPr lang="en-US" sz="1400" b="0" i="0" dirty="0">
              <a:solidFill>
                <a:srgbClr val="0F2538"/>
              </a:solidFill>
              <a:effectLst/>
              <a:highlight>
                <a:srgbClr val="FFFFFF"/>
              </a:highlight>
              <a:latin typeface="Mulish-Black"/>
            </a:endParaRPr>
          </a:p>
          <a:p>
            <a:pPr marL="342900" indent="-342900">
              <a:spcAft>
                <a:spcPts val="1200"/>
              </a:spcAft>
              <a:buFont typeface="Lato"/>
              <a:buAutoNum type="arabicPeriod"/>
            </a:pPr>
            <a:endParaRPr lang="en-US" sz="1400" b="0" i="0" dirty="0">
              <a:solidFill>
                <a:srgbClr val="0F2538"/>
              </a:solidFill>
              <a:effectLst/>
              <a:highlight>
                <a:srgbClr val="FFFFFF"/>
              </a:highlight>
              <a:latin typeface="Mulish-Black"/>
            </a:endParaRPr>
          </a:p>
          <a:p>
            <a:pPr marL="342900" indent="-342900">
              <a:spcAft>
                <a:spcPts val="1200"/>
              </a:spcAft>
              <a:buAutoNum type="arabicPeriod"/>
            </a:pPr>
            <a:endParaRPr lang="en-IN" sz="1400" b="0" i="0" dirty="0">
              <a:solidFill>
                <a:srgbClr val="0F2538"/>
              </a:solidFill>
              <a:effectLst/>
              <a:highlight>
                <a:srgbClr val="FFFFFF"/>
              </a:highlight>
              <a:latin typeface="Mulish-Black"/>
            </a:endParaRPr>
          </a:p>
          <a:p>
            <a:pPr marL="0" indent="0">
              <a:spcAft>
                <a:spcPts val="1200"/>
              </a:spcAft>
              <a:buNone/>
            </a:pPr>
            <a:endParaRPr lang="en-US" sz="1600" b="0" i="0" dirty="0">
              <a:solidFill>
                <a:srgbClr val="0F2538"/>
              </a:solidFill>
              <a:effectLst/>
              <a:highlight>
                <a:srgbClr val="FFFF00"/>
              </a:highlight>
              <a:latin typeface="Mulish-Black"/>
            </a:endParaRPr>
          </a:p>
          <a:p>
            <a:pPr marL="0" lvl="0" indent="0" algn="l" rtl="0">
              <a:spcBef>
                <a:spcPts val="0"/>
              </a:spcBef>
              <a:spcAft>
                <a:spcPts val="1200"/>
              </a:spcAft>
              <a:buNone/>
            </a:pPr>
            <a:endParaRPr dirty="0">
              <a:highlight>
                <a:srgbClr val="FFFF00"/>
              </a:highlight>
            </a:endParaRP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pic>
        <p:nvPicPr>
          <p:cNvPr id="3" name="Picture 2">
            <a:extLst>
              <a:ext uri="{FF2B5EF4-FFF2-40B4-BE49-F238E27FC236}">
                <a16:creationId xmlns:a16="http://schemas.microsoft.com/office/drawing/2014/main" id="{C9DE1CF5-E7A8-BC3A-F11C-7CEF1A5A8976}"/>
              </a:ext>
            </a:extLst>
          </p:cNvPr>
          <p:cNvPicPr>
            <a:picLocks noChangeAspect="1"/>
          </p:cNvPicPr>
          <p:nvPr/>
        </p:nvPicPr>
        <p:blipFill>
          <a:blip r:embed="rId3"/>
          <a:stretch>
            <a:fillRect/>
          </a:stretch>
        </p:blipFill>
        <p:spPr>
          <a:xfrm>
            <a:off x="5278244" y="2081561"/>
            <a:ext cx="3523784" cy="24755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FA91-2669-98B4-DA89-3E692248CC1F}"/>
              </a:ext>
            </a:extLst>
          </p:cNvPr>
          <p:cNvSpPr>
            <a:spLocks noGrp="1"/>
          </p:cNvSpPr>
          <p:nvPr>
            <p:ph type="title"/>
          </p:nvPr>
        </p:nvSpPr>
        <p:spPr/>
        <p:txBody>
          <a:bodyPr>
            <a:normAutofit fontScale="90000"/>
          </a:bodyPr>
          <a:lstStyle/>
          <a:p>
            <a:r>
              <a:rPr lang="en-US" dirty="0"/>
              <a:t>Impacts Of Phishing Attack</a:t>
            </a:r>
            <a:endParaRPr lang="en-IN" dirty="0"/>
          </a:p>
        </p:txBody>
      </p:sp>
      <p:sp>
        <p:nvSpPr>
          <p:cNvPr id="3" name="Text Placeholder 2">
            <a:extLst>
              <a:ext uri="{FF2B5EF4-FFF2-40B4-BE49-F238E27FC236}">
                <a16:creationId xmlns:a16="http://schemas.microsoft.com/office/drawing/2014/main" id="{9A217718-A243-72B8-A9B9-C23F2944D8ED}"/>
              </a:ext>
            </a:extLst>
          </p:cNvPr>
          <p:cNvSpPr>
            <a:spLocks noGrp="1"/>
          </p:cNvSpPr>
          <p:nvPr>
            <p:ph type="body" idx="1"/>
          </p:nvPr>
        </p:nvSpPr>
        <p:spPr>
          <a:xfrm>
            <a:off x="729450" y="2078875"/>
            <a:ext cx="3775643" cy="2261100"/>
          </a:xfrm>
        </p:spPr>
        <p:txBody>
          <a:bodyPr/>
          <a:lstStyle/>
          <a:p>
            <a:r>
              <a:rPr lang="en-US" b="1" i="0" dirty="0">
                <a:solidFill>
                  <a:srgbClr val="193051"/>
                </a:solidFill>
                <a:effectLst/>
                <a:highlight>
                  <a:srgbClr val="FFFFFF"/>
                </a:highlight>
                <a:latin typeface="Montserrat" panose="020F0502020204030204" pitchFamily="2" charset="0"/>
              </a:rPr>
              <a:t>Credential theft may lead to major business disruption</a:t>
            </a:r>
          </a:p>
          <a:p>
            <a:r>
              <a:rPr lang="en-US" b="1" i="0" dirty="0">
                <a:solidFill>
                  <a:srgbClr val="193051"/>
                </a:solidFill>
                <a:effectLst/>
                <a:highlight>
                  <a:srgbClr val="FFFFFF"/>
                </a:highlight>
                <a:latin typeface="Montserrat" panose="00000500000000000000" pitchFamily="2" charset="0"/>
              </a:rPr>
              <a:t>Installing malware may lead to extortion</a:t>
            </a:r>
          </a:p>
          <a:p>
            <a:r>
              <a:rPr lang="en-US" b="1" i="0" dirty="0">
                <a:solidFill>
                  <a:srgbClr val="193051"/>
                </a:solidFill>
                <a:effectLst/>
                <a:highlight>
                  <a:srgbClr val="FFFFFF"/>
                </a:highlight>
                <a:latin typeface="Montserrat" panose="00000500000000000000" pitchFamily="2" charset="0"/>
              </a:rPr>
              <a:t>Social engineering may lead to monetary theft</a:t>
            </a:r>
          </a:p>
          <a:p>
            <a:r>
              <a:rPr lang="en-US" b="1" i="0" dirty="0">
                <a:solidFill>
                  <a:srgbClr val="193051"/>
                </a:solidFill>
                <a:effectLst/>
                <a:highlight>
                  <a:srgbClr val="FFFFFF"/>
                </a:highlight>
                <a:latin typeface="Montserrat" panose="00000500000000000000" pitchFamily="2" charset="0"/>
              </a:rPr>
              <a:t>Identity theft</a:t>
            </a:r>
          </a:p>
        </p:txBody>
      </p:sp>
      <p:pic>
        <p:nvPicPr>
          <p:cNvPr id="5" name="Picture 4">
            <a:extLst>
              <a:ext uri="{FF2B5EF4-FFF2-40B4-BE49-F238E27FC236}">
                <a16:creationId xmlns:a16="http://schemas.microsoft.com/office/drawing/2014/main" id="{EC028079-F4EE-B5E4-B57B-E67F0BBF541A}"/>
              </a:ext>
            </a:extLst>
          </p:cNvPr>
          <p:cNvPicPr>
            <a:picLocks noChangeAspect="1"/>
          </p:cNvPicPr>
          <p:nvPr/>
        </p:nvPicPr>
        <p:blipFill>
          <a:blip r:embed="rId2"/>
          <a:stretch>
            <a:fillRect/>
          </a:stretch>
        </p:blipFill>
        <p:spPr>
          <a:xfrm>
            <a:off x="4638909" y="2028178"/>
            <a:ext cx="4032381" cy="2362493"/>
          </a:xfrm>
          <a:prstGeom prst="rect">
            <a:avLst/>
          </a:prstGeom>
        </p:spPr>
      </p:pic>
    </p:spTree>
    <p:extLst>
      <p:ext uri="{BB962C8B-B14F-4D97-AF65-F5344CB8AC3E}">
        <p14:creationId xmlns:p14="http://schemas.microsoft.com/office/powerpoint/2010/main" val="3675066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104" name="Google Shape;104;p16"/>
          <p:cNvSpPr txBox="1">
            <a:spLocks noGrp="1"/>
          </p:cNvSpPr>
          <p:nvPr>
            <p:ph type="body" idx="1"/>
          </p:nvPr>
        </p:nvSpPr>
        <p:spPr>
          <a:xfrm>
            <a:off x="729450" y="2078875"/>
            <a:ext cx="4058140" cy="2261100"/>
          </a:xfrm>
          <a:prstGeom prst="rect">
            <a:avLst/>
          </a:prstGeom>
        </p:spPr>
        <p:txBody>
          <a:bodyPr spcFirstLastPara="1" wrap="square" lIns="91425" tIns="91425" rIns="91425" bIns="91425" anchor="t" anchorCtr="0">
            <a:normAutofit fontScale="25000" lnSpcReduction="20000"/>
          </a:bodyPr>
          <a:lstStyle/>
          <a:p>
            <a:pPr marL="0" indent="0">
              <a:spcAft>
                <a:spcPts val="1200"/>
              </a:spcAft>
              <a:buNone/>
            </a:pPr>
            <a:r>
              <a:rPr lang="en-US" sz="6400" b="1" i="0" dirty="0">
                <a:solidFill>
                  <a:schemeClr val="bg2"/>
                </a:solidFill>
                <a:effectLst/>
                <a:highlight>
                  <a:srgbClr val="FFFF00"/>
                </a:highlight>
                <a:latin typeface="Open Sans" panose="020F0502020204030204" pitchFamily="34" charset="0"/>
              </a:rPr>
              <a:t>10 Ways To Avoid Phishing Scams :</a:t>
            </a:r>
          </a:p>
          <a:p>
            <a:pPr marL="342900" indent="-342900">
              <a:spcAft>
                <a:spcPts val="1200"/>
              </a:spcAft>
              <a:buAutoNum type="arabicPeriod"/>
            </a:pPr>
            <a:r>
              <a:rPr lang="en-US" sz="4800" b="1" i="0" dirty="0">
                <a:solidFill>
                  <a:srgbClr val="333333"/>
                </a:solidFill>
                <a:effectLst/>
                <a:highlight>
                  <a:srgbClr val="EFEFEF"/>
                </a:highlight>
                <a:latin typeface="Open Sans" panose="020B0606030504020204" pitchFamily="34" charset="0"/>
              </a:rPr>
              <a:t>Keep Informed About Phishing Techniques</a:t>
            </a:r>
            <a:endParaRPr lang="en-US" sz="4800" b="1" dirty="0">
              <a:solidFill>
                <a:schemeClr val="bg2"/>
              </a:solidFill>
              <a:highlight>
                <a:srgbClr val="FFFF00"/>
              </a:highlight>
              <a:latin typeface="Open Sans" panose="020F0502020204030204" pitchFamily="34" charset="0"/>
            </a:endParaRPr>
          </a:p>
          <a:p>
            <a:pPr marL="342900" indent="-342900">
              <a:spcAft>
                <a:spcPts val="1200"/>
              </a:spcAft>
              <a:buAutoNum type="arabicPeriod"/>
            </a:pPr>
            <a:r>
              <a:rPr lang="en-IN" sz="4800" b="1" i="0" dirty="0">
                <a:solidFill>
                  <a:srgbClr val="333333"/>
                </a:solidFill>
                <a:effectLst/>
                <a:highlight>
                  <a:srgbClr val="EFEFEF"/>
                </a:highlight>
                <a:latin typeface="Open Sans" panose="020B0606030504020204" pitchFamily="34" charset="0"/>
              </a:rPr>
              <a:t>Think Before You Click!</a:t>
            </a:r>
            <a:endParaRPr lang="en-US" sz="4800" b="1" i="0" dirty="0">
              <a:solidFill>
                <a:schemeClr val="bg2"/>
              </a:solidFill>
              <a:effectLst/>
              <a:highlight>
                <a:srgbClr val="FFFF00"/>
              </a:highlight>
              <a:latin typeface="Open Sans" panose="020F0502020204030204" pitchFamily="34" charset="0"/>
            </a:endParaRPr>
          </a:p>
          <a:p>
            <a:pPr marL="342900" indent="-342900">
              <a:spcAft>
                <a:spcPts val="1200"/>
              </a:spcAft>
              <a:buAutoNum type="arabicPeriod"/>
            </a:pPr>
            <a:r>
              <a:rPr lang="en-IN" sz="4800" b="1" i="0" dirty="0">
                <a:solidFill>
                  <a:srgbClr val="333333"/>
                </a:solidFill>
                <a:effectLst/>
                <a:highlight>
                  <a:srgbClr val="EFEFEF"/>
                </a:highlight>
                <a:latin typeface="Open Sans" panose="020B0606030504020204" pitchFamily="34" charset="0"/>
              </a:rPr>
              <a:t> Install an Anti-Phishing Toolbar</a:t>
            </a:r>
          </a:p>
          <a:p>
            <a:pPr marL="342900" indent="-342900">
              <a:spcAft>
                <a:spcPts val="1200"/>
              </a:spcAft>
              <a:buAutoNum type="arabicPeriod"/>
            </a:pPr>
            <a:r>
              <a:rPr lang="en-US" sz="4800" b="1" i="0" dirty="0">
                <a:solidFill>
                  <a:srgbClr val="333333"/>
                </a:solidFill>
                <a:effectLst/>
                <a:highlight>
                  <a:srgbClr val="EFEFEF"/>
                </a:highlight>
                <a:latin typeface="Open Sans" panose="020B0606030504020204" pitchFamily="34" charset="0"/>
              </a:rPr>
              <a:t> Check Your Online Accounts Regularly</a:t>
            </a:r>
            <a:r>
              <a:rPr lang="en-US" sz="4800" b="0" i="0" dirty="0">
                <a:solidFill>
                  <a:srgbClr val="333333"/>
                </a:solidFill>
                <a:effectLst/>
                <a:highlight>
                  <a:srgbClr val="EFEFEF"/>
                </a:highlight>
                <a:latin typeface="Open Sans" panose="020B0606030504020204" pitchFamily="34" charset="0"/>
              </a:rPr>
              <a:t> </a:t>
            </a:r>
          </a:p>
          <a:p>
            <a:pPr marL="342900" indent="-342900">
              <a:spcAft>
                <a:spcPts val="1200"/>
              </a:spcAft>
              <a:buAutoNum type="arabicPeriod"/>
            </a:pPr>
            <a:r>
              <a:rPr lang="en-IN" sz="4800" b="1" i="0" dirty="0">
                <a:solidFill>
                  <a:srgbClr val="333333"/>
                </a:solidFill>
                <a:effectLst/>
                <a:highlight>
                  <a:srgbClr val="EFEFEF"/>
                </a:highlight>
                <a:latin typeface="Open Sans" panose="020B0606030504020204" pitchFamily="34" charset="0"/>
              </a:rPr>
              <a:t>Verify a Site’s Security</a:t>
            </a:r>
            <a:endParaRPr lang="en-US" sz="4800" b="1" i="0" dirty="0">
              <a:solidFill>
                <a:schemeClr val="bg2"/>
              </a:solidFill>
              <a:effectLst/>
              <a:highlight>
                <a:srgbClr val="FFFF00"/>
              </a:highlight>
              <a:latin typeface="Open Sans" panose="020F0502020204030204" pitchFamily="34" charset="0"/>
            </a:endParaRPr>
          </a:p>
          <a:p>
            <a:pPr marL="0" indent="0">
              <a:spcAft>
                <a:spcPts val="1200"/>
              </a:spcAft>
              <a:buNone/>
            </a:pPr>
            <a:endParaRPr lang="en-US" b="1" i="0" dirty="0">
              <a:solidFill>
                <a:schemeClr val="bg2"/>
              </a:solidFill>
              <a:effectLst/>
              <a:highlight>
                <a:srgbClr val="FFFF00"/>
              </a:highlight>
              <a:latin typeface="Open Sans" panose="020F0502020204030204" pitchFamily="34" charset="0"/>
            </a:endParaRPr>
          </a:p>
          <a:p>
            <a:pPr marL="0" indent="0">
              <a:spcAft>
                <a:spcPts val="1200"/>
              </a:spcAft>
              <a:buNone/>
            </a:pPr>
            <a:r>
              <a:rPr lang="en-US" b="0" i="0" dirty="0">
                <a:solidFill>
                  <a:schemeClr val="bg2"/>
                </a:solidFill>
                <a:effectLst/>
                <a:highlight>
                  <a:srgbClr val="FFFF00"/>
                </a:highlight>
                <a:latin typeface="Open Sans" panose="020F0502020204030204" pitchFamily="34" charset="0"/>
              </a:rPr>
              <a:t> </a:t>
            </a:r>
          </a:p>
          <a:p>
            <a:pPr marL="0" lvl="0" indent="0" algn="l" rtl="0">
              <a:spcBef>
                <a:spcPts val="0"/>
              </a:spcBef>
              <a:spcAft>
                <a:spcPts val="1200"/>
              </a:spcAft>
              <a:buNone/>
            </a:pPr>
            <a:endParaRPr dirty="0">
              <a:highlight>
                <a:srgbClr val="FFFF00"/>
              </a:highlight>
            </a:endParaRPr>
          </a:p>
        </p:txBody>
      </p:sp>
      <p:pic>
        <p:nvPicPr>
          <p:cNvPr id="5" name="Picture 4">
            <a:extLst>
              <a:ext uri="{FF2B5EF4-FFF2-40B4-BE49-F238E27FC236}">
                <a16:creationId xmlns:a16="http://schemas.microsoft.com/office/drawing/2014/main" id="{BD28AF9D-844D-9919-1C12-CC8CFA09B931}"/>
              </a:ext>
            </a:extLst>
          </p:cNvPr>
          <p:cNvPicPr>
            <a:picLocks noChangeAspect="1"/>
          </p:cNvPicPr>
          <p:nvPr/>
        </p:nvPicPr>
        <p:blipFill>
          <a:blip r:embed="rId3"/>
          <a:stretch>
            <a:fillRect/>
          </a:stretch>
        </p:blipFill>
        <p:spPr>
          <a:xfrm>
            <a:off x="4572000" y="1975765"/>
            <a:ext cx="4273728" cy="23642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290A-25E3-597C-FA7A-E7A89F66F439}"/>
              </a:ext>
            </a:extLst>
          </p:cNvPr>
          <p:cNvSpPr>
            <a:spLocks noGrp="1"/>
          </p:cNvSpPr>
          <p:nvPr>
            <p:ph type="title"/>
          </p:nvPr>
        </p:nvSpPr>
        <p:spPr>
          <a:xfrm>
            <a:off x="729450" y="1311216"/>
            <a:ext cx="7688700" cy="535200"/>
          </a:xfrm>
        </p:spPr>
        <p:txBody>
          <a:bodyPr>
            <a:normAutofit fontScale="90000"/>
          </a:bodyPr>
          <a:lstStyle/>
          <a:p>
            <a:r>
              <a:rPr lang="en" dirty="0"/>
              <a:t>How do we stop getting phished?</a:t>
            </a:r>
            <a:endParaRPr lang="en-IN" dirty="0"/>
          </a:p>
        </p:txBody>
      </p:sp>
      <p:sp>
        <p:nvSpPr>
          <p:cNvPr id="3" name="Text Placeholder 2">
            <a:extLst>
              <a:ext uri="{FF2B5EF4-FFF2-40B4-BE49-F238E27FC236}">
                <a16:creationId xmlns:a16="http://schemas.microsoft.com/office/drawing/2014/main" id="{CAB414F5-D950-A2A1-39EC-E9B15C2A6FD2}"/>
              </a:ext>
            </a:extLst>
          </p:cNvPr>
          <p:cNvSpPr>
            <a:spLocks noGrp="1"/>
          </p:cNvSpPr>
          <p:nvPr>
            <p:ph type="body" idx="1"/>
          </p:nvPr>
        </p:nvSpPr>
        <p:spPr>
          <a:xfrm>
            <a:off x="729450" y="2078875"/>
            <a:ext cx="3842550" cy="2261100"/>
          </a:xfrm>
        </p:spPr>
        <p:txBody>
          <a:bodyPr/>
          <a:lstStyle/>
          <a:p>
            <a:pPr marL="488950" indent="-342900">
              <a:buAutoNum type="arabicPeriod" startAt="6"/>
            </a:pPr>
            <a:r>
              <a:rPr lang="en-US" b="1" i="0" dirty="0">
                <a:solidFill>
                  <a:srgbClr val="333333"/>
                </a:solidFill>
                <a:effectLst/>
                <a:highlight>
                  <a:srgbClr val="EFEFEF"/>
                </a:highlight>
                <a:latin typeface="Open Sans" panose="020B0606030504020204" pitchFamily="34" charset="0"/>
              </a:rPr>
              <a:t>Keep Your Browser Up to Date</a:t>
            </a:r>
          </a:p>
          <a:p>
            <a:pPr marL="488950" indent="-342900">
              <a:buAutoNum type="arabicPeriod" startAt="6"/>
            </a:pPr>
            <a:endParaRPr lang="en-US" b="1" i="0" dirty="0">
              <a:solidFill>
                <a:srgbClr val="333333"/>
              </a:solidFill>
              <a:effectLst/>
              <a:highlight>
                <a:srgbClr val="EFEFEF"/>
              </a:highlight>
              <a:latin typeface="Open Sans" panose="020B0606030504020204" pitchFamily="34" charset="0"/>
            </a:endParaRPr>
          </a:p>
          <a:p>
            <a:pPr marL="488950" indent="-342900">
              <a:buAutoNum type="arabicPeriod" startAt="6"/>
            </a:pPr>
            <a:r>
              <a:rPr lang="en-IN" b="1" i="0" dirty="0">
                <a:solidFill>
                  <a:srgbClr val="333333"/>
                </a:solidFill>
                <a:effectLst/>
                <a:highlight>
                  <a:srgbClr val="EFEFEF"/>
                </a:highlight>
                <a:latin typeface="Open Sans" panose="020B0606030504020204" pitchFamily="34" charset="0"/>
              </a:rPr>
              <a:t>Use Firewalls</a:t>
            </a:r>
          </a:p>
          <a:p>
            <a:pPr marL="488950" indent="-342900">
              <a:buAutoNum type="arabicPeriod" startAt="6"/>
            </a:pPr>
            <a:endParaRPr lang="en-IN" b="1" dirty="0">
              <a:solidFill>
                <a:srgbClr val="333333"/>
              </a:solidFill>
              <a:highlight>
                <a:srgbClr val="EFEFEF"/>
              </a:highlight>
              <a:latin typeface="Open Sans" panose="020B0606030504020204" pitchFamily="34" charset="0"/>
            </a:endParaRPr>
          </a:p>
          <a:p>
            <a:pPr marL="488950" indent="-342900">
              <a:buAutoNum type="arabicPeriod" startAt="6"/>
            </a:pPr>
            <a:r>
              <a:rPr lang="en-IN" b="1" i="0" dirty="0">
                <a:solidFill>
                  <a:srgbClr val="333333"/>
                </a:solidFill>
                <a:effectLst/>
                <a:highlight>
                  <a:srgbClr val="EFEFEF"/>
                </a:highlight>
                <a:latin typeface="Open Sans" panose="020B0606030504020204" pitchFamily="34" charset="0"/>
              </a:rPr>
              <a:t>Be Wary of Pop-Ups</a:t>
            </a:r>
          </a:p>
          <a:p>
            <a:pPr marL="488950" indent="-342900">
              <a:buAutoNum type="arabicPeriod" startAt="6"/>
            </a:pPr>
            <a:endParaRPr lang="en-IN" b="1" dirty="0">
              <a:solidFill>
                <a:srgbClr val="333333"/>
              </a:solidFill>
              <a:highlight>
                <a:srgbClr val="EFEFEF"/>
              </a:highlight>
              <a:latin typeface="Open Sans" panose="020B0606030504020204" pitchFamily="34" charset="0"/>
            </a:endParaRPr>
          </a:p>
          <a:p>
            <a:pPr marL="488950" indent="-342900">
              <a:buAutoNum type="arabicPeriod" startAt="6"/>
            </a:pPr>
            <a:r>
              <a:rPr lang="en-US" b="1" i="0" dirty="0">
                <a:solidFill>
                  <a:srgbClr val="333333"/>
                </a:solidFill>
                <a:effectLst/>
                <a:highlight>
                  <a:srgbClr val="EFEFEF"/>
                </a:highlight>
                <a:latin typeface="Open Sans" panose="020B0606030504020204" pitchFamily="34" charset="0"/>
              </a:rPr>
              <a:t>Never Give Out Personal Information</a:t>
            </a:r>
            <a:endParaRPr lang="en-IN" b="1" i="0" dirty="0">
              <a:solidFill>
                <a:srgbClr val="333333"/>
              </a:solidFill>
              <a:effectLst/>
              <a:highlight>
                <a:srgbClr val="EFEFEF"/>
              </a:highlight>
              <a:latin typeface="Open Sans" panose="020B0606030504020204" pitchFamily="34" charset="0"/>
            </a:endParaRPr>
          </a:p>
          <a:p>
            <a:pPr marL="488950" indent="-342900">
              <a:buAutoNum type="arabicPeriod" startAt="6"/>
            </a:pPr>
            <a:endParaRPr lang="en-IN" b="1" dirty="0">
              <a:solidFill>
                <a:srgbClr val="333333"/>
              </a:solidFill>
              <a:highlight>
                <a:srgbClr val="EFEFEF"/>
              </a:highlight>
              <a:latin typeface="Open Sans" panose="020B0606030504020204" pitchFamily="34" charset="0"/>
            </a:endParaRPr>
          </a:p>
          <a:p>
            <a:pPr marL="488950" indent="-342900">
              <a:buAutoNum type="arabicPeriod" startAt="6"/>
            </a:pPr>
            <a:r>
              <a:rPr lang="en-IN" b="1" i="0" dirty="0">
                <a:solidFill>
                  <a:srgbClr val="333333"/>
                </a:solidFill>
                <a:effectLst/>
                <a:highlight>
                  <a:srgbClr val="EFEFEF"/>
                </a:highlight>
                <a:latin typeface="Open Sans" panose="020B0606030504020204" pitchFamily="34" charset="0"/>
              </a:rPr>
              <a:t>Use Antivirus Software</a:t>
            </a:r>
            <a:endParaRPr lang="en-US" b="1" i="0" dirty="0">
              <a:solidFill>
                <a:srgbClr val="333333"/>
              </a:solidFill>
              <a:effectLst/>
              <a:highlight>
                <a:srgbClr val="EFEFEF"/>
              </a:highlight>
              <a:latin typeface="Open Sans" panose="020B0606030504020204" pitchFamily="34" charset="0"/>
            </a:endParaRPr>
          </a:p>
          <a:p>
            <a:pPr marL="146050" indent="0">
              <a:buNone/>
            </a:pPr>
            <a:endParaRPr lang="en-US" b="1" i="0" dirty="0">
              <a:solidFill>
                <a:srgbClr val="333333"/>
              </a:solidFill>
              <a:effectLst/>
              <a:highlight>
                <a:srgbClr val="EFEFEF"/>
              </a:highlight>
              <a:latin typeface="Open Sans" panose="020B0606030504020204" pitchFamily="34" charset="0"/>
            </a:endParaRPr>
          </a:p>
          <a:p>
            <a:pPr marL="488950" indent="-342900">
              <a:buAutoNum type="arabicPeriod" startAt="5"/>
            </a:pPr>
            <a:endParaRPr lang="en-IN" dirty="0"/>
          </a:p>
        </p:txBody>
      </p:sp>
      <p:pic>
        <p:nvPicPr>
          <p:cNvPr id="7" name="Picture 6">
            <a:extLst>
              <a:ext uri="{FF2B5EF4-FFF2-40B4-BE49-F238E27FC236}">
                <a16:creationId xmlns:a16="http://schemas.microsoft.com/office/drawing/2014/main" id="{96D22B52-1C4B-EB06-23D4-E3E73CD05922}"/>
              </a:ext>
            </a:extLst>
          </p:cNvPr>
          <p:cNvPicPr>
            <a:picLocks noChangeAspect="1"/>
          </p:cNvPicPr>
          <p:nvPr/>
        </p:nvPicPr>
        <p:blipFill>
          <a:blip r:embed="rId2"/>
          <a:stretch>
            <a:fillRect/>
          </a:stretch>
        </p:blipFill>
        <p:spPr>
          <a:xfrm>
            <a:off x="4415883" y="1870715"/>
            <a:ext cx="4434932" cy="2677419"/>
          </a:xfrm>
          <a:prstGeom prst="rect">
            <a:avLst/>
          </a:prstGeom>
        </p:spPr>
      </p:pic>
    </p:spTree>
    <p:extLst>
      <p:ext uri="{BB962C8B-B14F-4D97-AF65-F5344CB8AC3E}">
        <p14:creationId xmlns:p14="http://schemas.microsoft.com/office/powerpoint/2010/main" val="3499425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B273-6944-71C6-B825-1013ECCFEE09}"/>
              </a:ext>
            </a:extLst>
          </p:cNvPr>
          <p:cNvSpPr>
            <a:spLocks noGrp="1"/>
          </p:cNvSpPr>
          <p:nvPr>
            <p:ph type="title"/>
          </p:nvPr>
        </p:nvSpPr>
        <p:spPr/>
        <p:txBody>
          <a:bodyPr>
            <a:normAutofit fontScale="90000"/>
          </a:bodyPr>
          <a:lstStyle/>
          <a:p>
            <a:r>
              <a:rPr lang="en-US" dirty="0"/>
              <a:t>Causes of Phishing Attacks:</a:t>
            </a:r>
            <a:endParaRPr lang="en-IN" dirty="0"/>
          </a:p>
        </p:txBody>
      </p:sp>
      <p:sp>
        <p:nvSpPr>
          <p:cNvPr id="3" name="Text Placeholder 2">
            <a:extLst>
              <a:ext uri="{FF2B5EF4-FFF2-40B4-BE49-F238E27FC236}">
                <a16:creationId xmlns:a16="http://schemas.microsoft.com/office/drawing/2014/main" id="{4CD09635-994C-A796-09F6-638A2E4BF36B}"/>
              </a:ext>
            </a:extLst>
          </p:cNvPr>
          <p:cNvSpPr>
            <a:spLocks noGrp="1"/>
          </p:cNvSpPr>
          <p:nvPr>
            <p:ph type="body" idx="1"/>
          </p:nvPr>
        </p:nvSpPr>
        <p:spPr>
          <a:xfrm>
            <a:off x="729450" y="2078874"/>
            <a:ext cx="7373770" cy="2775623"/>
          </a:xfrm>
        </p:spPr>
        <p:txBody>
          <a:bodyPr>
            <a:normAutofit/>
          </a:bodyPr>
          <a:lstStyle/>
          <a:p>
            <a:pPr algn="l">
              <a:buFont typeface="Arial" panose="020B0604020202020204" pitchFamily="34" charset="0"/>
              <a:buChar char="•"/>
            </a:pPr>
            <a:r>
              <a:rPr lang="en-US" b="0" i="0" dirty="0">
                <a:solidFill>
                  <a:srgbClr val="333333"/>
                </a:solidFill>
                <a:effectLst/>
                <a:latin typeface="Graphik"/>
              </a:rPr>
              <a:t>Email is widespread - users with little to no cyber security awareness will use email and they’re easy to target</a:t>
            </a:r>
          </a:p>
          <a:p>
            <a:pPr algn="l">
              <a:buFont typeface="Arial" panose="020B0604020202020204" pitchFamily="34" charset="0"/>
              <a:buChar char="•"/>
            </a:pPr>
            <a:r>
              <a:rPr lang="en-US" b="0" i="0" dirty="0">
                <a:solidFill>
                  <a:srgbClr val="333333"/>
                </a:solidFill>
                <a:effectLst/>
                <a:latin typeface="Graphik"/>
              </a:rPr>
              <a:t>It’s an easy and simple method of targeting - as it doesn’t require technical skills, criminals don’t need to hack into systems or work out a password to succeed. Once the email has been sent, all they need to do is wait for replies, clicks, downloads of attachments - their main job is purely to only send the email itself then access networks through the malware</a:t>
            </a:r>
          </a:p>
          <a:p>
            <a:pPr algn="l">
              <a:buFont typeface="Arial" panose="020B0604020202020204" pitchFamily="34" charset="0"/>
              <a:buChar char="•"/>
            </a:pPr>
            <a:r>
              <a:rPr lang="en-US" b="0" i="0" dirty="0">
                <a:solidFill>
                  <a:srgbClr val="333333"/>
                </a:solidFill>
                <a:effectLst/>
                <a:latin typeface="Graphik"/>
              </a:rPr>
              <a:t>Fewer complications - they don’t need to bypass strict security protocols </a:t>
            </a:r>
          </a:p>
          <a:p>
            <a:pPr algn="l">
              <a:buFont typeface="Arial" panose="020B0604020202020204" pitchFamily="34" charset="0"/>
              <a:buChar char="•"/>
            </a:pPr>
            <a:r>
              <a:rPr lang="en-US" b="0" i="0" dirty="0">
                <a:solidFill>
                  <a:srgbClr val="333333"/>
                </a:solidFill>
                <a:effectLst/>
                <a:latin typeface="Graphik"/>
              </a:rPr>
              <a:t>Potential for wide net - phishing can lend itself to targeted attacks (spear phishing) or non-targeted, wide net attacks to gain as many footholds as possible</a:t>
            </a:r>
          </a:p>
          <a:p>
            <a:pPr algn="l">
              <a:buFont typeface="Arial" panose="020B0604020202020204" pitchFamily="34" charset="0"/>
              <a:buChar char="•"/>
            </a:pPr>
            <a:r>
              <a:rPr lang="en-US" b="0" i="0" dirty="0">
                <a:solidFill>
                  <a:srgbClr val="333333"/>
                </a:solidFill>
                <a:effectLst/>
                <a:latin typeface="Graphik"/>
              </a:rPr>
              <a:t>Versatile technique with many variants - phishing, spear phishing,</a:t>
            </a:r>
            <a:r>
              <a:rPr lang="en-US" b="0" i="0" u="none" strike="noStrike" dirty="0">
                <a:solidFill>
                  <a:srgbClr val="382FF1"/>
                </a:solidFill>
                <a:effectLst/>
                <a:latin typeface="Graphik"/>
                <a:hlinkClick r:id="rId2"/>
              </a:rPr>
              <a:t> internal spear-phishing</a:t>
            </a:r>
            <a:r>
              <a:rPr lang="en-US" b="0" i="0" dirty="0">
                <a:solidFill>
                  <a:srgbClr val="333333"/>
                </a:solidFill>
                <a:effectLst/>
                <a:latin typeface="Graphik"/>
              </a:rPr>
              <a:t> and these can be used to deliver various types of malicious code like ransomware</a:t>
            </a:r>
          </a:p>
          <a:p>
            <a:endParaRPr lang="en-IN" dirty="0"/>
          </a:p>
        </p:txBody>
      </p:sp>
    </p:spTree>
    <p:extLst>
      <p:ext uri="{BB962C8B-B14F-4D97-AF65-F5344CB8AC3E}">
        <p14:creationId xmlns:p14="http://schemas.microsoft.com/office/powerpoint/2010/main" val="3904144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347A-2398-BE41-C9D5-2E46879EB659}"/>
              </a:ext>
            </a:extLst>
          </p:cNvPr>
          <p:cNvSpPr>
            <a:spLocks noGrp="1"/>
          </p:cNvSpPr>
          <p:nvPr>
            <p:ph type="title"/>
          </p:nvPr>
        </p:nvSpPr>
        <p:spPr/>
        <p:txBody>
          <a:bodyPr>
            <a:normAutofit fontScale="90000"/>
          </a:bodyPr>
          <a:lstStyle/>
          <a:p>
            <a:r>
              <a:rPr lang="en-US" dirty="0"/>
              <a:t>Conclusion</a:t>
            </a:r>
            <a:endParaRPr lang="en-IN" dirty="0"/>
          </a:p>
        </p:txBody>
      </p:sp>
      <p:sp>
        <p:nvSpPr>
          <p:cNvPr id="3" name="Text Placeholder 2">
            <a:extLst>
              <a:ext uri="{FF2B5EF4-FFF2-40B4-BE49-F238E27FC236}">
                <a16:creationId xmlns:a16="http://schemas.microsoft.com/office/drawing/2014/main" id="{85582C0C-E381-2DA4-680C-86D6374DAD3F}"/>
              </a:ext>
            </a:extLst>
          </p:cNvPr>
          <p:cNvSpPr>
            <a:spLocks noGrp="1"/>
          </p:cNvSpPr>
          <p:nvPr>
            <p:ph type="body" idx="1"/>
          </p:nvPr>
        </p:nvSpPr>
        <p:spPr/>
        <p:txBody>
          <a:bodyPr/>
          <a:lstStyle/>
          <a:p>
            <a:pPr algn="just"/>
            <a:r>
              <a:rPr lang="en-US" sz="2000" b="0" i="0" dirty="0">
                <a:solidFill>
                  <a:srgbClr val="040C28"/>
                </a:solidFill>
                <a:effectLst/>
                <a:highlight>
                  <a:srgbClr val="D3E3FD"/>
                </a:highlight>
                <a:latin typeface="Google Sans"/>
              </a:rPr>
              <a:t>Phishing is a form of scam in which an attacker poses as a legitimate entity or person via email or other forms of communication</a:t>
            </a:r>
            <a:r>
              <a:rPr lang="en-US" sz="2000" b="0" i="0" dirty="0">
                <a:solidFill>
                  <a:srgbClr val="1F1F1F"/>
                </a:solidFill>
                <a:effectLst/>
                <a:highlight>
                  <a:srgbClr val="FFFFFF"/>
                </a:highlight>
                <a:latin typeface="Google Sans"/>
              </a:rPr>
              <a:t>. Phishing emails are frequently used by attackers to distribute malicious links or attachments that can perform a variety of functions</a:t>
            </a:r>
            <a:r>
              <a:rPr lang="en-US" b="0" i="0" dirty="0">
                <a:solidFill>
                  <a:srgbClr val="1F1F1F"/>
                </a:solidFill>
                <a:effectLst/>
                <a:highlight>
                  <a:srgbClr val="FFFFFF"/>
                </a:highlight>
                <a:latin typeface="Google Sans"/>
              </a:rPr>
              <a:t>.</a:t>
            </a:r>
            <a:endParaRPr lang="en-IN" dirty="0"/>
          </a:p>
        </p:txBody>
      </p:sp>
    </p:spTree>
    <p:extLst>
      <p:ext uri="{BB962C8B-B14F-4D97-AF65-F5344CB8AC3E}">
        <p14:creationId xmlns:p14="http://schemas.microsoft.com/office/powerpoint/2010/main" val="54896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0D98-A1BB-0702-7418-82B3DD8CB0CA}"/>
              </a:ext>
            </a:extLst>
          </p:cNvPr>
          <p:cNvSpPr>
            <a:spLocks noGrp="1"/>
          </p:cNvSpPr>
          <p:nvPr>
            <p:ph type="title"/>
          </p:nvPr>
        </p:nvSpPr>
        <p:spPr/>
        <p:txBody>
          <a:bodyPr>
            <a:normAutofit fontScale="90000"/>
          </a:bodyPr>
          <a:lstStyle/>
          <a:p>
            <a:r>
              <a:rPr lang="en-IN" dirty="0"/>
              <a:t>reference</a:t>
            </a:r>
          </a:p>
        </p:txBody>
      </p:sp>
      <p:sp>
        <p:nvSpPr>
          <p:cNvPr id="3" name="Text Placeholder 2">
            <a:extLst>
              <a:ext uri="{FF2B5EF4-FFF2-40B4-BE49-F238E27FC236}">
                <a16:creationId xmlns:a16="http://schemas.microsoft.com/office/drawing/2014/main" id="{AEE74005-F9F4-7887-AED9-E8FCCDF78417}"/>
              </a:ext>
            </a:extLst>
          </p:cNvPr>
          <p:cNvSpPr>
            <a:spLocks noGrp="1"/>
          </p:cNvSpPr>
          <p:nvPr>
            <p:ph type="body" idx="1"/>
          </p:nvPr>
        </p:nvSpPr>
        <p:spPr/>
        <p:txBody>
          <a:bodyPr/>
          <a:lstStyle/>
          <a:p>
            <a:r>
              <a:rPr lang="en-US" dirty="0">
                <a:hlinkClick r:id="rId2"/>
              </a:rPr>
              <a:t>www.google.com</a:t>
            </a:r>
            <a:endParaRPr lang="en-US" dirty="0"/>
          </a:p>
          <a:p>
            <a:r>
              <a:rPr lang="en-US" dirty="0">
                <a:hlinkClick r:id="rId3"/>
              </a:rPr>
              <a:t>www.Wikipedia.com</a:t>
            </a:r>
            <a:endParaRPr lang="en-US" dirty="0"/>
          </a:p>
          <a:p>
            <a:r>
              <a:rPr lang="en-US" dirty="0">
                <a:hlinkClick r:id="rId4"/>
              </a:rPr>
              <a:t>www.studymafia.org</a:t>
            </a:r>
            <a:endParaRPr lang="en-US" dirty="0"/>
          </a:p>
          <a:p>
            <a:r>
              <a:rPr lang="en-US" dirty="0">
                <a:hlinkClick r:id="rId5"/>
              </a:rPr>
              <a:t>www.phishing.org</a:t>
            </a:r>
            <a:endParaRPr lang="en-US" dirty="0"/>
          </a:p>
          <a:p>
            <a:r>
              <a:rPr lang="en-US" dirty="0">
                <a:hlinkClick r:id="rId6"/>
              </a:rPr>
              <a:t>www.cloudflare.com</a:t>
            </a:r>
            <a:endParaRPr lang="en-US" dirty="0"/>
          </a:p>
        </p:txBody>
      </p:sp>
    </p:spTree>
    <p:extLst>
      <p:ext uri="{BB962C8B-B14F-4D97-AF65-F5344CB8AC3E}">
        <p14:creationId xmlns:p14="http://schemas.microsoft.com/office/powerpoint/2010/main" val="1792869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D6EB7-ED96-3250-ABC9-3269EAF64582}"/>
              </a:ext>
            </a:extLst>
          </p:cNvPr>
          <p:cNvPicPr>
            <a:picLocks noChangeAspect="1"/>
          </p:cNvPicPr>
          <p:nvPr/>
        </p:nvPicPr>
        <p:blipFill>
          <a:blip r:embed="rId2"/>
          <a:stretch>
            <a:fillRect/>
          </a:stretch>
        </p:blipFill>
        <p:spPr>
          <a:xfrm>
            <a:off x="1226634" y="884663"/>
            <a:ext cx="6395752" cy="3374173"/>
          </a:xfrm>
          <a:prstGeom prst="rect">
            <a:avLst/>
          </a:prstGeom>
        </p:spPr>
      </p:pic>
    </p:spTree>
    <p:extLst>
      <p:ext uri="{BB962C8B-B14F-4D97-AF65-F5344CB8AC3E}">
        <p14:creationId xmlns:p14="http://schemas.microsoft.com/office/powerpoint/2010/main" val="170320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phishing?</a:t>
            </a:r>
            <a:endParaRPr dirty="0"/>
          </a:p>
        </p:txBody>
      </p:sp>
      <p:sp>
        <p:nvSpPr>
          <p:cNvPr id="92" name="Google Shape;92;p14"/>
          <p:cNvSpPr txBox="1">
            <a:spLocks noGrp="1"/>
          </p:cNvSpPr>
          <p:nvPr>
            <p:ph type="body" idx="1"/>
          </p:nvPr>
        </p:nvSpPr>
        <p:spPr>
          <a:xfrm>
            <a:off x="5040350" y="1984918"/>
            <a:ext cx="3615691" cy="2566351"/>
          </a:xfrm>
          <a:prstGeom prst="rect">
            <a:avLst/>
          </a:prstGeom>
        </p:spPr>
        <p:txBody>
          <a:bodyPr spcFirstLastPara="1" wrap="square" lIns="91425" tIns="91425" rIns="91425" bIns="91425" anchor="t" anchorCtr="0">
            <a:noAutofit/>
          </a:bodyPr>
          <a:lstStyle/>
          <a:p>
            <a:pPr algn="l"/>
            <a:r>
              <a:rPr lang="en-US" sz="1100" b="0" i="0" dirty="0">
                <a:solidFill>
                  <a:srgbClr val="1D2127"/>
                </a:solidFill>
                <a:effectLst/>
                <a:highlight>
                  <a:srgbClr val="FFFFFF"/>
                </a:highlight>
                <a:latin typeface="Open Sans" panose="020B0606030504020204" pitchFamily="34" charset="0"/>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p>
          <a:p>
            <a:pPr algn="l"/>
            <a:r>
              <a:rPr lang="en-US" sz="1100" b="0" i="0" dirty="0">
                <a:solidFill>
                  <a:srgbClr val="1D2127"/>
                </a:solidFill>
                <a:effectLst/>
                <a:highlight>
                  <a:srgbClr val="FFFFFF"/>
                </a:highlight>
                <a:latin typeface="Open Sans" panose="020B0606030504020204" pitchFamily="34" charset="0"/>
              </a:rPr>
              <a:t>The information is then used to access important accounts and can result in identity theft and financial loss.</a:t>
            </a:r>
          </a:p>
        </p:txBody>
      </p:sp>
      <p:pic>
        <p:nvPicPr>
          <p:cNvPr id="7" name="Picture 6">
            <a:extLst>
              <a:ext uri="{FF2B5EF4-FFF2-40B4-BE49-F238E27FC236}">
                <a16:creationId xmlns:a16="http://schemas.microsoft.com/office/drawing/2014/main" id="{BD290B10-BE00-E61C-AE4D-C089E13622AE}"/>
              </a:ext>
            </a:extLst>
          </p:cNvPr>
          <p:cNvPicPr>
            <a:picLocks noChangeAspect="1"/>
          </p:cNvPicPr>
          <p:nvPr/>
        </p:nvPicPr>
        <p:blipFill>
          <a:blip r:embed="rId3"/>
          <a:stretch>
            <a:fillRect/>
          </a:stretch>
        </p:blipFill>
        <p:spPr>
          <a:xfrm>
            <a:off x="300581" y="1984918"/>
            <a:ext cx="4598521" cy="2566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0E2F-AF18-3DB0-0AB7-A93E8A9B9EA3}"/>
              </a:ext>
            </a:extLst>
          </p:cNvPr>
          <p:cNvSpPr>
            <a:spLocks noGrp="1"/>
          </p:cNvSpPr>
          <p:nvPr>
            <p:ph type="title"/>
          </p:nvPr>
        </p:nvSpPr>
        <p:spPr/>
        <p:txBody>
          <a:bodyPr>
            <a:normAutofit fontScale="90000"/>
          </a:bodyPr>
          <a:lstStyle/>
          <a:p>
            <a:r>
              <a:rPr lang="en-US" dirty="0"/>
              <a:t>Phishing Examples</a:t>
            </a:r>
            <a:endParaRPr lang="en-IN" dirty="0"/>
          </a:p>
        </p:txBody>
      </p:sp>
      <p:sp>
        <p:nvSpPr>
          <p:cNvPr id="3" name="Text Placeholder 2">
            <a:extLst>
              <a:ext uri="{FF2B5EF4-FFF2-40B4-BE49-F238E27FC236}">
                <a16:creationId xmlns:a16="http://schemas.microsoft.com/office/drawing/2014/main" id="{9985BF62-347A-E70A-7969-3266556CB468}"/>
              </a:ext>
            </a:extLst>
          </p:cNvPr>
          <p:cNvSpPr>
            <a:spLocks noGrp="1"/>
          </p:cNvSpPr>
          <p:nvPr>
            <p:ph type="body" idx="1"/>
          </p:nvPr>
        </p:nvSpPr>
        <p:spPr/>
        <p:txBody>
          <a:bodyPr/>
          <a:lstStyle/>
          <a:p>
            <a:r>
              <a:rPr lang="en-US" dirty="0"/>
              <a:t>c</a:t>
            </a:r>
            <a:endParaRPr lang="en-IN" dirty="0"/>
          </a:p>
        </p:txBody>
      </p:sp>
      <p:pic>
        <p:nvPicPr>
          <p:cNvPr id="5" name="Picture 4">
            <a:extLst>
              <a:ext uri="{FF2B5EF4-FFF2-40B4-BE49-F238E27FC236}">
                <a16:creationId xmlns:a16="http://schemas.microsoft.com/office/drawing/2014/main" id="{21451037-D6DB-FAFB-5DB2-3C7B88883B08}"/>
              </a:ext>
            </a:extLst>
          </p:cNvPr>
          <p:cNvPicPr>
            <a:picLocks noChangeAspect="1"/>
          </p:cNvPicPr>
          <p:nvPr/>
        </p:nvPicPr>
        <p:blipFill>
          <a:blip r:embed="rId2"/>
          <a:stretch>
            <a:fillRect/>
          </a:stretch>
        </p:blipFill>
        <p:spPr>
          <a:xfrm>
            <a:off x="889402" y="2058329"/>
            <a:ext cx="7161779" cy="3085171"/>
          </a:xfrm>
          <a:prstGeom prst="rect">
            <a:avLst/>
          </a:prstGeom>
        </p:spPr>
      </p:pic>
    </p:spTree>
    <p:extLst>
      <p:ext uri="{BB962C8B-B14F-4D97-AF65-F5344CB8AC3E}">
        <p14:creationId xmlns:p14="http://schemas.microsoft.com/office/powerpoint/2010/main" val="133012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3B83-FAEE-13A9-77DE-E54437832695}"/>
              </a:ext>
            </a:extLst>
          </p:cNvPr>
          <p:cNvSpPr>
            <a:spLocks noGrp="1"/>
          </p:cNvSpPr>
          <p:nvPr>
            <p:ph type="title"/>
          </p:nvPr>
        </p:nvSpPr>
        <p:spPr/>
        <p:txBody>
          <a:bodyPr>
            <a:normAutofit fontScale="90000"/>
          </a:bodyPr>
          <a:lstStyle/>
          <a:p>
            <a:r>
              <a:rPr lang="en-US" dirty="0"/>
              <a:t>Phishing Examples </a:t>
            </a:r>
            <a:endParaRPr lang="en-IN" dirty="0"/>
          </a:p>
        </p:txBody>
      </p:sp>
      <p:pic>
        <p:nvPicPr>
          <p:cNvPr id="6" name="Picture 5">
            <a:extLst>
              <a:ext uri="{FF2B5EF4-FFF2-40B4-BE49-F238E27FC236}">
                <a16:creationId xmlns:a16="http://schemas.microsoft.com/office/drawing/2014/main" id="{36ED56E0-13E2-03F8-E6B1-6D5F181E483E}"/>
              </a:ext>
            </a:extLst>
          </p:cNvPr>
          <p:cNvPicPr>
            <a:picLocks noChangeAspect="1"/>
          </p:cNvPicPr>
          <p:nvPr/>
        </p:nvPicPr>
        <p:blipFill>
          <a:blip r:embed="rId2"/>
          <a:stretch>
            <a:fillRect/>
          </a:stretch>
        </p:blipFill>
        <p:spPr>
          <a:xfrm>
            <a:off x="726151" y="1799063"/>
            <a:ext cx="7332464" cy="3344437"/>
          </a:xfrm>
          <a:prstGeom prst="rect">
            <a:avLst/>
          </a:prstGeom>
        </p:spPr>
      </p:pic>
    </p:spTree>
    <p:extLst>
      <p:ext uri="{BB962C8B-B14F-4D97-AF65-F5344CB8AC3E}">
        <p14:creationId xmlns:p14="http://schemas.microsoft.com/office/powerpoint/2010/main" val="140810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1D11-3E04-9CB6-463F-7039D2183302}"/>
              </a:ext>
            </a:extLst>
          </p:cNvPr>
          <p:cNvSpPr>
            <a:spLocks noGrp="1"/>
          </p:cNvSpPr>
          <p:nvPr>
            <p:ph type="title"/>
          </p:nvPr>
        </p:nvSpPr>
        <p:spPr/>
        <p:txBody>
          <a:bodyPr>
            <a:normAutofit fontScale="90000"/>
          </a:bodyPr>
          <a:lstStyle/>
          <a:p>
            <a:r>
              <a:rPr lang="en-US" dirty="0"/>
              <a:t>Phishing Examples </a:t>
            </a:r>
            <a:endParaRPr lang="en-IN" dirty="0"/>
          </a:p>
        </p:txBody>
      </p:sp>
      <p:pic>
        <p:nvPicPr>
          <p:cNvPr id="6" name="Picture 5">
            <a:extLst>
              <a:ext uri="{FF2B5EF4-FFF2-40B4-BE49-F238E27FC236}">
                <a16:creationId xmlns:a16="http://schemas.microsoft.com/office/drawing/2014/main" id="{2F1C42B7-037E-56A3-2E77-7ADFF940F176}"/>
              </a:ext>
            </a:extLst>
          </p:cNvPr>
          <p:cNvPicPr>
            <a:picLocks noChangeAspect="1"/>
          </p:cNvPicPr>
          <p:nvPr/>
        </p:nvPicPr>
        <p:blipFill>
          <a:blip r:embed="rId2"/>
          <a:stretch>
            <a:fillRect/>
          </a:stretch>
        </p:blipFill>
        <p:spPr>
          <a:xfrm>
            <a:off x="802888" y="1925444"/>
            <a:ext cx="7240858" cy="2927621"/>
          </a:xfrm>
          <a:prstGeom prst="rect">
            <a:avLst/>
          </a:prstGeom>
        </p:spPr>
      </p:pic>
    </p:spTree>
    <p:extLst>
      <p:ext uri="{BB962C8B-B14F-4D97-AF65-F5344CB8AC3E}">
        <p14:creationId xmlns:p14="http://schemas.microsoft.com/office/powerpoint/2010/main" val="334097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9104-C661-3268-E755-9E1DD789D3B9}"/>
              </a:ext>
            </a:extLst>
          </p:cNvPr>
          <p:cNvSpPr>
            <a:spLocks noGrp="1"/>
          </p:cNvSpPr>
          <p:nvPr>
            <p:ph type="title"/>
          </p:nvPr>
        </p:nvSpPr>
        <p:spPr/>
        <p:txBody>
          <a:bodyPr>
            <a:normAutofit fontScale="90000"/>
          </a:bodyPr>
          <a:lstStyle/>
          <a:p>
            <a:r>
              <a:rPr lang="en-US" dirty="0"/>
              <a:t>The Different Flavor of Phishing Attacks </a:t>
            </a:r>
            <a:endParaRPr lang="en-IN" dirty="0"/>
          </a:p>
        </p:txBody>
      </p:sp>
      <p:pic>
        <p:nvPicPr>
          <p:cNvPr id="4" name="Picture 3">
            <a:extLst>
              <a:ext uri="{FF2B5EF4-FFF2-40B4-BE49-F238E27FC236}">
                <a16:creationId xmlns:a16="http://schemas.microsoft.com/office/drawing/2014/main" id="{5E638E97-B39D-D1E5-D323-03650317A54F}"/>
              </a:ext>
            </a:extLst>
          </p:cNvPr>
          <p:cNvPicPr>
            <a:picLocks noChangeAspect="1"/>
          </p:cNvPicPr>
          <p:nvPr/>
        </p:nvPicPr>
        <p:blipFill>
          <a:blip r:embed="rId2"/>
          <a:stretch>
            <a:fillRect/>
          </a:stretch>
        </p:blipFill>
        <p:spPr>
          <a:xfrm>
            <a:off x="1204332" y="1930392"/>
            <a:ext cx="6340881" cy="2584704"/>
          </a:xfrm>
          <a:prstGeom prst="rect">
            <a:avLst/>
          </a:prstGeom>
        </p:spPr>
      </p:pic>
    </p:spTree>
    <p:extLst>
      <p:ext uri="{BB962C8B-B14F-4D97-AF65-F5344CB8AC3E}">
        <p14:creationId xmlns:p14="http://schemas.microsoft.com/office/powerpoint/2010/main" val="190442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159B-D894-456C-5115-44C0F2012086}"/>
              </a:ext>
            </a:extLst>
          </p:cNvPr>
          <p:cNvSpPr>
            <a:spLocks noGrp="1"/>
          </p:cNvSpPr>
          <p:nvPr>
            <p:ph type="title"/>
          </p:nvPr>
        </p:nvSpPr>
        <p:spPr/>
        <p:txBody>
          <a:bodyPr>
            <a:normAutofit fontScale="90000"/>
          </a:bodyPr>
          <a:lstStyle/>
          <a:p>
            <a:r>
              <a:rPr lang="en-US" dirty="0"/>
              <a:t>Types of Phishing Attacks </a:t>
            </a:r>
            <a:endParaRPr lang="en-IN" dirty="0"/>
          </a:p>
        </p:txBody>
      </p:sp>
      <p:pic>
        <p:nvPicPr>
          <p:cNvPr id="4" name="Picture 3">
            <a:extLst>
              <a:ext uri="{FF2B5EF4-FFF2-40B4-BE49-F238E27FC236}">
                <a16:creationId xmlns:a16="http://schemas.microsoft.com/office/drawing/2014/main" id="{0CAE15C0-4F55-5247-5B66-5953E6EFC07A}"/>
              </a:ext>
            </a:extLst>
          </p:cNvPr>
          <p:cNvPicPr>
            <a:picLocks noChangeAspect="1"/>
          </p:cNvPicPr>
          <p:nvPr/>
        </p:nvPicPr>
        <p:blipFill>
          <a:blip r:embed="rId2"/>
          <a:stretch>
            <a:fillRect/>
          </a:stretch>
        </p:blipFill>
        <p:spPr>
          <a:xfrm>
            <a:off x="1821366" y="2069440"/>
            <a:ext cx="5158251" cy="2547165"/>
          </a:xfrm>
          <a:prstGeom prst="rect">
            <a:avLst/>
          </a:prstGeom>
        </p:spPr>
      </p:pic>
    </p:spTree>
    <p:extLst>
      <p:ext uri="{BB962C8B-B14F-4D97-AF65-F5344CB8AC3E}">
        <p14:creationId xmlns:p14="http://schemas.microsoft.com/office/powerpoint/2010/main" val="429451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6C81-EA6C-105C-1AC9-5F143E84AA8B}"/>
              </a:ext>
            </a:extLst>
          </p:cNvPr>
          <p:cNvSpPr>
            <a:spLocks noGrp="1"/>
          </p:cNvSpPr>
          <p:nvPr>
            <p:ph type="title"/>
          </p:nvPr>
        </p:nvSpPr>
        <p:spPr/>
        <p:txBody>
          <a:bodyPr>
            <a:normAutofit fontScale="90000"/>
          </a:bodyPr>
          <a:lstStyle/>
          <a:p>
            <a:r>
              <a:rPr lang="en-US" dirty="0"/>
              <a:t>Email and spam</a:t>
            </a:r>
            <a:endParaRPr lang="en-IN" dirty="0"/>
          </a:p>
        </p:txBody>
      </p:sp>
      <p:sp>
        <p:nvSpPr>
          <p:cNvPr id="3" name="Text Placeholder 2">
            <a:extLst>
              <a:ext uri="{FF2B5EF4-FFF2-40B4-BE49-F238E27FC236}">
                <a16:creationId xmlns:a16="http://schemas.microsoft.com/office/drawing/2014/main" id="{AED21FC0-9E3E-16EE-EC94-F2D8EEBD0367}"/>
              </a:ext>
            </a:extLst>
          </p:cNvPr>
          <p:cNvSpPr>
            <a:spLocks noGrp="1"/>
          </p:cNvSpPr>
          <p:nvPr>
            <p:ph type="body" idx="1"/>
          </p:nvPr>
        </p:nvSpPr>
        <p:spPr>
          <a:xfrm>
            <a:off x="617035" y="2078874"/>
            <a:ext cx="3560052" cy="2261100"/>
          </a:xfrm>
        </p:spPr>
        <p:txBody>
          <a:bodyPr>
            <a:normAutofit/>
          </a:bodyPr>
          <a:lstStyle/>
          <a:p>
            <a:pPr algn="just"/>
            <a:r>
              <a:rPr lang="en-US" sz="1400" b="0" i="0" dirty="0">
                <a:solidFill>
                  <a:srgbClr val="040C28"/>
                </a:solidFill>
                <a:effectLst/>
                <a:highlight>
                  <a:srgbClr val="D3E3FD"/>
                </a:highlight>
                <a:latin typeface="Google Sans"/>
              </a:rPr>
              <a:t>Spam is unsolicited email, instant messages, or social media messages</a:t>
            </a:r>
            <a:r>
              <a:rPr lang="en-US" sz="1400" b="0" i="0" dirty="0">
                <a:solidFill>
                  <a:srgbClr val="1F1F1F"/>
                </a:solidFill>
                <a:effectLst/>
                <a:highlight>
                  <a:srgbClr val="FFFFFF"/>
                </a:highlight>
                <a:latin typeface="Google Sans"/>
              </a:rPr>
              <a:t>. These messages are fairly easy to spot and can be damaging if you open or respond. Phishing is an email sent from an Internet criminal disguised as an email from a legitimate, trustworthy source.</a:t>
            </a:r>
            <a:endParaRPr lang="en-IN" sz="1400" dirty="0"/>
          </a:p>
        </p:txBody>
      </p:sp>
      <p:pic>
        <p:nvPicPr>
          <p:cNvPr id="7" name="Picture 6">
            <a:extLst>
              <a:ext uri="{FF2B5EF4-FFF2-40B4-BE49-F238E27FC236}">
                <a16:creationId xmlns:a16="http://schemas.microsoft.com/office/drawing/2014/main" id="{34BE37D1-B401-48F0-47E1-7CCDE46310F6}"/>
              </a:ext>
            </a:extLst>
          </p:cNvPr>
          <p:cNvPicPr>
            <a:picLocks noChangeAspect="1"/>
          </p:cNvPicPr>
          <p:nvPr/>
        </p:nvPicPr>
        <p:blipFill>
          <a:blip r:embed="rId2"/>
          <a:stretch>
            <a:fillRect/>
          </a:stretch>
        </p:blipFill>
        <p:spPr>
          <a:xfrm>
            <a:off x="4519960" y="2078874"/>
            <a:ext cx="4007005" cy="2366745"/>
          </a:xfrm>
          <a:prstGeom prst="rect">
            <a:avLst/>
          </a:prstGeom>
        </p:spPr>
      </p:pic>
    </p:spTree>
    <p:extLst>
      <p:ext uri="{BB962C8B-B14F-4D97-AF65-F5344CB8AC3E}">
        <p14:creationId xmlns:p14="http://schemas.microsoft.com/office/powerpoint/2010/main" val="28481867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1120</Words>
  <Application>Microsoft Office PowerPoint</Application>
  <PresentationFormat>On-screen Show (16:9)</PresentationFormat>
  <Paragraphs>96</Paragraphs>
  <Slides>28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Rubik</vt:lpstr>
      <vt:lpstr>Lato</vt:lpstr>
      <vt:lpstr>Montserrat</vt:lpstr>
      <vt:lpstr>Raleway</vt:lpstr>
      <vt:lpstr>Graphik</vt:lpstr>
      <vt:lpstr>Google Sans</vt:lpstr>
      <vt:lpstr>Mulish-Black</vt:lpstr>
      <vt:lpstr>Arial</vt:lpstr>
      <vt:lpstr>Open Sans</vt:lpstr>
      <vt:lpstr>Streamline</vt:lpstr>
      <vt:lpstr>PHISHING ATTACKS</vt:lpstr>
      <vt:lpstr>Familiarize yourself with phishing attacks  Phishing is one of the most popular and dangerous cybercrimes; attackers steal victims' personal or financial information through this method and use it illegally. Through phishing, cybercriminals can get access to sensitive and confidential information of an individual or an organization.  Important phishing statistics for 2024 According to recently published Email Security Risk Report 2024, the top three most common phishing attack types are malicious URLS, attacks sent from compromised trusted third-party accounts and malware or ransomware.  </vt:lpstr>
      <vt:lpstr>What is phishing?</vt:lpstr>
      <vt:lpstr>Phishing Examples</vt:lpstr>
      <vt:lpstr>Phishing Examples </vt:lpstr>
      <vt:lpstr>Phishing Examples </vt:lpstr>
      <vt:lpstr>The Different Flavor of Phishing Attacks </vt:lpstr>
      <vt:lpstr>Types of Phishing Attacks </vt:lpstr>
      <vt:lpstr>Email and spam</vt:lpstr>
      <vt:lpstr>Spear Phishing</vt:lpstr>
      <vt:lpstr>Search Engine Phishing</vt:lpstr>
      <vt:lpstr>DNS based Phishing</vt:lpstr>
      <vt:lpstr>MITM Phishing</vt:lpstr>
      <vt:lpstr>Session Hacking </vt:lpstr>
      <vt:lpstr>Key Loggers</vt:lpstr>
      <vt:lpstr>Trojaned Host</vt:lpstr>
      <vt:lpstr>Instant Messaging</vt:lpstr>
      <vt:lpstr>Clone Phishing</vt:lpstr>
      <vt:lpstr>Phone Phishing</vt:lpstr>
      <vt:lpstr>Learn to spot Phishing Attacks</vt:lpstr>
      <vt:lpstr>Learn to spot phishing emails</vt:lpstr>
      <vt:lpstr>Impacts Of Phishing Attack</vt:lpstr>
      <vt:lpstr>How do we stop getting phished?</vt:lpstr>
      <vt:lpstr>How do we stop getting phished?</vt:lpstr>
      <vt:lpstr>Causes of Phishing Attacks: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ATTACKS</dc:title>
  <dc:creator>DHARA PANDYA</dc:creator>
  <cp:lastModifiedBy>DHARA PANDYA</cp:lastModifiedBy>
  <cp:revision>1</cp:revision>
  <dcterms:modified xsi:type="dcterms:W3CDTF">2024-04-14T07:33:49Z</dcterms:modified>
</cp:coreProperties>
</file>